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2.xml" ContentType="application/vnd.openxmlformats-officedocument.theme+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comments/comment1.xml" ContentType="application/vnd.openxmlformats-officedocument.presentationml.comments+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4"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93455" r:id="rId4"/>
    <p:sldMasterId id="2147493488" r:id="rId5"/>
    <p:sldMasterId id="2147493516" r:id="rId6"/>
  </p:sldMasterIdLst>
  <p:notesMasterIdLst>
    <p:notesMasterId r:id="rId75"/>
  </p:notesMasterIdLst>
  <p:sldIdLst>
    <p:sldId id="392" r:id="rId7"/>
    <p:sldId id="454" r:id="rId8"/>
    <p:sldId id="418" r:id="rId9"/>
    <p:sldId id="443" r:id="rId10"/>
    <p:sldId id="427" r:id="rId11"/>
    <p:sldId id="419" r:id="rId12"/>
    <p:sldId id="422" r:id="rId13"/>
    <p:sldId id="420" r:id="rId14"/>
    <p:sldId id="446" r:id="rId15"/>
    <p:sldId id="436" r:id="rId16"/>
    <p:sldId id="435" r:id="rId17"/>
    <p:sldId id="450" r:id="rId18"/>
    <p:sldId id="439" r:id="rId19"/>
    <p:sldId id="528" r:id="rId20"/>
    <p:sldId id="453" r:id="rId21"/>
    <p:sldId id="531" r:id="rId22"/>
    <p:sldId id="535" r:id="rId23"/>
    <p:sldId id="536" r:id="rId24"/>
    <p:sldId id="537" r:id="rId25"/>
    <p:sldId id="538" r:id="rId26"/>
    <p:sldId id="539" r:id="rId27"/>
    <p:sldId id="540" r:id="rId28"/>
    <p:sldId id="541" r:id="rId29"/>
    <p:sldId id="553" r:id="rId30"/>
    <p:sldId id="559" r:id="rId31"/>
    <p:sldId id="560" r:id="rId32"/>
    <p:sldId id="569" r:id="rId33"/>
    <p:sldId id="561" r:id="rId34"/>
    <p:sldId id="563" r:id="rId35"/>
    <p:sldId id="564" r:id="rId36"/>
    <p:sldId id="565" r:id="rId37"/>
    <p:sldId id="566" r:id="rId38"/>
    <p:sldId id="567" r:id="rId39"/>
    <p:sldId id="568" r:id="rId40"/>
    <p:sldId id="459" r:id="rId41"/>
    <p:sldId id="460" r:id="rId42"/>
    <p:sldId id="461" r:id="rId43"/>
    <p:sldId id="462" r:id="rId44"/>
    <p:sldId id="466" r:id="rId45"/>
    <p:sldId id="467" r:id="rId46"/>
    <p:sldId id="530" r:id="rId47"/>
    <p:sldId id="478" r:id="rId48"/>
    <p:sldId id="479" r:id="rId49"/>
    <p:sldId id="480" r:id="rId50"/>
    <p:sldId id="486" r:id="rId51"/>
    <p:sldId id="487" r:id="rId52"/>
    <p:sldId id="488" r:id="rId53"/>
    <p:sldId id="489" r:id="rId54"/>
    <p:sldId id="579" r:id="rId55"/>
    <p:sldId id="490" r:id="rId56"/>
    <p:sldId id="491" r:id="rId57"/>
    <p:sldId id="492" r:id="rId58"/>
    <p:sldId id="493" r:id="rId59"/>
    <p:sldId id="494" r:id="rId60"/>
    <p:sldId id="495" r:id="rId61"/>
    <p:sldId id="501" r:id="rId62"/>
    <p:sldId id="502" r:id="rId63"/>
    <p:sldId id="503" r:id="rId64"/>
    <p:sldId id="504" r:id="rId65"/>
    <p:sldId id="570" r:id="rId66"/>
    <p:sldId id="571" r:id="rId67"/>
    <p:sldId id="572" r:id="rId68"/>
    <p:sldId id="573" r:id="rId69"/>
    <p:sldId id="574" r:id="rId70"/>
    <p:sldId id="575" r:id="rId71"/>
    <p:sldId id="576" r:id="rId72"/>
    <p:sldId id="577" r:id="rId73"/>
    <p:sldId id="578" r:id="rId74"/>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3D2B111F-3241-BA49-BD6B-E01F39824615}">
          <p14:sldIdLst/>
        </p14:section>
        <p14:section name="BOSH basics and Architecture" id="{195033C3-409C-4B45-9E23-FC14D1CEC4E7}">
          <p14:sldIdLst/>
        </p14:section>
        <p14:section name="PCF Basics" id="{C8A189F6-49A4-FC4D-8651-A32908EE60F7}">
          <p14:sldIdLst>
            <p14:sldId id="392"/>
            <p14:sldId id="454"/>
            <p14:sldId id="418"/>
            <p14:sldId id="443"/>
            <p14:sldId id="427"/>
            <p14:sldId id="419"/>
            <p14:sldId id="422"/>
            <p14:sldId id="420"/>
            <p14:sldId id="446"/>
          </p14:sldIdLst>
        </p14:section>
        <p14:section name="PCF Architecture" id="{FA51E7D2-6B95-DD46-9AAF-CE45E1F6C8A6}">
          <p14:sldIdLst>
            <p14:sldId id="436"/>
            <p14:sldId id="435"/>
            <p14:sldId id="450"/>
            <p14:sldId id="439"/>
            <p14:sldId id="528"/>
            <p14:sldId id="453"/>
          </p14:sldIdLst>
        </p14:section>
        <p14:section name="End" id="{CE84DD7C-ACD5-B043-AFD4-1CA89F58F70A}">
          <p14:sldIdLst/>
        </p14:section>
        <p14:section name="Parking Lot" id="{B2A7A31D-193C-7B4A-B6E8-9F0C941600B1}">
          <p14:sldIdLst>
            <p14:sldId id="531"/>
            <p14:sldId id="535"/>
            <p14:sldId id="536"/>
            <p14:sldId id="537"/>
            <p14:sldId id="538"/>
            <p14:sldId id="539"/>
            <p14:sldId id="540"/>
            <p14:sldId id="541"/>
            <p14:sldId id="553"/>
            <p14:sldId id="559"/>
            <p14:sldId id="560"/>
            <p14:sldId id="569"/>
            <p14:sldId id="561"/>
            <p14:sldId id="563"/>
            <p14:sldId id="564"/>
            <p14:sldId id="565"/>
            <p14:sldId id="566"/>
            <p14:sldId id="567"/>
            <p14:sldId id="568"/>
            <p14:sldId id="459"/>
            <p14:sldId id="460"/>
            <p14:sldId id="461"/>
            <p14:sldId id="462"/>
            <p14:sldId id="466"/>
            <p14:sldId id="467"/>
            <p14:sldId id="530"/>
            <p14:sldId id="478"/>
            <p14:sldId id="479"/>
            <p14:sldId id="480"/>
            <p14:sldId id="486"/>
            <p14:sldId id="487"/>
            <p14:sldId id="488"/>
            <p14:sldId id="489"/>
            <p14:sldId id="579"/>
            <p14:sldId id="490"/>
            <p14:sldId id="491"/>
            <p14:sldId id="492"/>
            <p14:sldId id="493"/>
            <p14:sldId id="494"/>
            <p14:sldId id="495"/>
            <p14:sldId id="501"/>
            <p14:sldId id="502"/>
            <p14:sldId id="503"/>
            <p14:sldId id="504"/>
            <p14:sldId id="570"/>
            <p14:sldId id="571"/>
            <p14:sldId id="572"/>
            <p14:sldId id="573"/>
            <p14:sldId id="574"/>
            <p14:sldId id="575"/>
            <p14:sldId id="576"/>
            <p14:sldId id="577"/>
            <p14:sldId id="578"/>
          </p14:sldIdLst>
        </p14:section>
      </p14:section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dam Zwickey" initials="" lastIdx="5" clrIdx="0"/>
  <p:cmAuthor id="1" name="Carl Daver" initials="" lastIdx="1" clrIdx="1"/>
  <p:cmAuthor id="2" name="Marcelo Borges" initials="" lastIdx="4" clrIdx="2"/>
  <p:cmAuthor id="3" name="Steven Benario" initials="" lastIdx="1" clrIdx="3"/>
  <p:cmAuthor id="4" name="Danny Rosen" initials="" lastIdx="6" clrIdx="4"/>
  <p:cmAuthor id="5" name="Vinay Upadhya" initials="" lastIdx="3" clrIdx="5"/>
  <p:cmAuthor id="6" name="Mike Dalessio" initials="" lastIdx="3" clrIdx="6"/>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881"/>
    <a:srgbClr val="00A79D"/>
    <a:srgbClr val="00786E"/>
    <a:srgbClr val="17232A"/>
    <a:srgbClr val="155A89"/>
    <a:srgbClr val="1E84C6"/>
    <a:srgbClr val="202F38"/>
    <a:srgbClr val="BD68C4"/>
    <a:srgbClr val="A87DAF"/>
    <a:srgbClr val="45A3E3"/>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534" autoAdjust="0"/>
    <p:restoredTop sz="77919" autoAdjust="0"/>
  </p:normalViewPr>
  <p:slideViewPr>
    <p:cSldViewPr snapToGrid="0" snapToObjects="1">
      <p:cViewPr varScale="1">
        <p:scale>
          <a:sx n="102" d="100"/>
          <a:sy n="102" d="100"/>
        </p:scale>
        <p:origin x="-1304" y="-104"/>
      </p:cViewPr>
      <p:guideLst>
        <p:guide orient="horz" pos="698"/>
        <p:guide orient="horz" pos="1765"/>
        <p:guide orient="horz" pos="2024"/>
        <p:guide pos="2880"/>
        <p:guide pos="594"/>
        <p:guide pos="5472"/>
        <p:guide pos="1158"/>
        <p:guide pos="4614"/>
      </p:guideLst>
    </p:cSldViewPr>
  </p:slideViewPr>
  <p:notesTextViewPr>
    <p:cViewPr>
      <p:scale>
        <a:sx n="100" d="100"/>
        <a:sy n="100" d="100"/>
      </p:scale>
      <p:origin x="0" y="0"/>
    </p:cViewPr>
  </p:notesTextViewPr>
  <p:sorterViewPr>
    <p:cViewPr>
      <p:scale>
        <a:sx n="188" d="100"/>
        <a:sy n="188"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 Id="rId63" Type="http://schemas.openxmlformats.org/officeDocument/2006/relationships/slide" Target="slides/slide57.xml"/><Relationship Id="rId64" Type="http://schemas.openxmlformats.org/officeDocument/2006/relationships/slide" Target="slides/slide58.xml"/><Relationship Id="rId65" Type="http://schemas.openxmlformats.org/officeDocument/2006/relationships/slide" Target="slides/slide59.xml"/><Relationship Id="rId66" Type="http://schemas.openxmlformats.org/officeDocument/2006/relationships/slide" Target="slides/slide60.xml"/><Relationship Id="rId67" Type="http://schemas.openxmlformats.org/officeDocument/2006/relationships/slide" Target="slides/slide61.xml"/><Relationship Id="rId68" Type="http://schemas.openxmlformats.org/officeDocument/2006/relationships/slide" Target="slides/slide62.xml"/><Relationship Id="rId69" Type="http://schemas.openxmlformats.org/officeDocument/2006/relationships/slide" Target="slides/slide63.xml"/><Relationship Id="rId50" Type="http://schemas.openxmlformats.org/officeDocument/2006/relationships/slide" Target="slides/slide44.xml"/><Relationship Id="rId51" Type="http://schemas.openxmlformats.org/officeDocument/2006/relationships/slide" Target="slides/slide45.xml"/><Relationship Id="rId52" Type="http://schemas.openxmlformats.org/officeDocument/2006/relationships/slide" Target="slides/slide46.xml"/><Relationship Id="rId53" Type="http://schemas.openxmlformats.org/officeDocument/2006/relationships/slide" Target="slides/slide47.xml"/><Relationship Id="rId54" Type="http://schemas.openxmlformats.org/officeDocument/2006/relationships/slide" Target="slides/slide48.xml"/><Relationship Id="rId55" Type="http://schemas.openxmlformats.org/officeDocument/2006/relationships/slide" Target="slides/slide49.xml"/><Relationship Id="rId56" Type="http://schemas.openxmlformats.org/officeDocument/2006/relationships/slide" Target="slides/slide50.xml"/><Relationship Id="rId57" Type="http://schemas.openxmlformats.org/officeDocument/2006/relationships/slide" Target="slides/slide51.xml"/><Relationship Id="rId58" Type="http://schemas.openxmlformats.org/officeDocument/2006/relationships/slide" Target="slides/slide52.xml"/><Relationship Id="rId59" Type="http://schemas.openxmlformats.org/officeDocument/2006/relationships/slide" Target="slides/slide53.xml"/><Relationship Id="rId40" Type="http://schemas.openxmlformats.org/officeDocument/2006/relationships/slide" Target="slides/slide34.xml"/><Relationship Id="rId41" Type="http://schemas.openxmlformats.org/officeDocument/2006/relationships/slide" Target="slides/slide35.xml"/><Relationship Id="rId42" Type="http://schemas.openxmlformats.org/officeDocument/2006/relationships/slide" Target="slides/slide36.xml"/><Relationship Id="rId43" Type="http://schemas.openxmlformats.org/officeDocument/2006/relationships/slide" Target="slides/slide37.xml"/><Relationship Id="rId44" Type="http://schemas.openxmlformats.org/officeDocument/2006/relationships/slide" Target="slides/slide38.xml"/><Relationship Id="rId45" Type="http://schemas.openxmlformats.org/officeDocument/2006/relationships/slide" Target="slides/slide39.xml"/><Relationship Id="rId46" Type="http://schemas.openxmlformats.org/officeDocument/2006/relationships/slide" Target="slides/slide40.xml"/><Relationship Id="rId47" Type="http://schemas.openxmlformats.org/officeDocument/2006/relationships/slide" Target="slides/slide41.xml"/><Relationship Id="rId48" Type="http://schemas.openxmlformats.org/officeDocument/2006/relationships/slide" Target="slides/slide42.xml"/><Relationship Id="rId49" Type="http://schemas.openxmlformats.org/officeDocument/2006/relationships/slide" Target="slides/slide43.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 Id="rId30" Type="http://schemas.openxmlformats.org/officeDocument/2006/relationships/slide" Target="slides/slide24.xml"/><Relationship Id="rId31" Type="http://schemas.openxmlformats.org/officeDocument/2006/relationships/slide" Target="slides/slide25.xml"/><Relationship Id="rId32" Type="http://schemas.openxmlformats.org/officeDocument/2006/relationships/slide" Target="slides/slide26.xml"/><Relationship Id="rId33" Type="http://schemas.openxmlformats.org/officeDocument/2006/relationships/slide" Target="slides/slide27.xml"/><Relationship Id="rId34" Type="http://schemas.openxmlformats.org/officeDocument/2006/relationships/slide" Target="slides/slide28.xml"/><Relationship Id="rId35" Type="http://schemas.openxmlformats.org/officeDocument/2006/relationships/slide" Target="slides/slide29.xml"/><Relationship Id="rId36" Type="http://schemas.openxmlformats.org/officeDocument/2006/relationships/slide" Target="slides/slide30.xml"/><Relationship Id="rId37" Type="http://schemas.openxmlformats.org/officeDocument/2006/relationships/slide" Target="slides/slide31.xml"/><Relationship Id="rId38" Type="http://schemas.openxmlformats.org/officeDocument/2006/relationships/slide" Target="slides/slide32.xml"/><Relationship Id="rId39" Type="http://schemas.openxmlformats.org/officeDocument/2006/relationships/slide" Target="slides/slide33.xml"/><Relationship Id="rId80" Type="http://schemas.openxmlformats.org/officeDocument/2006/relationships/theme" Target="theme/theme1.xml"/><Relationship Id="rId81" Type="http://schemas.openxmlformats.org/officeDocument/2006/relationships/tableStyles" Target="tableStyles.xml"/><Relationship Id="rId70" Type="http://schemas.openxmlformats.org/officeDocument/2006/relationships/slide" Target="slides/slide64.xml"/><Relationship Id="rId71" Type="http://schemas.openxmlformats.org/officeDocument/2006/relationships/slide" Target="slides/slide65.xml"/><Relationship Id="rId72" Type="http://schemas.openxmlformats.org/officeDocument/2006/relationships/slide" Target="slides/slide66.xml"/><Relationship Id="rId20" Type="http://schemas.openxmlformats.org/officeDocument/2006/relationships/slide" Target="slides/slide14.xml"/><Relationship Id="rId21" Type="http://schemas.openxmlformats.org/officeDocument/2006/relationships/slide" Target="slides/slide15.xml"/><Relationship Id="rId22" Type="http://schemas.openxmlformats.org/officeDocument/2006/relationships/slide" Target="slides/slide16.xml"/><Relationship Id="rId23" Type="http://schemas.openxmlformats.org/officeDocument/2006/relationships/slide" Target="slides/slide17.xml"/><Relationship Id="rId24" Type="http://schemas.openxmlformats.org/officeDocument/2006/relationships/slide" Target="slides/slide18.xml"/><Relationship Id="rId25" Type="http://schemas.openxmlformats.org/officeDocument/2006/relationships/slide" Target="slides/slide19.xml"/><Relationship Id="rId26" Type="http://schemas.openxmlformats.org/officeDocument/2006/relationships/slide" Target="slides/slide20.xml"/><Relationship Id="rId27" Type="http://schemas.openxmlformats.org/officeDocument/2006/relationships/slide" Target="slides/slide21.xml"/><Relationship Id="rId28" Type="http://schemas.openxmlformats.org/officeDocument/2006/relationships/slide" Target="slides/slide22.xml"/><Relationship Id="rId29" Type="http://schemas.openxmlformats.org/officeDocument/2006/relationships/slide" Target="slides/slide23.xml"/><Relationship Id="rId73" Type="http://schemas.openxmlformats.org/officeDocument/2006/relationships/slide" Target="slides/slide67.xml"/><Relationship Id="rId74" Type="http://schemas.openxmlformats.org/officeDocument/2006/relationships/slide" Target="slides/slide68.xml"/><Relationship Id="rId75" Type="http://schemas.openxmlformats.org/officeDocument/2006/relationships/notesMaster" Target="notesMasters/notesMaster1.xml"/><Relationship Id="rId76" Type="http://schemas.openxmlformats.org/officeDocument/2006/relationships/printerSettings" Target="printerSettings/printerSettings1.bin"/><Relationship Id="rId77" Type="http://schemas.openxmlformats.org/officeDocument/2006/relationships/commentAuthors" Target="commentAuthors.xml"/><Relationship Id="rId78" Type="http://schemas.openxmlformats.org/officeDocument/2006/relationships/presProps" Target="presProps.xml"/><Relationship Id="rId79" Type="http://schemas.openxmlformats.org/officeDocument/2006/relationships/viewProps" Target="viewProps.xml"/><Relationship Id="rId60" Type="http://schemas.openxmlformats.org/officeDocument/2006/relationships/slide" Target="slides/slide54.xml"/><Relationship Id="rId61" Type="http://schemas.openxmlformats.org/officeDocument/2006/relationships/slide" Target="slides/slide55.xml"/><Relationship Id="rId62" Type="http://schemas.openxmlformats.org/officeDocument/2006/relationships/slide" Target="slides/slide56.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s>
</file>

<file path=ppt/comments/comment1.xml><?xml version="1.0" encoding="utf-8"?>
<p:cmLst xmlns:a="http://schemas.openxmlformats.org/drawingml/2006/main" xmlns:r="http://schemas.openxmlformats.org/officeDocument/2006/relationships" xmlns:p="http://schemas.openxmlformats.org/presentationml/2006/main">
  <p:cm authorId="2" idx="4">
    <p:pos x="6000" y="0"/>
    <p:text>Update screenshot</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B47E9F9-6557-4923-BE10-1C342566E3EE}" type="datetimeFigureOut">
              <a:rPr lang="en-US" smtClean="0"/>
              <a:t>4/6/16</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9B87A38-3CEC-41F8-9B8A-7D549F200228}" type="slidenum">
              <a:rPr lang="en-US" smtClean="0"/>
              <a:t>‹#›</a:t>
            </a:fld>
            <a:endParaRPr lang="en-US"/>
          </a:p>
        </p:txBody>
      </p:sp>
    </p:spTree>
    <p:extLst>
      <p:ext uri="{BB962C8B-B14F-4D97-AF65-F5344CB8AC3E}">
        <p14:creationId xmlns:p14="http://schemas.microsoft.com/office/powerpoint/2010/main" val="17962968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normAutofit/>
          </a:bodyPr>
          <a:lstStyle/>
          <a:p>
            <a:endParaRPr lang="en-US" sz="1400" dirty="0"/>
          </a:p>
          <a:p>
            <a:endParaRPr lang="en-US" dirty="0" smtClean="0"/>
          </a:p>
          <a:p>
            <a:endParaRPr lang="en-US" dirty="0"/>
          </a:p>
        </p:txBody>
      </p:sp>
    </p:spTree>
    <p:extLst>
      <p:ext uri="{BB962C8B-B14F-4D97-AF65-F5344CB8AC3E}">
        <p14:creationId xmlns:p14="http://schemas.microsoft.com/office/powerpoint/2010/main" val="23180693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normAutofit/>
          </a:bodyPr>
          <a:lstStyle/>
          <a:p>
            <a:endParaRPr lang="en-US" sz="1400" dirty="0"/>
          </a:p>
          <a:p>
            <a:r>
              <a:rPr lang="en-US" sz="1400" dirty="0"/>
              <a:t>(bold moves)</a:t>
            </a:r>
          </a:p>
          <a:p>
            <a:r>
              <a:rPr lang="en-US" sz="1400" dirty="0"/>
              <a:t>2015 – This is..</a:t>
            </a:r>
          </a:p>
          <a:p>
            <a:r>
              <a:rPr lang="en-US" sz="1400" dirty="0"/>
              <a:t>The year where we see a level of adoption of our products and services that propels us to becoming an </a:t>
            </a:r>
            <a:r>
              <a:rPr lang="en-US" sz="1400" dirty="0" err="1"/>
              <a:t>ipo</a:t>
            </a:r>
            <a:r>
              <a:rPr lang="en-US" sz="1400" dirty="0"/>
              <a:t>-worthy company</a:t>
            </a:r>
          </a:p>
          <a:p>
            <a:r>
              <a:rPr lang="en-US" sz="1400" dirty="0"/>
              <a:t>This </a:t>
            </a:r>
            <a:r>
              <a:rPr lang="en-US" sz="1400" dirty="0" err="1"/>
              <a:t>is..the</a:t>
            </a:r>
            <a:r>
              <a:rPr lang="en-US" sz="1400" dirty="0"/>
              <a:t> year where our great vision becomes a reality in production environments at the most important companies and organizations in the world.</a:t>
            </a:r>
          </a:p>
          <a:p>
            <a:r>
              <a:rPr lang="en-US" sz="1400" dirty="0"/>
              <a:t>This is the year that we show and teach our customers and partners the power and opportunity that building great software brings.</a:t>
            </a:r>
          </a:p>
          <a:p>
            <a:endParaRPr lang="en-US" sz="1400" dirty="0"/>
          </a:p>
          <a:p>
            <a:endParaRPr lang="en-US" dirty="0" smtClean="0"/>
          </a:p>
          <a:p>
            <a:endParaRPr lang="en-US" dirty="0"/>
          </a:p>
        </p:txBody>
      </p:sp>
    </p:spTree>
    <p:extLst>
      <p:ext uri="{BB962C8B-B14F-4D97-AF65-F5344CB8AC3E}">
        <p14:creationId xmlns:p14="http://schemas.microsoft.com/office/powerpoint/2010/main" val="23180693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Shape 394"/>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a:headEnd type="none" w="med" len="med"/>
            <a:tailEnd type="none" w="med" len="med"/>
          </a:ln>
        </p:spPr>
      </p:sp>
      <p:sp>
        <p:nvSpPr>
          <p:cNvPr id="395" name="Shape 395"/>
          <p:cNvSpPr txBox="1">
            <a:spLocks noGrp="1"/>
          </p:cNvSpPr>
          <p:nvPr>
            <p:ph type="body" idx="1"/>
          </p:nvPr>
        </p:nvSpPr>
        <p:spPr>
          <a:xfrm>
            <a:off x="295171" y="2972430"/>
            <a:ext cx="6267659" cy="5793719"/>
          </a:xfrm>
          <a:prstGeom prst="rect">
            <a:avLst/>
          </a:prstGeom>
          <a:noFill/>
          <a:ln>
            <a:noFill/>
          </a:ln>
        </p:spPr>
        <p:txBody>
          <a:bodyPr lIns="0" tIns="0" rIns="0" bIns="0" anchor="t" anchorCtr="0">
            <a:noAutofit/>
          </a:bodyPr>
          <a:lstStyle/>
          <a:p>
            <a:pPr>
              <a:buClr>
                <a:schemeClr val="dk1"/>
              </a:buClr>
              <a:buSzPct val="25000"/>
            </a:pPr>
            <a:r>
              <a:rPr lang="en-US" dirty="0" smtClean="0">
                <a:latin typeface="Calibri"/>
                <a:ea typeface="Calibri"/>
                <a:cs typeface="Calibri"/>
                <a:sym typeface="Calibri"/>
              </a:rPr>
              <a:t>TDB: Sort out the box</a:t>
            </a:r>
            <a:r>
              <a:rPr lang="en-US" baseline="0" dirty="0" smtClean="0">
                <a:latin typeface="Calibri"/>
                <a:ea typeface="Calibri"/>
                <a:cs typeface="Calibri"/>
                <a:sym typeface="Calibri"/>
              </a:rPr>
              <a:t> component to be represented at a high-level. For example, should we brake down the Diego Brain and Cell?</a:t>
            </a:r>
          </a:p>
          <a:p>
            <a:pPr>
              <a:buClr>
                <a:schemeClr val="dk1"/>
              </a:buClr>
              <a:buSzPct val="25000"/>
            </a:pPr>
            <a:endParaRPr lang="en-US" dirty="0" smtClean="0">
              <a:latin typeface="Calibri"/>
              <a:ea typeface="Calibri"/>
              <a:cs typeface="Calibri"/>
              <a:sym typeface="Calibri"/>
            </a:endParaRPr>
          </a:p>
          <a:p>
            <a:pPr>
              <a:buClr>
                <a:schemeClr val="dk1"/>
              </a:buClr>
              <a:buSzPct val="25000"/>
            </a:pPr>
            <a:r>
              <a:rPr lang="en-US" dirty="0" smtClean="0">
                <a:latin typeface="Calibri"/>
                <a:ea typeface="Calibri"/>
                <a:cs typeface="Calibri"/>
                <a:sym typeface="Calibri"/>
              </a:rPr>
              <a:t>[Cornelia Notes]</a:t>
            </a:r>
            <a:r>
              <a:rPr lang="en-US" baseline="0" dirty="0" smtClean="0">
                <a:latin typeface="Calibri"/>
                <a:ea typeface="Calibri"/>
                <a:cs typeface="Calibri"/>
                <a:sym typeface="Calibri"/>
              </a:rPr>
              <a:t> </a:t>
            </a:r>
            <a:r>
              <a:rPr lang="en-US" dirty="0" smtClean="0">
                <a:latin typeface="Calibri"/>
                <a:ea typeface="Calibri"/>
                <a:cs typeface="Calibri"/>
                <a:sym typeface="Calibri"/>
              </a:rPr>
              <a:t>This should be used  as </a:t>
            </a:r>
            <a:r>
              <a:rPr lang="en-US" dirty="0">
                <a:latin typeface="Calibri"/>
                <a:ea typeface="Calibri"/>
                <a:cs typeface="Calibri"/>
                <a:sym typeface="Calibri"/>
              </a:rPr>
              <a:t>a transition to say “the elastic runtime deployed a cluster of VMs – each of the green boxes is one, usually deployed in </a:t>
            </a:r>
            <a:r>
              <a:rPr lang="en-US" dirty="0" smtClean="0">
                <a:latin typeface="Calibri"/>
                <a:ea typeface="Calibri"/>
                <a:cs typeface="Calibri"/>
                <a:sym typeface="Calibri"/>
              </a:rPr>
              <a:t>duplicates – and BOSH/Pivotal CF </a:t>
            </a:r>
            <a:r>
              <a:rPr lang="en-US" dirty="0" err="1" smtClean="0">
                <a:latin typeface="Calibri"/>
                <a:ea typeface="Calibri"/>
                <a:cs typeface="Calibri"/>
                <a:sym typeface="Calibri"/>
              </a:rPr>
              <a:t>OpsManager</a:t>
            </a:r>
            <a:r>
              <a:rPr lang="en-US" dirty="0" smtClean="0">
                <a:latin typeface="Calibri"/>
                <a:ea typeface="Calibri"/>
                <a:cs typeface="Calibri"/>
                <a:sym typeface="Calibri"/>
              </a:rPr>
              <a:t> is what we will talk about now…</a:t>
            </a:r>
          </a:p>
          <a:p>
            <a:pPr>
              <a:buClr>
                <a:schemeClr val="dk1"/>
              </a:buClr>
              <a:buSzPct val="25000"/>
            </a:pPr>
            <a:endParaRPr lang="en-US" dirty="0" smtClean="0">
              <a:latin typeface="Calibri"/>
              <a:ea typeface="Calibri"/>
              <a:cs typeface="Calibri"/>
              <a:sym typeface="Calibri"/>
            </a:endParaRPr>
          </a:p>
          <a:p>
            <a:pPr>
              <a:buClr>
                <a:schemeClr val="dk1"/>
              </a:buClr>
              <a:buSzPct val="25000"/>
            </a:pPr>
            <a:r>
              <a:rPr lang="en-US" dirty="0" smtClean="0">
                <a:latin typeface="Calibri"/>
                <a:ea typeface="Calibri"/>
                <a:cs typeface="Calibri"/>
                <a:sym typeface="Calibri"/>
              </a:rPr>
              <a:t>*** Original bullets points ***</a:t>
            </a:r>
          </a:p>
          <a:p>
            <a:pPr>
              <a:buClr>
                <a:schemeClr val="dk1"/>
              </a:buClr>
              <a:buSzPct val="25000"/>
            </a:pPr>
            <a:endParaRPr lang="en-US" dirty="0" smtClean="0">
              <a:latin typeface="Calibri"/>
              <a:ea typeface="Calibri"/>
              <a:cs typeface="Calibri"/>
              <a:sym typeface="Calibri"/>
            </a:endParaRPr>
          </a:p>
          <a:p>
            <a:pPr marL="228600" marR="0" lvl="0" indent="-228600" algn="l" rtl="0">
              <a:lnSpc>
                <a:spcPct val="100000"/>
              </a:lnSpc>
              <a:spcBef>
                <a:spcPts val="0"/>
              </a:spcBef>
              <a:buClr>
                <a:srgbClr val="ADC339"/>
              </a:buClr>
              <a:buSzPct val="100000"/>
              <a:buFont typeface="Noto Sans Symbols"/>
              <a:buChar char="•"/>
            </a:pPr>
            <a:r>
              <a:rPr lang="en-US" sz="1200" b="0" i="0" u="none" strike="noStrike" cap="none" dirty="0" smtClean="0">
                <a:solidFill>
                  <a:srgbClr val="FFFFFF"/>
                </a:solidFill>
                <a:latin typeface="Arial"/>
                <a:ea typeface="Arial"/>
                <a:cs typeface="Arial"/>
                <a:sym typeface="Arial"/>
              </a:rPr>
              <a:t>Turnkey, fully automated Platform-as-a-Service </a:t>
            </a:r>
          </a:p>
          <a:p>
            <a:pPr marL="228600" marR="0" lvl="0" indent="-228600" algn="l" rtl="0">
              <a:lnSpc>
                <a:spcPct val="100000"/>
              </a:lnSpc>
              <a:spcBef>
                <a:spcPts val="1200"/>
              </a:spcBef>
              <a:buClr>
                <a:srgbClr val="ADC339"/>
              </a:buClr>
              <a:buSzPct val="100000"/>
              <a:buFont typeface="Noto Sans Symbols"/>
              <a:buChar char="•"/>
            </a:pPr>
            <a:r>
              <a:rPr lang="en-US" sz="1200" b="0" i="0" u="none" strike="noStrike" cap="none" dirty="0" smtClean="0">
                <a:solidFill>
                  <a:srgbClr val="FFFFFF"/>
                </a:solidFill>
                <a:latin typeface="Arial"/>
                <a:ea typeface="Arial"/>
                <a:cs typeface="Arial"/>
                <a:sym typeface="Arial"/>
              </a:rPr>
              <a:t>Scalable runtime environment, extensible to most modern frameworks and languages running on Linux</a:t>
            </a:r>
          </a:p>
          <a:p>
            <a:pPr marL="228600" marR="0" lvl="0" indent="-228600" algn="l" rtl="0">
              <a:lnSpc>
                <a:spcPct val="100000"/>
              </a:lnSpc>
              <a:spcBef>
                <a:spcPts val="1200"/>
              </a:spcBef>
              <a:buClr>
                <a:srgbClr val="ADC339"/>
              </a:buClr>
              <a:buSzPct val="100000"/>
              <a:buFont typeface="Noto Sans Symbols"/>
              <a:buChar char="•"/>
            </a:pPr>
            <a:r>
              <a:rPr lang="en-US" sz="1200" b="0" i="0" u="none" strike="noStrike" cap="none" dirty="0" smtClean="0">
                <a:solidFill>
                  <a:srgbClr val="FFFFFF"/>
                </a:solidFill>
                <a:latin typeface="Arial"/>
                <a:ea typeface="Arial"/>
                <a:cs typeface="Arial"/>
                <a:sym typeface="Arial"/>
              </a:rPr>
              <a:t>Instant expansion or upgrade with no downtime</a:t>
            </a:r>
          </a:p>
          <a:p>
            <a:pPr marL="228600" marR="0" lvl="0" indent="-228600" algn="l" rtl="0">
              <a:lnSpc>
                <a:spcPct val="100000"/>
              </a:lnSpc>
              <a:spcBef>
                <a:spcPts val="1200"/>
              </a:spcBef>
              <a:buClr>
                <a:srgbClr val="ADC339"/>
              </a:buClr>
              <a:buSzPct val="100000"/>
              <a:buFont typeface="Noto Sans Symbols"/>
              <a:buChar char="•"/>
            </a:pPr>
            <a:r>
              <a:rPr lang="en-US" sz="1200" b="0" i="0" u="none" strike="noStrike" cap="none" dirty="0" smtClean="0">
                <a:solidFill>
                  <a:srgbClr val="FFFFFF"/>
                </a:solidFill>
                <a:latin typeface="Arial"/>
                <a:ea typeface="Arial"/>
                <a:cs typeface="Arial"/>
                <a:sym typeface="Arial"/>
              </a:rPr>
              <a:t>Deploy, scale and manage applications with </a:t>
            </a:r>
            <a:r>
              <a:rPr lang="en-US" sz="1200" b="0" i="0" u="none" strike="noStrike" cap="none" dirty="0" err="1" smtClean="0">
                <a:solidFill>
                  <a:srgbClr val="FFFFFF"/>
                </a:solidFill>
                <a:latin typeface="Arial"/>
                <a:ea typeface="Arial"/>
                <a:cs typeface="Arial"/>
                <a:sym typeface="Arial"/>
              </a:rPr>
              <a:t>bindable</a:t>
            </a:r>
            <a:r>
              <a:rPr lang="en-US" sz="1200" b="0" i="0" u="none" strike="noStrike" cap="none" dirty="0" smtClean="0">
                <a:solidFill>
                  <a:srgbClr val="FFFFFF"/>
                </a:solidFill>
                <a:latin typeface="Arial"/>
                <a:ea typeface="Arial"/>
                <a:cs typeface="Arial"/>
                <a:sym typeface="Arial"/>
              </a:rPr>
              <a:t> services using simplified semantics and APIs</a:t>
            </a:r>
          </a:p>
          <a:p>
            <a:pPr>
              <a:buClr>
                <a:schemeClr val="dk1"/>
              </a:buClr>
              <a:buSzPct val="25000"/>
            </a:pPr>
            <a:endParaRPr lang="en-US" dirty="0">
              <a:latin typeface="Calibri"/>
              <a:ea typeface="Calibri"/>
              <a:cs typeface="Calibri"/>
              <a:sym typeface="Calibri"/>
            </a:endParaRPr>
          </a:p>
          <a:p>
            <a:pPr>
              <a:buClr>
                <a:schemeClr val="dk1"/>
              </a:buClr>
              <a:buSzPct val="25000"/>
            </a:pPr>
            <a:endParaRPr dirty="0">
              <a:latin typeface="Calibri"/>
              <a:ea typeface="Calibri"/>
              <a:cs typeface="Calibri"/>
              <a:sym typeface="Calibri"/>
            </a:endParaRPr>
          </a:p>
        </p:txBody>
      </p:sp>
      <p:sp>
        <p:nvSpPr>
          <p:cNvPr id="396" name="Shape 396"/>
          <p:cNvSpPr txBox="1">
            <a:spLocks noGrp="1"/>
          </p:cNvSpPr>
          <p:nvPr>
            <p:ph type="sldNum" idx="12"/>
          </p:nvPr>
        </p:nvSpPr>
        <p:spPr>
          <a:xfrm>
            <a:off x="3884613" y="8685213"/>
            <a:ext cx="2971800" cy="457199"/>
          </a:xfrm>
          <a:prstGeom prst="rect">
            <a:avLst/>
          </a:prstGeom>
          <a:noFill/>
          <a:ln>
            <a:noFill/>
          </a:ln>
        </p:spPr>
        <p:txBody>
          <a:bodyPr lIns="91423" tIns="45712" rIns="91423" bIns="45712" anchor="t" anchorCtr="0">
            <a:noAutofit/>
          </a:bodyPr>
          <a:lstStyle/>
          <a:p>
            <a:pPr>
              <a:buSzPct val="25000"/>
            </a:pPr>
            <a:fld id="{00000000-1234-1234-1234-123412341234}" type="slidenum">
              <a:rPr lang="en-US" sz="1200">
                <a:latin typeface="Calibri"/>
                <a:ea typeface="Calibri"/>
                <a:cs typeface="Calibri"/>
                <a:sym typeface="Calibri"/>
              </a:rPr>
              <a:pPr>
                <a:buSzPct val="25000"/>
              </a:pPr>
              <a:t>11</a:t>
            </a:fld>
            <a:endParaRPr lang="en-US" sz="1200">
              <a:latin typeface="Calibri"/>
              <a:ea typeface="Calibri"/>
              <a:cs typeface="Calibri"/>
              <a:sym typeface="Calibri"/>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chemeClr val="dk1"/>
              </a:buClr>
              <a:buSzPct val="25000"/>
              <a:buFont typeface="Arial"/>
              <a:buNone/>
              <a:tabLst/>
              <a:defRPr/>
            </a:pPr>
            <a:r>
              <a:rPr lang="en-US" sz="1800" b="0" i="0" u="none" strike="noStrike" cap="none" dirty="0" smtClean="0">
                <a:solidFill>
                  <a:schemeClr val="dk1"/>
                </a:solidFill>
                <a:latin typeface="Verdana"/>
                <a:ea typeface="Verdana"/>
                <a:cs typeface="Verdana"/>
                <a:sym typeface="Verdana"/>
              </a:rPr>
              <a:t>We keep the </a:t>
            </a:r>
            <a:r>
              <a:rPr lang="en-US" sz="1800" b="0" i="0" u="none" strike="noStrike" cap="none" dirty="0" err="1" smtClean="0">
                <a:solidFill>
                  <a:schemeClr val="dk1"/>
                </a:solidFill>
                <a:latin typeface="Verdana"/>
                <a:ea typeface="Verdana"/>
                <a:cs typeface="Verdana"/>
                <a:sym typeface="Verdana"/>
              </a:rPr>
              <a:t>cf</a:t>
            </a:r>
            <a:r>
              <a:rPr lang="en-US" sz="1800" b="0" i="0" u="none" strike="noStrike" cap="none" dirty="0" smtClean="0">
                <a:solidFill>
                  <a:schemeClr val="dk1"/>
                </a:solidFill>
                <a:latin typeface="Verdana"/>
                <a:ea typeface="Verdana"/>
                <a:cs typeface="Verdana"/>
                <a:sym typeface="Verdana"/>
              </a:rPr>
              <a:t> push workflow simple</a:t>
            </a:r>
            <a:r>
              <a:rPr lang="en-US" sz="1800" b="0" i="0" u="none" strike="noStrike" cap="none" baseline="0" dirty="0" smtClean="0">
                <a:solidFill>
                  <a:schemeClr val="dk1"/>
                </a:solidFill>
                <a:latin typeface="Verdana"/>
                <a:ea typeface="Verdana"/>
                <a:cs typeface="Verdana"/>
                <a:sym typeface="Verdana"/>
              </a:rPr>
              <a:t> and don’t get into the details of DIEGO. We only keep the BRAIN and Cell.</a:t>
            </a:r>
          </a:p>
          <a:p>
            <a:pPr marL="0" marR="0" lvl="0" indent="0" algn="l" defTabSz="914400" rtl="0" eaLnBrk="1" fontAlgn="auto" latinLnBrk="0" hangingPunct="1">
              <a:lnSpc>
                <a:spcPct val="100000"/>
              </a:lnSpc>
              <a:spcBef>
                <a:spcPts val="0"/>
              </a:spcBef>
              <a:spcAft>
                <a:spcPts val="0"/>
              </a:spcAft>
              <a:buClr>
                <a:schemeClr val="dk1"/>
              </a:buClr>
              <a:buSzPct val="25000"/>
              <a:buFont typeface="Arial"/>
              <a:buNone/>
              <a:tabLst/>
              <a:defRPr/>
            </a:pPr>
            <a:endParaRPr lang="en-US" sz="1800" b="0" i="0" u="none" strike="noStrike" cap="none" baseline="0" dirty="0" smtClean="0">
              <a:solidFill>
                <a:schemeClr val="dk1"/>
              </a:solidFill>
              <a:latin typeface="Verdana"/>
              <a:ea typeface="Verdana"/>
              <a:cs typeface="Verdana"/>
              <a:sym typeface="Verdana"/>
            </a:endParaRPr>
          </a:p>
          <a:p>
            <a:pPr marL="0" marR="0" lvl="0" indent="0" algn="l" defTabSz="914400" rtl="0" eaLnBrk="1" fontAlgn="auto" latinLnBrk="0" hangingPunct="1">
              <a:lnSpc>
                <a:spcPct val="100000"/>
              </a:lnSpc>
              <a:spcBef>
                <a:spcPts val="0"/>
              </a:spcBef>
              <a:spcAft>
                <a:spcPts val="0"/>
              </a:spcAft>
              <a:buClr>
                <a:schemeClr val="dk1"/>
              </a:buClr>
              <a:buSzPct val="25000"/>
              <a:buFont typeface="Arial"/>
              <a:buNone/>
              <a:tabLst/>
              <a:defRPr/>
            </a:pPr>
            <a:endParaRPr lang="en-US" sz="1800" b="0" i="0" u="none" strike="noStrike" cap="none" dirty="0" smtClean="0">
              <a:solidFill>
                <a:schemeClr val="dk1"/>
              </a:solidFill>
              <a:latin typeface="Verdana"/>
              <a:ea typeface="Verdana"/>
              <a:cs typeface="Verdana"/>
              <a:sym typeface="Verdana"/>
            </a:endParaRPr>
          </a:p>
          <a:p>
            <a:pPr marL="0" marR="0" lvl="0" indent="0" algn="l" rtl="0">
              <a:spcBef>
                <a:spcPts val="0"/>
              </a:spcBef>
              <a:buClr>
                <a:schemeClr val="dk1"/>
              </a:buClr>
              <a:buSzPct val="25000"/>
              <a:buFont typeface="Arial"/>
              <a:buNone/>
            </a:pPr>
            <a:endParaRPr lang="en-US" sz="1800" b="1" i="0" u="none" strike="noStrike" cap="none" dirty="0" smtClean="0">
              <a:solidFill>
                <a:schemeClr val="dk1"/>
              </a:solidFill>
              <a:latin typeface="Verdana"/>
              <a:ea typeface="Verdana"/>
              <a:cs typeface="Verdana"/>
              <a:sym typeface="Verdana"/>
            </a:endParaRPr>
          </a:p>
          <a:p>
            <a:pPr marL="0" marR="0" lvl="0" indent="0" algn="l" rtl="0">
              <a:spcBef>
                <a:spcPts val="0"/>
              </a:spcBef>
              <a:buClr>
                <a:schemeClr val="dk1"/>
              </a:buClr>
              <a:buSzPct val="25000"/>
              <a:buFont typeface="Arial"/>
              <a:buNone/>
            </a:pPr>
            <a:r>
              <a:rPr lang="en-US" sz="1800" b="1" i="0" u="none" strike="noStrike" cap="none" dirty="0" smtClean="0">
                <a:solidFill>
                  <a:schemeClr val="dk1"/>
                </a:solidFill>
                <a:latin typeface="Verdana"/>
                <a:ea typeface="Verdana"/>
                <a:cs typeface="Verdana"/>
                <a:sym typeface="Verdana"/>
              </a:rPr>
              <a:t>Cloud Foundry </a:t>
            </a:r>
            <a:r>
              <a:rPr lang="en-US" sz="1800" b="1" i="0" u="none" strike="noStrike" cap="none" dirty="0" err="1" smtClean="0">
                <a:solidFill>
                  <a:schemeClr val="dk1"/>
                </a:solidFill>
                <a:latin typeface="Verdana"/>
                <a:ea typeface="Verdana"/>
                <a:cs typeface="Verdana"/>
                <a:sym typeface="Verdana"/>
              </a:rPr>
              <a:t>PaaS</a:t>
            </a:r>
            <a:r>
              <a:rPr lang="en-US" sz="1800" b="1" i="0" u="none" strike="noStrike" cap="none" dirty="0" smtClean="0">
                <a:solidFill>
                  <a:schemeClr val="dk1"/>
                </a:solidFill>
                <a:latin typeface="Verdana"/>
                <a:ea typeface="Verdana"/>
                <a:cs typeface="Verdana"/>
                <a:sym typeface="Verdana"/>
              </a:rPr>
              <a:t> – Pushing an Application with Diego</a:t>
            </a:r>
          </a:p>
          <a:p>
            <a:pPr marL="0" marR="0" lvl="0" indent="0" algn="l" rtl="0">
              <a:spcBef>
                <a:spcPts val="1200"/>
              </a:spcBef>
              <a:buClr>
                <a:schemeClr val="dk1"/>
              </a:buClr>
              <a:buSzPct val="25000"/>
              <a:buFont typeface="Arial"/>
              <a:buNone/>
            </a:pPr>
            <a:r>
              <a:rPr lang="en-US" sz="1400" b="1" i="0" u="none" strike="noStrike" cap="none" dirty="0" smtClean="0">
                <a:solidFill>
                  <a:schemeClr val="dk1"/>
                </a:solidFill>
                <a:latin typeface="Verdana"/>
                <a:ea typeface="Verdana"/>
                <a:cs typeface="Verdana"/>
                <a:sym typeface="Verdana"/>
              </a:rPr>
              <a:t>App deployment: what has changed? </a:t>
            </a:r>
          </a:p>
          <a:p>
            <a:pPr marL="0" marR="0" lvl="0" indent="0" algn="l" rtl="0">
              <a:spcBef>
                <a:spcPts val="1200"/>
              </a:spcBef>
              <a:buClr>
                <a:schemeClr val="dk1"/>
              </a:buClr>
              <a:buSzPct val="25000"/>
              <a:buFont typeface="Arial"/>
              <a:buNone/>
            </a:pPr>
            <a:r>
              <a:rPr lang="en-US" sz="1400" b="0" i="0" u="none" strike="noStrike" cap="none" dirty="0" smtClean="0">
                <a:solidFill>
                  <a:schemeClr val="dk1"/>
                </a:solidFill>
                <a:latin typeface="Verdana"/>
                <a:ea typeface="Verdana"/>
                <a:cs typeface="Verdana"/>
                <a:sym typeface="Verdana"/>
              </a:rPr>
              <a:t>	1- Domain specific (notion of apps) -&gt; Abstractions (notions of LRPs and Tasks). App staging is a Task. App start is launching a LRP.</a:t>
            </a:r>
          </a:p>
          <a:p>
            <a:pPr marL="0" marR="0" lvl="0" indent="0" algn="l" rtl="0">
              <a:spcBef>
                <a:spcPts val="1200"/>
              </a:spcBef>
              <a:buClr>
                <a:schemeClr val="dk1"/>
              </a:buClr>
              <a:buSzPct val="25000"/>
              <a:buFont typeface="Arial"/>
              <a:buNone/>
            </a:pPr>
            <a:r>
              <a:rPr lang="en-US" sz="1400" b="0" i="0" u="none" strike="noStrike" cap="none" dirty="0" smtClean="0">
                <a:solidFill>
                  <a:schemeClr val="dk1"/>
                </a:solidFill>
                <a:latin typeface="Verdana"/>
                <a:ea typeface="Verdana"/>
                <a:cs typeface="Verdana"/>
                <a:sym typeface="Verdana"/>
              </a:rPr>
              <a:t>	2- Platform specific (</a:t>
            </a:r>
            <a:r>
              <a:rPr lang="en-US" sz="1400" b="0" i="0" u="none" strike="noStrike" cap="none" dirty="0" err="1" smtClean="0">
                <a:solidFill>
                  <a:schemeClr val="dk1"/>
                </a:solidFill>
                <a:latin typeface="Verdana"/>
                <a:ea typeface="Verdana"/>
                <a:cs typeface="Verdana"/>
                <a:sym typeface="Verdana"/>
              </a:rPr>
              <a:t>linux</a:t>
            </a:r>
            <a:r>
              <a:rPr lang="en-US" sz="1400" b="0" i="0" u="none" strike="noStrike" cap="none" dirty="0" smtClean="0">
                <a:solidFill>
                  <a:schemeClr val="dk1"/>
                </a:solidFill>
                <a:latin typeface="Verdana"/>
                <a:ea typeface="Verdana"/>
                <a:cs typeface="Verdana"/>
                <a:sym typeface="Verdana"/>
              </a:rPr>
              <a:t>) -&gt; Supporting multi platform (Windows &amp; Linux) enabling running also .NET apps, thanks to our new Container implementation: Garden</a:t>
            </a:r>
          </a:p>
          <a:p>
            <a:pPr marL="0" marR="0" lvl="0" indent="0" algn="l" rtl="0">
              <a:spcBef>
                <a:spcPts val="1200"/>
              </a:spcBef>
              <a:buClr>
                <a:schemeClr val="dk1"/>
              </a:buClr>
              <a:buSzPct val="25000"/>
              <a:buFont typeface="Arial"/>
              <a:buNone/>
            </a:pPr>
            <a:r>
              <a:rPr lang="en-US" sz="1400" b="0" i="0" u="none" strike="noStrike" cap="none" dirty="0" smtClean="0">
                <a:solidFill>
                  <a:schemeClr val="dk1"/>
                </a:solidFill>
                <a:latin typeface="Verdana"/>
                <a:ea typeface="Verdana"/>
                <a:cs typeface="Verdana"/>
                <a:sym typeface="Verdana"/>
              </a:rPr>
              <a:t>		What’s more, there is a 3</a:t>
            </a:r>
            <a:r>
              <a:rPr lang="en-US" sz="1400" b="0" i="0" u="none" strike="noStrike" cap="none" baseline="30000" dirty="0" smtClean="0">
                <a:solidFill>
                  <a:schemeClr val="dk1"/>
                </a:solidFill>
                <a:latin typeface="Verdana"/>
                <a:ea typeface="Verdana"/>
                <a:cs typeface="Verdana"/>
                <a:sym typeface="Verdana"/>
              </a:rPr>
              <a:t>rd</a:t>
            </a:r>
            <a:r>
              <a:rPr lang="en-US" sz="1400" b="0" i="0" u="none" strike="noStrike" cap="none" dirty="0" smtClean="0">
                <a:solidFill>
                  <a:schemeClr val="dk1"/>
                </a:solidFill>
                <a:latin typeface="Verdana"/>
                <a:ea typeface="Verdana"/>
                <a:cs typeface="Verdana"/>
                <a:sym typeface="Verdana"/>
              </a:rPr>
              <a:t> workflow supported: </a:t>
            </a:r>
            <a:r>
              <a:rPr lang="en-US" sz="1400" b="0" i="0" u="none" strike="noStrike" cap="none" dirty="0" err="1" smtClean="0">
                <a:solidFill>
                  <a:schemeClr val="dk1"/>
                </a:solidFill>
                <a:latin typeface="Verdana"/>
                <a:ea typeface="Verdana"/>
                <a:cs typeface="Verdana"/>
                <a:sym typeface="Verdana"/>
              </a:rPr>
              <a:t>Docker</a:t>
            </a:r>
            <a:r>
              <a:rPr lang="en-US" sz="1400" b="0" i="0" u="none" strike="noStrike" cap="none" dirty="0" smtClean="0">
                <a:solidFill>
                  <a:schemeClr val="dk1"/>
                </a:solidFill>
                <a:latin typeface="Verdana"/>
                <a:ea typeface="Verdana"/>
                <a:cs typeface="Verdana"/>
                <a:sym typeface="Verdana"/>
              </a:rPr>
              <a:t> on Linux</a:t>
            </a:r>
          </a:p>
          <a:p>
            <a:pPr marL="0" marR="0" lvl="0" indent="0" algn="l" rtl="0">
              <a:spcBef>
                <a:spcPts val="1200"/>
              </a:spcBef>
              <a:buClr>
                <a:schemeClr val="dk1"/>
              </a:buClr>
              <a:buSzPct val="25000"/>
              <a:buFont typeface="Arial"/>
              <a:buNone/>
            </a:pPr>
            <a:r>
              <a:rPr lang="en-US" sz="1400" b="0" i="0" u="none" strike="noStrike" cap="none" dirty="0" smtClean="0">
                <a:solidFill>
                  <a:schemeClr val="dk1"/>
                </a:solidFill>
                <a:latin typeface="Verdana"/>
                <a:ea typeface="Verdana"/>
                <a:cs typeface="Verdana"/>
                <a:sym typeface="Verdana"/>
              </a:rPr>
              <a:t>	3- New Auction-based workload scheduler: Cloud Controller no longer in charge of deciding where AIs are spun up. Auctioneer manages the process running an auction, making it more optimized.</a:t>
            </a:r>
          </a:p>
          <a:p>
            <a:pPr marL="0" marR="0" lvl="0" indent="0" algn="l" rtl="0">
              <a:spcBef>
                <a:spcPts val="1200"/>
              </a:spcBef>
              <a:buClr>
                <a:schemeClr val="dk1"/>
              </a:buClr>
              <a:buSzPct val="25000"/>
              <a:buFont typeface="Arial"/>
              <a:buNone/>
            </a:pPr>
            <a:endParaRPr lang="en-US" sz="1400" b="0" i="0" u="none" strike="noStrike" cap="none" dirty="0" smtClean="0">
              <a:solidFill>
                <a:schemeClr val="dk1"/>
              </a:solidFill>
              <a:latin typeface="Verdana"/>
              <a:ea typeface="Verdana"/>
              <a:cs typeface="Verdana"/>
              <a:sym typeface="Verdana"/>
            </a:endParaRPr>
          </a:p>
          <a:p>
            <a:pPr marL="0" marR="0" lvl="0" indent="0" algn="l" rtl="0">
              <a:spcBef>
                <a:spcPts val="1200"/>
              </a:spcBef>
              <a:buClr>
                <a:schemeClr val="dk1"/>
              </a:buClr>
              <a:buSzPct val="25000"/>
              <a:buFont typeface="Arial"/>
              <a:buNone/>
            </a:pPr>
            <a:r>
              <a:rPr lang="en-US" sz="1400" b="0" i="0" u="none" strike="noStrike" cap="none" dirty="0" smtClean="0">
                <a:solidFill>
                  <a:schemeClr val="dk1"/>
                </a:solidFill>
                <a:latin typeface="Verdana"/>
                <a:ea typeface="Verdana"/>
                <a:cs typeface="Verdana"/>
                <a:sym typeface="Verdana"/>
              </a:rPr>
              <a:t>With </a:t>
            </a:r>
            <a:r>
              <a:rPr lang="en-US" sz="1400" b="1" i="0" u="none" strike="noStrike" cap="none" dirty="0" smtClean="0">
                <a:solidFill>
                  <a:schemeClr val="dk1"/>
                </a:solidFill>
                <a:latin typeface="Verdana"/>
                <a:ea typeface="Verdana"/>
                <a:cs typeface="Verdana"/>
                <a:sym typeface="Verdana"/>
              </a:rPr>
              <a:t>Diego</a:t>
            </a:r>
            <a:r>
              <a:rPr lang="en-US" sz="1400" b="0" i="0" u="none" strike="noStrike" cap="none" dirty="0" smtClean="0">
                <a:solidFill>
                  <a:schemeClr val="dk1"/>
                </a:solidFill>
                <a:latin typeface="Verdana"/>
                <a:ea typeface="Verdana"/>
                <a:cs typeface="Verdana"/>
                <a:sym typeface="Verdana"/>
              </a:rPr>
              <a:t> in place, more loosely-coupled components take part in the process, stripping down the Cloud Controller from too many previous responsibilities, making it easier to maintain and evolve the entire architecture.</a:t>
            </a:r>
          </a:p>
          <a:p>
            <a:pPr marL="0" marR="0" lvl="0" indent="0" algn="l" rtl="0">
              <a:spcBef>
                <a:spcPts val="1200"/>
              </a:spcBef>
              <a:buClr>
                <a:schemeClr val="dk1"/>
              </a:buClr>
              <a:buSzPct val="25000"/>
              <a:buFont typeface="Arial"/>
              <a:buNone/>
            </a:pPr>
            <a:r>
              <a:rPr lang="en-US" sz="1400" b="0" i="0" u="none" strike="noStrike" cap="none" dirty="0" smtClean="0">
                <a:solidFill>
                  <a:schemeClr val="dk1"/>
                </a:solidFill>
                <a:latin typeface="Verdana"/>
                <a:ea typeface="Verdana"/>
                <a:cs typeface="Verdana"/>
                <a:sym typeface="Verdana"/>
              </a:rPr>
              <a:t>The</a:t>
            </a:r>
            <a:r>
              <a:rPr lang="en-US" sz="1400" b="1" i="0" u="none" strike="noStrike" cap="none" dirty="0" smtClean="0">
                <a:solidFill>
                  <a:schemeClr val="dk1"/>
                </a:solidFill>
                <a:latin typeface="Verdana"/>
                <a:ea typeface="Verdana"/>
                <a:cs typeface="Verdana"/>
                <a:sym typeface="Verdana"/>
              </a:rPr>
              <a:t> Cloud Controller </a:t>
            </a:r>
            <a:r>
              <a:rPr lang="en-US" sz="1400" b="0" i="0" u="none" strike="noStrike" cap="none" dirty="0" smtClean="0">
                <a:solidFill>
                  <a:schemeClr val="dk1"/>
                </a:solidFill>
                <a:latin typeface="Verdana"/>
                <a:ea typeface="Verdana"/>
                <a:cs typeface="Verdana"/>
                <a:sym typeface="Verdana"/>
              </a:rPr>
              <a:t>handles the routing of client requests internally through the </a:t>
            </a:r>
            <a:r>
              <a:rPr lang="en-US" sz="1400" b="1" i="0" u="none" strike="noStrike" cap="none" dirty="0" smtClean="0">
                <a:solidFill>
                  <a:schemeClr val="dk1"/>
                </a:solidFill>
                <a:latin typeface="Verdana"/>
                <a:ea typeface="Verdana"/>
                <a:cs typeface="Verdana"/>
                <a:sym typeface="Verdana"/>
              </a:rPr>
              <a:t>Cloud Controller Bridge</a:t>
            </a:r>
            <a:r>
              <a:rPr lang="en-US" sz="1400" b="0" i="0" u="none" strike="noStrike" cap="none" dirty="0" smtClean="0">
                <a:solidFill>
                  <a:schemeClr val="dk1"/>
                </a:solidFill>
                <a:latin typeface="Verdana"/>
                <a:ea typeface="Verdana"/>
                <a:cs typeface="Verdana"/>
                <a:sym typeface="Verdana"/>
              </a:rPr>
              <a:t>. It also manages the </a:t>
            </a:r>
            <a:r>
              <a:rPr lang="en-US" sz="1400" b="0" i="0" u="none" strike="noStrike" cap="none" dirty="0" err="1" smtClean="0">
                <a:solidFill>
                  <a:schemeClr val="dk1"/>
                </a:solidFill>
                <a:latin typeface="Verdana"/>
                <a:ea typeface="Verdana"/>
                <a:cs typeface="Verdana"/>
                <a:sym typeface="Verdana"/>
              </a:rPr>
              <a:t>Blobstore</a:t>
            </a:r>
            <a:r>
              <a:rPr lang="en-US" sz="1400" b="0" i="0" u="none" strike="noStrike" cap="none" dirty="0" smtClean="0">
                <a:solidFill>
                  <a:schemeClr val="dk1"/>
                </a:solidFill>
                <a:latin typeface="Verdana"/>
                <a:ea typeface="Verdana"/>
                <a:cs typeface="Verdana"/>
                <a:sym typeface="Verdana"/>
              </a:rPr>
              <a:t> to store packages and droplets and the DB to store App Metadata and Service credentials. </a:t>
            </a:r>
            <a:r>
              <a:rPr lang="en-US" sz="1400" b="0" i="0" u="none" strike="noStrike" cap="none" dirty="0" err="1" smtClean="0">
                <a:solidFill>
                  <a:schemeClr val="dk1"/>
                </a:solidFill>
                <a:latin typeface="Verdana"/>
                <a:ea typeface="Verdana"/>
                <a:cs typeface="Verdana"/>
                <a:sym typeface="Verdana"/>
              </a:rPr>
              <a:t>Blobstore</a:t>
            </a:r>
            <a:r>
              <a:rPr lang="en-US" sz="1400" b="0" i="0" u="none" strike="noStrike" cap="none" dirty="0" smtClean="0">
                <a:solidFill>
                  <a:schemeClr val="dk1"/>
                </a:solidFill>
                <a:latin typeface="Verdana"/>
                <a:ea typeface="Verdana"/>
                <a:cs typeface="Verdana"/>
                <a:sym typeface="Verdana"/>
              </a:rPr>
              <a:t> could be internal or external, depending on the setup.</a:t>
            </a:r>
          </a:p>
          <a:p>
            <a:pPr marL="0" marR="0" lvl="0" indent="0" algn="l" rtl="0">
              <a:spcBef>
                <a:spcPts val="0"/>
              </a:spcBef>
              <a:buClr>
                <a:schemeClr val="dk1"/>
              </a:buClr>
              <a:buSzPct val="25000"/>
              <a:buFont typeface="Arial"/>
              <a:buNone/>
            </a:pPr>
            <a:r>
              <a:rPr lang="en-US" sz="1400" b="0" i="0" u="none" strike="noStrike" cap="none" dirty="0" smtClean="0">
                <a:solidFill>
                  <a:schemeClr val="dk1"/>
                </a:solidFill>
                <a:latin typeface="Verdana"/>
                <a:ea typeface="Verdana"/>
                <a:cs typeface="Verdana"/>
                <a:sym typeface="Verdana"/>
              </a:rPr>
              <a:t>A </a:t>
            </a:r>
            <a:r>
              <a:rPr lang="en-US" sz="1400" b="1" i="0" u="none" strike="noStrike" cap="none" dirty="0" smtClean="0">
                <a:solidFill>
                  <a:schemeClr val="dk1"/>
                </a:solidFill>
                <a:latin typeface="Verdana"/>
                <a:ea typeface="Verdana"/>
                <a:cs typeface="Verdana"/>
                <a:sym typeface="Verdana"/>
              </a:rPr>
              <a:t>service</a:t>
            </a:r>
            <a:r>
              <a:rPr lang="en-US" sz="1400" b="0" i="0" u="none" strike="noStrike" cap="none" dirty="0" smtClean="0">
                <a:solidFill>
                  <a:schemeClr val="dk1"/>
                </a:solidFill>
                <a:latin typeface="Verdana"/>
                <a:ea typeface="Verdana"/>
                <a:cs typeface="Verdana"/>
                <a:sym typeface="Verdana"/>
              </a:rPr>
              <a:t> </a:t>
            </a:r>
            <a:r>
              <a:rPr lang="en-US" sz="1400" b="1" i="0" u="none" strike="noStrike" cap="none" dirty="0" smtClean="0">
                <a:solidFill>
                  <a:schemeClr val="dk1"/>
                </a:solidFill>
                <a:latin typeface="Verdana"/>
                <a:ea typeface="Verdana"/>
                <a:cs typeface="Verdana"/>
                <a:sym typeface="Verdana"/>
              </a:rPr>
              <a:t>gateway</a:t>
            </a:r>
            <a:r>
              <a:rPr lang="en-US" sz="1400" b="0" i="0" u="none" strike="noStrike" cap="none" dirty="0" smtClean="0">
                <a:solidFill>
                  <a:schemeClr val="dk1"/>
                </a:solidFill>
                <a:latin typeface="Verdana"/>
                <a:ea typeface="Verdana"/>
                <a:cs typeface="Verdana"/>
                <a:sym typeface="Verdana"/>
              </a:rPr>
              <a:t> provides an interface for services (native or external).</a:t>
            </a:r>
          </a:p>
          <a:p>
            <a:pPr marL="0" marR="0" lvl="0" indent="0" algn="l" rtl="0">
              <a:spcBef>
                <a:spcPts val="1200"/>
              </a:spcBef>
              <a:buClr>
                <a:schemeClr val="dk1"/>
              </a:buClr>
              <a:buSzPct val="25000"/>
              <a:buFont typeface="Arial"/>
              <a:buNone/>
            </a:pPr>
            <a:r>
              <a:rPr lang="en-US" sz="1400" b="0" i="0" u="none" strike="noStrike" cap="none" dirty="0" smtClean="0">
                <a:solidFill>
                  <a:schemeClr val="dk1"/>
                </a:solidFill>
                <a:latin typeface="Verdana"/>
                <a:ea typeface="Verdana"/>
                <a:cs typeface="Verdana"/>
                <a:sym typeface="Verdana"/>
              </a:rPr>
              <a:t>More in the next slide about the </a:t>
            </a:r>
            <a:r>
              <a:rPr lang="en-US" sz="1400" b="1" i="0" u="none" strike="noStrike" cap="none" dirty="0" smtClean="0">
                <a:solidFill>
                  <a:schemeClr val="dk1"/>
                </a:solidFill>
                <a:latin typeface="Verdana"/>
                <a:ea typeface="Verdana"/>
                <a:cs typeface="Verdana"/>
                <a:sym typeface="Verdana"/>
              </a:rPr>
              <a:t>Cloud Controller Bridge </a:t>
            </a:r>
            <a:r>
              <a:rPr lang="en-US" sz="1400" b="0" i="0" u="none" strike="noStrike" cap="none" dirty="0" smtClean="0">
                <a:solidFill>
                  <a:schemeClr val="dk1"/>
                </a:solidFill>
                <a:latin typeface="Verdana"/>
                <a:ea typeface="Verdana"/>
                <a:cs typeface="Verdana"/>
                <a:sym typeface="Verdana"/>
              </a:rPr>
              <a:t>(CC-Bridge), the </a:t>
            </a:r>
            <a:r>
              <a:rPr lang="en-US" sz="1400" b="1" i="0" u="none" strike="noStrike" cap="none" dirty="0" smtClean="0">
                <a:solidFill>
                  <a:schemeClr val="dk1"/>
                </a:solidFill>
                <a:latin typeface="Verdana"/>
                <a:ea typeface="Verdana"/>
                <a:cs typeface="Verdana"/>
                <a:sym typeface="Verdana"/>
              </a:rPr>
              <a:t>Bulletin Board System</a:t>
            </a:r>
            <a:r>
              <a:rPr lang="en-US" sz="1400" b="0" i="0" u="none" strike="noStrike" cap="none" dirty="0" smtClean="0">
                <a:solidFill>
                  <a:schemeClr val="dk1"/>
                </a:solidFill>
                <a:latin typeface="Verdana"/>
                <a:ea typeface="Verdana"/>
                <a:cs typeface="Verdana"/>
                <a:sym typeface="Verdana"/>
              </a:rPr>
              <a:t> (BBS) and the </a:t>
            </a:r>
            <a:r>
              <a:rPr lang="en-US" sz="1400" b="1" i="0" u="none" strike="noStrike" cap="none" dirty="0" smtClean="0">
                <a:solidFill>
                  <a:schemeClr val="dk1"/>
                </a:solidFill>
                <a:latin typeface="Verdana"/>
                <a:ea typeface="Verdana"/>
                <a:cs typeface="Verdana"/>
                <a:sym typeface="Verdana"/>
              </a:rPr>
              <a:t>Auctioneer</a:t>
            </a:r>
            <a:r>
              <a:rPr lang="en-US" sz="1400" b="0" i="0" u="none" strike="noStrike" cap="none" dirty="0" smtClean="0">
                <a:solidFill>
                  <a:schemeClr val="dk1"/>
                </a:solidFill>
                <a:latin typeface="Verdana"/>
                <a:ea typeface="Verdana"/>
                <a:cs typeface="Verdana"/>
                <a:sym typeface="Verdana"/>
              </a:rPr>
              <a:t>  in the next slide</a:t>
            </a:r>
          </a:p>
          <a:p>
            <a:pPr marL="0" marR="0" lvl="0" indent="0" algn="l" rtl="0">
              <a:spcBef>
                <a:spcPts val="0"/>
              </a:spcBef>
              <a:buClr>
                <a:schemeClr val="dk1"/>
              </a:buClr>
              <a:buSzPct val="25000"/>
              <a:buFont typeface="Arial"/>
              <a:buNone/>
            </a:pPr>
            <a:r>
              <a:rPr lang="en-US" sz="1400" b="0" i="0" u="none" strike="noStrike" cap="none" dirty="0" smtClean="0">
                <a:solidFill>
                  <a:schemeClr val="dk1"/>
                </a:solidFill>
                <a:latin typeface="Verdana"/>
                <a:ea typeface="Verdana"/>
                <a:cs typeface="Verdana"/>
                <a:sym typeface="Verdana"/>
              </a:rPr>
              <a:t>Apps run in a </a:t>
            </a:r>
            <a:r>
              <a:rPr lang="en-US" sz="1400" b="1" i="0" u="none" strike="noStrike" cap="none" dirty="0" smtClean="0">
                <a:solidFill>
                  <a:schemeClr val="dk1"/>
                </a:solidFill>
                <a:latin typeface="Verdana"/>
                <a:ea typeface="Verdana"/>
                <a:cs typeface="Verdana"/>
                <a:sym typeface="Verdana"/>
              </a:rPr>
              <a:t>CELL</a:t>
            </a:r>
            <a:r>
              <a:rPr lang="en-US" sz="1400" b="0" i="0" u="none" strike="noStrike" cap="none" dirty="0" smtClean="0">
                <a:solidFill>
                  <a:schemeClr val="dk1"/>
                </a:solidFill>
                <a:latin typeface="Verdana"/>
                <a:ea typeface="Verdana"/>
                <a:cs typeface="Verdana"/>
                <a:sym typeface="Verdana"/>
              </a:rPr>
              <a:t>, part of the new Cloud Foundry Runtime, called </a:t>
            </a:r>
            <a:r>
              <a:rPr lang="en-US" sz="1400" b="1" i="0" u="none" strike="noStrike" cap="none" dirty="0" smtClean="0">
                <a:solidFill>
                  <a:schemeClr val="dk1"/>
                </a:solidFill>
                <a:latin typeface="Verdana"/>
                <a:ea typeface="Verdana"/>
                <a:cs typeface="Verdana"/>
                <a:sym typeface="Verdana"/>
              </a:rPr>
              <a:t>Diego</a:t>
            </a:r>
          </a:p>
          <a:p>
            <a:pPr marL="0" marR="0" lvl="0" indent="0" algn="l" rtl="0">
              <a:spcBef>
                <a:spcPts val="1200"/>
              </a:spcBef>
              <a:buClr>
                <a:schemeClr val="dk1"/>
              </a:buClr>
              <a:buSzPct val="25000"/>
              <a:buFont typeface="Arial"/>
              <a:buNone/>
            </a:pPr>
            <a:r>
              <a:rPr lang="en-US" sz="1400" b="1" i="0" u="none" strike="noStrike" cap="none" dirty="0" smtClean="0">
                <a:solidFill>
                  <a:schemeClr val="dk1"/>
                </a:solidFill>
                <a:latin typeface="Verdana"/>
                <a:ea typeface="Verdana"/>
                <a:cs typeface="Verdana"/>
                <a:sym typeface="Verdana"/>
              </a:rPr>
              <a:t>Routers</a:t>
            </a:r>
            <a:r>
              <a:rPr lang="en-US" sz="1400" b="0" i="0" u="none" strike="noStrike" cap="none" dirty="0" smtClean="0">
                <a:solidFill>
                  <a:schemeClr val="dk1"/>
                </a:solidFill>
                <a:latin typeface="Verdana"/>
                <a:ea typeface="Verdana"/>
                <a:cs typeface="Verdana"/>
                <a:sym typeface="Verdana"/>
              </a:rPr>
              <a:t> manage application traffic.</a:t>
            </a:r>
          </a:p>
          <a:p>
            <a:pPr marL="0" marR="0" lvl="0" indent="0" algn="l" rtl="0">
              <a:spcBef>
                <a:spcPts val="1200"/>
              </a:spcBef>
              <a:buClr>
                <a:schemeClr val="dk1"/>
              </a:buClr>
              <a:buSzPct val="25000"/>
              <a:buFont typeface="Arial"/>
              <a:buNone/>
            </a:pPr>
            <a:r>
              <a:rPr lang="en-US" sz="1400" b="1" i="0" u="none" strike="noStrike" cap="none" dirty="0" smtClean="0">
                <a:solidFill>
                  <a:schemeClr val="dk1"/>
                </a:solidFill>
                <a:latin typeface="Verdana"/>
                <a:ea typeface="Verdana"/>
                <a:cs typeface="Verdana"/>
                <a:sym typeface="Verdana"/>
              </a:rPr>
              <a:t>Diego </a:t>
            </a:r>
            <a:r>
              <a:rPr lang="en-US" sz="1400" b="0" i="0" u="none" strike="noStrike" cap="none" dirty="0" smtClean="0">
                <a:solidFill>
                  <a:schemeClr val="dk1"/>
                </a:solidFill>
                <a:latin typeface="Verdana"/>
                <a:ea typeface="Verdana"/>
                <a:cs typeface="Verdana"/>
                <a:sym typeface="Verdana"/>
              </a:rPr>
              <a:t>handles all health management for apps (now LRPs), through a series of single-purpose components: </a:t>
            </a:r>
            <a:r>
              <a:rPr lang="en-US" sz="1400" b="0" i="0" u="none" strike="noStrike" cap="none" dirty="0" err="1" smtClean="0">
                <a:solidFill>
                  <a:schemeClr val="dk1"/>
                </a:solidFill>
                <a:latin typeface="Verdana"/>
                <a:ea typeface="Verdana"/>
                <a:cs typeface="Verdana"/>
                <a:sym typeface="Verdana"/>
              </a:rPr>
              <a:t>Nsync</a:t>
            </a:r>
            <a:r>
              <a:rPr lang="en-US" sz="1400" b="0" i="0" u="none" strike="noStrike" cap="none" dirty="0" smtClean="0">
                <a:solidFill>
                  <a:schemeClr val="dk1"/>
                </a:solidFill>
                <a:latin typeface="Verdana"/>
                <a:ea typeface="Verdana"/>
                <a:cs typeface="Verdana"/>
                <a:sym typeface="Verdana"/>
              </a:rPr>
              <a:t> (part of the CC-Bridge), BBS (part of Diego DB) and the </a:t>
            </a:r>
            <a:r>
              <a:rPr lang="en-US" sz="1400" b="0" i="0" u="none" strike="noStrike" cap="none" dirty="0" err="1" smtClean="0">
                <a:solidFill>
                  <a:schemeClr val="dk1"/>
                </a:solidFill>
                <a:latin typeface="Verdana"/>
                <a:ea typeface="Verdana"/>
                <a:cs typeface="Verdana"/>
                <a:sym typeface="Verdana"/>
              </a:rPr>
              <a:t>Converger</a:t>
            </a:r>
            <a:r>
              <a:rPr lang="en-US" sz="1400" b="0" i="0" u="none" strike="noStrike" cap="none" dirty="0" smtClean="0">
                <a:solidFill>
                  <a:schemeClr val="dk1"/>
                </a:solidFill>
                <a:latin typeface="Verdana"/>
                <a:ea typeface="Verdana"/>
                <a:cs typeface="Verdana"/>
                <a:sym typeface="Verdana"/>
              </a:rPr>
              <a:t> (part of the Diego Brain)</a:t>
            </a:r>
          </a:p>
          <a:p>
            <a:pPr marL="0" marR="0" lvl="0" indent="0" algn="l" rtl="0">
              <a:spcBef>
                <a:spcPts val="1200"/>
              </a:spcBef>
              <a:buClr>
                <a:schemeClr val="dk1"/>
              </a:buClr>
              <a:buSzPct val="25000"/>
              <a:buFont typeface="Arial"/>
              <a:buNone/>
            </a:pPr>
            <a:r>
              <a:rPr lang="en-US" sz="1400" b="1" i="0" u="none" strike="noStrike" cap="none" dirty="0" smtClean="0">
                <a:solidFill>
                  <a:schemeClr val="dk1"/>
                </a:solidFill>
                <a:latin typeface="Verdana"/>
                <a:ea typeface="Verdana"/>
                <a:cs typeface="Verdana"/>
                <a:sym typeface="Verdana"/>
              </a:rPr>
              <a:t>Apps</a:t>
            </a:r>
            <a:r>
              <a:rPr lang="en-US" sz="1400" b="0" i="0" u="none" strike="noStrike" cap="none" dirty="0" smtClean="0">
                <a:solidFill>
                  <a:schemeClr val="dk1"/>
                </a:solidFill>
                <a:latin typeface="Verdana"/>
                <a:ea typeface="Verdana"/>
                <a:cs typeface="Verdana"/>
                <a:sym typeface="Verdana"/>
              </a:rPr>
              <a:t> are accessed directly through the router while web and CLI clients (e.g., </a:t>
            </a:r>
            <a:r>
              <a:rPr lang="en-US" sz="1400" b="0" i="0" u="none" strike="noStrike" cap="none" dirty="0" err="1" smtClean="0">
                <a:solidFill>
                  <a:schemeClr val="dk1"/>
                </a:solidFill>
                <a:latin typeface="Verdana"/>
                <a:ea typeface="Verdana"/>
                <a:cs typeface="Verdana"/>
                <a:sym typeface="Verdana"/>
              </a:rPr>
              <a:t>vmc</a:t>
            </a:r>
            <a:r>
              <a:rPr lang="en-US" sz="1400" b="0" i="0" u="none" strike="noStrike" cap="none" dirty="0" smtClean="0">
                <a:solidFill>
                  <a:schemeClr val="dk1"/>
                </a:solidFill>
                <a:latin typeface="Verdana"/>
                <a:ea typeface="Verdana"/>
                <a:cs typeface="Verdana"/>
                <a:sym typeface="Verdana"/>
              </a:rPr>
              <a:t>, STS) access Cloud Controller via </a:t>
            </a:r>
            <a:r>
              <a:rPr lang="en-US" sz="1400" b="0" i="0" u="none" strike="noStrike" cap="none" dirty="0" err="1" smtClean="0">
                <a:solidFill>
                  <a:schemeClr val="dk1"/>
                </a:solidFill>
                <a:latin typeface="Verdana"/>
                <a:ea typeface="Verdana"/>
                <a:cs typeface="Verdana"/>
                <a:sym typeface="Verdana"/>
              </a:rPr>
              <a:t>RESTful</a:t>
            </a:r>
            <a:r>
              <a:rPr lang="en-US" sz="1400" b="0" i="0" u="none" strike="noStrike" cap="none" dirty="0" smtClean="0">
                <a:solidFill>
                  <a:schemeClr val="dk1"/>
                </a:solidFill>
                <a:latin typeface="Verdana"/>
                <a:ea typeface="Verdana"/>
                <a:cs typeface="Verdana"/>
                <a:sym typeface="Verdana"/>
              </a:rPr>
              <a:t> services.</a:t>
            </a:r>
          </a:p>
          <a:p>
            <a:pPr marL="0" marR="0" lvl="0" indent="0" algn="l" rtl="0">
              <a:spcBef>
                <a:spcPts val="1200"/>
              </a:spcBef>
              <a:buClr>
                <a:schemeClr val="dk1"/>
              </a:buClr>
              <a:buSzPct val="25000"/>
              <a:buFont typeface="Arial"/>
              <a:buNone/>
            </a:pPr>
            <a:endParaRPr lang="en-US" sz="1400" b="0" i="0" u="none" strike="noStrike" cap="none" dirty="0">
              <a:solidFill>
                <a:schemeClr val="dk1"/>
              </a:solidFill>
              <a:latin typeface="Verdana"/>
              <a:ea typeface="Verdana"/>
              <a:cs typeface="Verdana"/>
              <a:sym typeface="Verdana"/>
            </a:endParaRPr>
          </a:p>
        </p:txBody>
      </p:sp>
    </p:spTree>
    <p:extLst>
      <p:ext uri="{BB962C8B-B14F-4D97-AF65-F5344CB8AC3E}">
        <p14:creationId xmlns:p14="http://schemas.microsoft.com/office/powerpoint/2010/main" val="41124482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5"/>
        <p:cNvGrpSpPr/>
        <p:nvPr/>
      </p:nvGrpSpPr>
      <p:grpSpPr>
        <a:xfrm>
          <a:off x="0" y="0"/>
          <a:ext cx="0" cy="0"/>
          <a:chOff x="0" y="0"/>
          <a:chExt cx="0" cy="0"/>
        </a:xfrm>
      </p:grpSpPr>
      <p:sp>
        <p:nvSpPr>
          <p:cNvPr id="1246" name="Shape 1246"/>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247" name="Shape 1247"/>
          <p:cNvSpPr txBox="1">
            <a:spLocks noGrp="1"/>
          </p:cNvSpPr>
          <p:nvPr>
            <p:ph type="body" idx="1"/>
          </p:nvPr>
        </p:nvSpPr>
        <p:spPr>
          <a:xfrm>
            <a:off x="295170" y="2972429"/>
            <a:ext cx="6267600" cy="5793600"/>
          </a:xfrm>
          <a:prstGeom prst="rect">
            <a:avLst/>
          </a:prstGeom>
          <a:noFill/>
          <a:ln>
            <a:noFill/>
          </a:ln>
        </p:spPr>
        <p:txBody>
          <a:bodyPr lIns="0" tIns="0" rIns="0" bIns="0" anchor="t" anchorCtr="0">
            <a:noAutofit/>
          </a:bodyPr>
          <a:lstStyle/>
          <a:p>
            <a:pPr marL="0" marR="0" lvl="0" indent="0" algn="l" rtl="0">
              <a:spcBef>
                <a:spcPts val="0"/>
              </a:spcBef>
              <a:buClr>
                <a:schemeClr val="dk1"/>
              </a:buClr>
              <a:buSzPct val="25000"/>
              <a:buFont typeface="Arial"/>
              <a:buNone/>
            </a:pPr>
            <a:r>
              <a:rPr lang="en-US" sz="1100" b="0" i="0" u="none" strike="noStrike" cap="none" dirty="0" smtClean="0">
                <a:solidFill>
                  <a:schemeClr val="dk1"/>
                </a:solidFill>
                <a:latin typeface="Verdana"/>
                <a:ea typeface="Verdana"/>
                <a:cs typeface="Verdana"/>
                <a:sym typeface="Verdana"/>
              </a:rPr>
              <a:t>The </a:t>
            </a:r>
            <a:r>
              <a:rPr lang="en-US" sz="1100" b="0" i="0" u="none" strike="noStrike" cap="none" dirty="0" err="1" smtClean="0">
                <a:solidFill>
                  <a:schemeClr val="dk1"/>
                </a:solidFill>
                <a:latin typeface="Verdana"/>
                <a:ea typeface="Verdana"/>
                <a:cs typeface="Verdana"/>
                <a:sym typeface="Verdana"/>
              </a:rPr>
              <a:t>purpse</a:t>
            </a:r>
            <a:r>
              <a:rPr lang="en-US" sz="1100" b="0" i="0" u="none" strike="noStrike" cap="none" dirty="0" smtClean="0">
                <a:solidFill>
                  <a:schemeClr val="dk1"/>
                </a:solidFill>
                <a:latin typeface="Verdana"/>
                <a:ea typeface="Verdana"/>
                <a:cs typeface="Verdana"/>
                <a:sym typeface="Verdana"/>
              </a:rPr>
              <a:t> is to simple explain our staging process and introduce </a:t>
            </a:r>
            <a:r>
              <a:rPr lang="en-US" sz="1100" b="0" i="0" u="none" strike="noStrike" cap="none" dirty="0" err="1" smtClean="0">
                <a:solidFill>
                  <a:schemeClr val="dk1"/>
                </a:solidFill>
                <a:latin typeface="Verdana"/>
                <a:ea typeface="Verdana"/>
                <a:cs typeface="Verdana"/>
                <a:sym typeface="Verdana"/>
              </a:rPr>
              <a:t>buildpacks</a:t>
            </a:r>
            <a:r>
              <a:rPr lang="en-US" sz="1100" b="0" i="0" u="none" strike="noStrike" cap="none" dirty="0" smtClean="0">
                <a:solidFill>
                  <a:schemeClr val="dk1"/>
                </a:solidFill>
                <a:latin typeface="Verdana"/>
                <a:ea typeface="Verdana"/>
                <a:cs typeface="Verdana"/>
                <a:sym typeface="Verdana"/>
              </a:rPr>
              <a:t>. We’re not getting into the details of DIEGO.</a:t>
            </a:r>
          </a:p>
          <a:p>
            <a:pPr marL="0" marR="0" lvl="0" indent="0" algn="l" rtl="0">
              <a:spcBef>
                <a:spcPts val="0"/>
              </a:spcBef>
              <a:buClr>
                <a:schemeClr val="dk1"/>
              </a:buClr>
              <a:buSzPct val="25000"/>
              <a:buFont typeface="Arial"/>
              <a:buNone/>
            </a:pPr>
            <a:endParaRPr lang="en-US" sz="1100" b="0" i="0" u="none" strike="noStrike" cap="none" dirty="0" smtClean="0">
              <a:solidFill>
                <a:schemeClr val="dk1"/>
              </a:solidFill>
              <a:latin typeface="Verdana"/>
              <a:ea typeface="Verdana"/>
              <a:cs typeface="Verdana"/>
              <a:sym typeface="Verdana"/>
            </a:endParaRPr>
          </a:p>
          <a:p>
            <a:pPr marL="0" marR="0" lvl="0" indent="0" algn="l" rtl="0">
              <a:spcBef>
                <a:spcPts val="0"/>
              </a:spcBef>
              <a:buClr>
                <a:schemeClr val="dk1"/>
              </a:buClr>
              <a:buSzPct val="25000"/>
              <a:buFont typeface="Arial"/>
              <a:buNone/>
            </a:pPr>
            <a:r>
              <a:rPr lang="en-US" sz="1100" b="0" i="0" u="none" strike="noStrike" cap="none" dirty="0" smtClean="0">
                <a:solidFill>
                  <a:schemeClr val="dk1"/>
                </a:solidFill>
                <a:latin typeface="Verdana"/>
                <a:ea typeface="Verdana"/>
                <a:cs typeface="Verdana"/>
                <a:sym typeface="Verdana"/>
              </a:rPr>
              <a:t>https://</a:t>
            </a:r>
            <a:r>
              <a:rPr lang="en-US" sz="1100" b="0" i="0" u="none" strike="noStrike" cap="none" dirty="0" err="1" smtClean="0">
                <a:solidFill>
                  <a:schemeClr val="dk1"/>
                </a:solidFill>
                <a:latin typeface="Verdana"/>
                <a:ea typeface="Verdana"/>
                <a:cs typeface="Verdana"/>
                <a:sym typeface="Verdana"/>
              </a:rPr>
              <a:t>github.com</a:t>
            </a:r>
            <a:r>
              <a:rPr lang="en-US" sz="1100" b="0" i="0" u="none" strike="noStrike" cap="none" dirty="0" smtClean="0">
                <a:solidFill>
                  <a:schemeClr val="dk1"/>
                </a:solidFill>
                <a:latin typeface="Verdana"/>
                <a:ea typeface="Verdana"/>
                <a:cs typeface="Verdana"/>
                <a:sym typeface="Verdana"/>
              </a:rPr>
              <a:t>/</a:t>
            </a:r>
            <a:r>
              <a:rPr lang="en-US" sz="1100" b="0" i="0" u="none" strike="noStrike" cap="none" dirty="0" err="1" smtClean="0">
                <a:solidFill>
                  <a:schemeClr val="dk1"/>
                </a:solidFill>
                <a:latin typeface="Verdana"/>
                <a:ea typeface="Verdana"/>
                <a:cs typeface="Verdana"/>
                <a:sym typeface="Verdana"/>
              </a:rPr>
              <a:t>cloudfoundry</a:t>
            </a:r>
            <a:r>
              <a:rPr lang="en-US" sz="1100" b="0" i="0" u="none" strike="noStrike" cap="none" dirty="0" smtClean="0">
                <a:solidFill>
                  <a:schemeClr val="dk1"/>
                </a:solidFill>
                <a:latin typeface="Verdana"/>
                <a:ea typeface="Verdana"/>
                <a:cs typeface="Verdana"/>
                <a:sym typeface="Verdana"/>
              </a:rPr>
              <a:t>-incubator/</a:t>
            </a:r>
            <a:r>
              <a:rPr lang="en-US" sz="1100" b="0" i="0" u="none" strike="noStrike" cap="none" dirty="0" err="1" smtClean="0">
                <a:solidFill>
                  <a:schemeClr val="dk1"/>
                </a:solidFill>
                <a:latin typeface="Verdana"/>
                <a:ea typeface="Verdana"/>
                <a:cs typeface="Verdana"/>
                <a:sym typeface="Verdana"/>
              </a:rPr>
              <a:t>diego-design-notes#app-lifecycles</a:t>
            </a:r>
            <a:endParaRPr sz="1100" b="0" i="0" u="none" strike="noStrike" cap="none" dirty="0">
              <a:solidFill>
                <a:schemeClr val="dk1"/>
              </a:solidFill>
              <a:latin typeface="Verdana"/>
              <a:ea typeface="Verdana"/>
              <a:cs typeface="Verdana"/>
              <a:sym typeface="Verdana"/>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5"/>
        <p:cNvGrpSpPr/>
        <p:nvPr/>
      </p:nvGrpSpPr>
      <p:grpSpPr>
        <a:xfrm>
          <a:off x="0" y="0"/>
          <a:ext cx="0" cy="0"/>
          <a:chOff x="0" y="0"/>
          <a:chExt cx="0" cy="0"/>
        </a:xfrm>
      </p:grpSpPr>
      <p:sp>
        <p:nvSpPr>
          <p:cNvPr id="1246" name="Shape 1246"/>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247" name="Shape 1247"/>
          <p:cNvSpPr txBox="1">
            <a:spLocks noGrp="1"/>
          </p:cNvSpPr>
          <p:nvPr>
            <p:ph type="body" idx="1"/>
          </p:nvPr>
        </p:nvSpPr>
        <p:spPr>
          <a:xfrm>
            <a:off x="295170" y="2972429"/>
            <a:ext cx="6267600" cy="5793600"/>
          </a:xfrm>
          <a:prstGeom prst="rect">
            <a:avLst/>
          </a:prstGeom>
          <a:noFill/>
          <a:ln>
            <a:noFill/>
          </a:ln>
        </p:spPr>
        <p:txBody>
          <a:bodyPr lIns="0" tIns="0" rIns="0" bIns="0" anchor="t" anchorCtr="0">
            <a:noAutofit/>
          </a:bodyPr>
          <a:lstStyle/>
          <a:p>
            <a:pPr marL="0" marR="0" lvl="0" indent="0" algn="l" rtl="0">
              <a:spcBef>
                <a:spcPts val="0"/>
              </a:spcBef>
              <a:buClr>
                <a:schemeClr val="dk1"/>
              </a:buClr>
              <a:buSzPct val="25000"/>
              <a:buFont typeface="Arial"/>
              <a:buNone/>
            </a:pPr>
            <a:r>
              <a:rPr lang="en-US" sz="1100" b="0" i="0" u="none" strike="noStrike" cap="none" dirty="0" smtClean="0">
                <a:solidFill>
                  <a:schemeClr val="dk1"/>
                </a:solidFill>
                <a:latin typeface="Verdana"/>
                <a:ea typeface="Verdana"/>
                <a:cs typeface="Verdana"/>
                <a:sym typeface="Verdana"/>
              </a:rPr>
              <a:t>The </a:t>
            </a:r>
            <a:r>
              <a:rPr lang="en-US" sz="1100" b="0" i="0" u="none" strike="noStrike" cap="none" dirty="0" err="1" smtClean="0">
                <a:solidFill>
                  <a:schemeClr val="dk1"/>
                </a:solidFill>
                <a:latin typeface="Verdana"/>
                <a:ea typeface="Verdana"/>
                <a:cs typeface="Verdana"/>
                <a:sym typeface="Verdana"/>
              </a:rPr>
              <a:t>purpse</a:t>
            </a:r>
            <a:r>
              <a:rPr lang="en-US" sz="1100" b="0" i="0" u="none" strike="noStrike" cap="none" dirty="0" smtClean="0">
                <a:solidFill>
                  <a:schemeClr val="dk1"/>
                </a:solidFill>
                <a:latin typeface="Verdana"/>
                <a:ea typeface="Verdana"/>
                <a:cs typeface="Verdana"/>
                <a:sym typeface="Verdana"/>
              </a:rPr>
              <a:t> is to simple explain our staging process and introduce </a:t>
            </a:r>
            <a:r>
              <a:rPr lang="en-US" sz="1100" b="0" i="0" u="none" strike="noStrike" cap="none" dirty="0" err="1" smtClean="0">
                <a:solidFill>
                  <a:schemeClr val="dk1"/>
                </a:solidFill>
                <a:latin typeface="Verdana"/>
                <a:ea typeface="Verdana"/>
                <a:cs typeface="Verdana"/>
                <a:sym typeface="Verdana"/>
              </a:rPr>
              <a:t>buildpacks</a:t>
            </a:r>
            <a:r>
              <a:rPr lang="en-US" sz="1100" b="0" i="0" u="none" strike="noStrike" cap="none" dirty="0" smtClean="0">
                <a:solidFill>
                  <a:schemeClr val="dk1"/>
                </a:solidFill>
                <a:latin typeface="Verdana"/>
                <a:ea typeface="Verdana"/>
                <a:cs typeface="Verdana"/>
                <a:sym typeface="Verdana"/>
              </a:rPr>
              <a:t>. We’re not getting into the details of DIEGO.</a:t>
            </a:r>
          </a:p>
          <a:p>
            <a:pPr marL="0" marR="0" lvl="0" indent="0" algn="l" rtl="0">
              <a:spcBef>
                <a:spcPts val="0"/>
              </a:spcBef>
              <a:buClr>
                <a:schemeClr val="dk1"/>
              </a:buClr>
              <a:buSzPct val="25000"/>
              <a:buFont typeface="Arial"/>
              <a:buNone/>
            </a:pPr>
            <a:endParaRPr lang="en-US" sz="1100" b="0" i="0" u="none" strike="noStrike" cap="none" dirty="0" smtClean="0">
              <a:solidFill>
                <a:schemeClr val="dk1"/>
              </a:solidFill>
              <a:latin typeface="Verdana"/>
              <a:ea typeface="Verdana"/>
              <a:cs typeface="Verdana"/>
              <a:sym typeface="Verdana"/>
            </a:endParaRPr>
          </a:p>
          <a:p>
            <a:pPr marL="0" marR="0" lvl="0" indent="0" algn="l" rtl="0">
              <a:spcBef>
                <a:spcPts val="0"/>
              </a:spcBef>
              <a:buClr>
                <a:schemeClr val="dk1"/>
              </a:buClr>
              <a:buSzPct val="25000"/>
              <a:buFont typeface="Arial"/>
              <a:buNone/>
            </a:pPr>
            <a:r>
              <a:rPr lang="en-US" sz="1100" b="0" i="0" u="none" strike="noStrike" cap="none" dirty="0" smtClean="0">
                <a:solidFill>
                  <a:schemeClr val="dk1"/>
                </a:solidFill>
                <a:latin typeface="Verdana"/>
                <a:ea typeface="Verdana"/>
                <a:cs typeface="Verdana"/>
                <a:sym typeface="Verdana"/>
              </a:rPr>
              <a:t>https://</a:t>
            </a:r>
            <a:r>
              <a:rPr lang="en-US" sz="1100" b="0" i="0" u="none" strike="noStrike" cap="none" dirty="0" err="1" smtClean="0">
                <a:solidFill>
                  <a:schemeClr val="dk1"/>
                </a:solidFill>
                <a:latin typeface="Verdana"/>
                <a:ea typeface="Verdana"/>
                <a:cs typeface="Verdana"/>
                <a:sym typeface="Verdana"/>
              </a:rPr>
              <a:t>github.com</a:t>
            </a:r>
            <a:r>
              <a:rPr lang="en-US" sz="1100" b="0" i="0" u="none" strike="noStrike" cap="none" dirty="0" smtClean="0">
                <a:solidFill>
                  <a:schemeClr val="dk1"/>
                </a:solidFill>
                <a:latin typeface="Verdana"/>
                <a:ea typeface="Verdana"/>
                <a:cs typeface="Verdana"/>
                <a:sym typeface="Verdana"/>
              </a:rPr>
              <a:t>/</a:t>
            </a:r>
            <a:r>
              <a:rPr lang="en-US" sz="1100" b="0" i="0" u="none" strike="noStrike" cap="none" dirty="0" err="1" smtClean="0">
                <a:solidFill>
                  <a:schemeClr val="dk1"/>
                </a:solidFill>
                <a:latin typeface="Verdana"/>
                <a:ea typeface="Verdana"/>
                <a:cs typeface="Verdana"/>
                <a:sym typeface="Verdana"/>
              </a:rPr>
              <a:t>cloudfoundry</a:t>
            </a:r>
            <a:r>
              <a:rPr lang="en-US" sz="1100" b="0" i="0" u="none" strike="noStrike" cap="none" dirty="0" smtClean="0">
                <a:solidFill>
                  <a:schemeClr val="dk1"/>
                </a:solidFill>
                <a:latin typeface="Verdana"/>
                <a:ea typeface="Verdana"/>
                <a:cs typeface="Verdana"/>
                <a:sym typeface="Verdana"/>
              </a:rPr>
              <a:t>-incubator/</a:t>
            </a:r>
            <a:r>
              <a:rPr lang="en-US" sz="1100" b="0" i="0" u="none" strike="noStrike" cap="none" dirty="0" err="1" smtClean="0">
                <a:solidFill>
                  <a:schemeClr val="dk1"/>
                </a:solidFill>
                <a:latin typeface="Verdana"/>
                <a:ea typeface="Verdana"/>
                <a:cs typeface="Verdana"/>
                <a:sym typeface="Verdana"/>
              </a:rPr>
              <a:t>diego-design-notes#app-lifecycles</a:t>
            </a:r>
            <a:endParaRPr sz="1100" b="0" i="0" u="none" strike="noStrike" cap="none" dirty="0">
              <a:solidFill>
                <a:schemeClr val="dk1"/>
              </a:solidFill>
              <a:latin typeface="Verdana"/>
              <a:ea typeface="Verdana"/>
              <a:cs typeface="Verdana"/>
              <a:sym typeface="Verdana"/>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6"/>
        <p:cNvGrpSpPr/>
        <p:nvPr/>
      </p:nvGrpSpPr>
      <p:grpSpPr>
        <a:xfrm>
          <a:off x="0" y="0"/>
          <a:ext cx="0" cy="0"/>
          <a:chOff x="0" y="0"/>
          <a:chExt cx="0" cy="0"/>
        </a:xfrm>
      </p:grpSpPr>
      <p:sp>
        <p:nvSpPr>
          <p:cNvPr id="707" name="Shape 707"/>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708" name="Shape 708"/>
          <p:cNvSpPr txBox="1">
            <a:spLocks noGrp="1"/>
          </p:cNvSpPr>
          <p:nvPr>
            <p:ph type="body" idx="1"/>
          </p:nvPr>
        </p:nvSpPr>
        <p:spPr>
          <a:xfrm>
            <a:off x="295171" y="2972430"/>
            <a:ext cx="6267659" cy="5793719"/>
          </a:xfrm>
          <a:prstGeom prst="rect">
            <a:avLst/>
          </a:prstGeom>
          <a:noFill/>
          <a:ln>
            <a:noFill/>
          </a:ln>
        </p:spPr>
        <p:txBody>
          <a:bodyPr lIns="0" tIns="0" rIns="0" bIns="0" anchor="t" anchorCtr="0">
            <a:noAutofit/>
          </a:bodyPr>
          <a:lstStyle/>
          <a:p>
            <a:pPr>
              <a:buClr>
                <a:schemeClr val="dk1"/>
              </a:buClr>
            </a:pPr>
            <a:r>
              <a:rPr lang="en-US" baseline="0" dirty="0" smtClean="0"/>
              <a:t>Before diving into BOSH we introduce the major components of the platform. Then we explain the platform infrastructure automation capabilities in the context of our structured (or opinioned) platform. The following BOSH sections would explained in more detail.  </a:t>
            </a:r>
          </a:p>
          <a:p>
            <a:pPr>
              <a:buClr>
                <a:schemeClr val="dk1"/>
              </a:buClr>
            </a:pPr>
            <a:endParaRPr lang="en-US" baseline="0" dirty="0" smtClean="0"/>
          </a:p>
          <a:p>
            <a:pPr>
              <a:buClr>
                <a:schemeClr val="dk1"/>
              </a:buClr>
            </a:pPr>
            <a:r>
              <a:rPr lang="en-US" baseline="0" dirty="0" smtClean="0"/>
              <a:t>PCF is made of 3 major components – Operations (Ops Manager), Platform Runtime (Elastic Runtime) and Services. All, mostly deployed, by BOSH</a:t>
            </a:r>
          </a:p>
          <a:p>
            <a:pPr>
              <a:buClr>
                <a:schemeClr val="dk1"/>
              </a:buClr>
            </a:pPr>
            <a:endParaRPr lang="en-US" baseline="0" dirty="0" smtClean="0"/>
          </a:p>
          <a:p>
            <a:pPr>
              <a:buClr>
                <a:schemeClr val="dk1"/>
              </a:buClr>
            </a:pPr>
            <a:r>
              <a:rPr lang="en-US" baseline="0" dirty="0" smtClean="0"/>
              <a:t>Now we’ll briefly talks about the components</a:t>
            </a:r>
            <a:endParaRPr baseline="0"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normAutofit/>
          </a:bodyPr>
          <a:lstStyle/>
          <a:p>
            <a:r>
              <a:rPr lang="en-US" dirty="0" smtClean="0"/>
              <a:t>THIS</a:t>
            </a:r>
            <a:r>
              <a:rPr lang="en-US" baseline="0" dirty="0" smtClean="0"/>
              <a:t> SECTION INCORPORATES SLIDES FROM “PCF Basics and Arch 301” Deck</a:t>
            </a:r>
            <a:endParaRPr lang="en-US" dirty="0"/>
          </a:p>
        </p:txBody>
      </p:sp>
    </p:spTree>
    <p:extLst>
      <p:ext uri="{BB962C8B-B14F-4D97-AF65-F5344CB8AC3E}">
        <p14:creationId xmlns:p14="http://schemas.microsoft.com/office/powerpoint/2010/main" val="23180693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Shape 13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32" name="Shape 13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Shape 13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38" name="Shape 13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Shape 14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44" name="Shape 144"/>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p:txBody>
      </p:sp>
      <p:sp>
        <p:nvSpPr>
          <p:cNvPr id="145" name="Shape 145"/>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a:buSzPct val="25000"/>
            </a:pPr>
            <a:fld id="{00000000-1234-1234-1234-123412341234}" type="slidenum">
              <a:rPr lang="en-US">
                <a:solidFill>
                  <a:prstClr val="black"/>
                </a:solidFill>
                <a:latin typeface="Calibri"/>
                <a:ea typeface="Calibri"/>
                <a:cs typeface="Calibri"/>
                <a:sym typeface="Calibri"/>
              </a:rPr>
              <a:pPr>
                <a:buSzPct val="25000"/>
              </a:pPr>
              <a:t>19</a:t>
            </a:fld>
            <a:endParaRPr lang="en-US">
              <a:solidFill>
                <a:prstClr val="black"/>
              </a:solidFill>
              <a:latin typeface="Calibri"/>
              <a:ea typeface="Calibri"/>
              <a:cs typeface="Calibri"/>
              <a:sym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And all of this is enforced through strict API contracts that allow you to go FAST and be safe.</a:t>
            </a:r>
          </a:p>
        </p:txBody>
      </p:sp>
      <p:sp>
        <p:nvSpPr>
          <p:cNvPr id="4" name="Slide Number Placeholder 3"/>
          <p:cNvSpPr>
            <a:spLocks noGrp="1"/>
          </p:cNvSpPr>
          <p:nvPr>
            <p:ph type="sldNum" sz="quarter" idx="10"/>
          </p:nvPr>
        </p:nvSpPr>
        <p:spPr/>
        <p:txBody>
          <a:bodyPr/>
          <a:lstStyle/>
          <a:p>
            <a:fld id="{9BEDBE90-FDBE-A44D-9062-5A5D1585D5B8}" type="slidenum">
              <a:rPr lang="en-US" smtClean="0">
                <a:solidFill>
                  <a:prstClr val="black"/>
                </a:solidFill>
                <a:latin typeface="Calibri"/>
              </a:rPr>
              <a:pPr/>
              <a:t>2</a:t>
            </a:fld>
            <a:endParaRPr lang="en-US">
              <a:solidFill>
                <a:prstClr val="black"/>
              </a:solidFill>
              <a:latin typeface="Calibri"/>
            </a:endParaRPr>
          </a:p>
        </p:txBody>
      </p:sp>
    </p:spTree>
    <p:extLst>
      <p:ext uri="{BB962C8B-B14F-4D97-AF65-F5344CB8AC3E}">
        <p14:creationId xmlns:p14="http://schemas.microsoft.com/office/powerpoint/2010/main" val="39727543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Shape 15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1" name="Shape 15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52" name="Shape 152"/>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a:buClr>
                <a:srgbClr val="000000"/>
              </a:buClr>
              <a:buSzPct val="25000"/>
              <a:buFont typeface="Arial"/>
              <a:buNone/>
            </a:pPr>
            <a:fld id="{00000000-1234-1234-1234-123412341234}" type="slidenum">
              <a:rPr lang="en-US"/>
              <a:pPr>
                <a:buClr>
                  <a:srgbClr val="000000"/>
                </a:buClr>
                <a:buSzPct val="25000"/>
                <a:buFont typeface="Arial"/>
                <a:buNone/>
              </a:pPr>
              <a:t>20</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Shape 17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71" name="Shape 171"/>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p:txBody>
      </p:sp>
      <p:sp>
        <p:nvSpPr>
          <p:cNvPr id="172" name="Shape 172"/>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a:buSzPct val="25000"/>
            </a:pPr>
            <a:fld id="{00000000-1234-1234-1234-123412341234}" type="slidenum">
              <a:rPr lang="en-US">
                <a:solidFill>
                  <a:prstClr val="black"/>
                </a:solidFill>
                <a:latin typeface="Calibri"/>
                <a:ea typeface="Calibri"/>
                <a:cs typeface="Calibri"/>
                <a:sym typeface="Calibri"/>
              </a:rPr>
              <a:pPr>
                <a:buSzPct val="25000"/>
              </a:pPr>
              <a:t>21</a:t>
            </a:fld>
            <a:endParaRPr lang="en-US">
              <a:solidFill>
                <a:prstClr val="black"/>
              </a:solidFill>
              <a:latin typeface="Calibri"/>
              <a:ea typeface="Calibri"/>
              <a:cs typeface="Calibri"/>
              <a:sym typeface="Calibri"/>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Shape 19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7" name="Shape 19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98" name="Shape 198"/>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a:buClr>
                <a:srgbClr val="000000"/>
              </a:buClr>
              <a:buSzPct val="25000"/>
              <a:buFont typeface="Arial"/>
              <a:buNone/>
            </a:pPr>
            <a:fld id="{00000000-1234-1234-1234-123412341234}" type="slidenum">
              <a:rPr lang="en-US"/>
              <a:pPr>
                <a:buClr>
                  <a:srgbClr val="000000"/>
                </a:buClr>
                <a:buSzPct val="25000"/>
                <a:buFont typeface="Arial"/>
                <a:buNone/>
              </a:pPr>
              <a:t>22</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Shape 22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222" name="Shape 22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normAutofit/>
          </a:bodyPr>
          <a:lstStyle/>
          <a:p>
            <a:r>
              <a:rPr lang="en-US" dirty="0" smtClean="0"/>
              <a:t>THIS</a:t>
            </a:r>
            <a:r>
              <a:rPr lang="en-US" baseline="0" dirty="0" smtClean="0"/>
              <a:t> SECTION INCORPORATES SLIDES FROM “PCF Basics and Arch 301” Deck</a:t>
            </a:r>
            <a:endParaRPr lang="en-US" dirty="0"/>
          </a:p>
        </p:txBody>
      </p:sp>
    </p:spTree>
    <p:extLst>
      <p:ext uri="{BB962C8B-B14F-4D97-AF65-F5344CB8AC3E}">
        <p14:creationId xmlns:p14="http://schemas.microsoft.com/office/powerpoint/2010/main" val="231806932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B87A38-3CEC-41F8-9B8A-7D549F200228}" type="slidenum">
              <a:rPr lang="en-US" smtClean="0"/>
              <a:t>25</a:t>
            </a:fld>
            <a:endParaRPr lang="en-US"/>
          </a:p>
        </p:txBody>
      </p:sp>
    </p:spTree>
    <p:extLst>
      <p:ext uri="{BB962C8B-B14F-4D97-AF65-F5344CB8AC3E}">
        <p14:creationId xmlns:p14="http://schemas.microsoft.com/office/powerpoint/2010/main" val="298205892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B87A38-3CEC-41F8-9B8A-7D549F200228}" type="slidenum">
              <a:rPr lang="en-US" smtClean="0"/>
              <a:t>26</a:t>
            </a:fld>
            <a:endParaRPr lang="en-US"/>
          </a:p>
        </p:txBody>
      </p:sp>
    </p:spTree>
    <p:extLst>
      <p:ext uri="{BB962C8B-B14F-4D97-AF65-F5344CB8AC3E}">
        <p14:creationId xmlns:p14="http://schemas.microsoft.com/office/powerpoint/2010/main" val="298205892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B87A38-3CEC-41F8-9B8A-7D549F200228}" type="slidenum">
              <a:rPr lang="en-US" smtClean="0"/>
              <a:t>27</a:t>
            </a:fld>
            <a:endParaRPr lang="en-US"/>
          </a:p>
        </p:txBody>
      </p:sp>
    </p:spTree>
    <p:extLst>
      <p:ext uri="{BB962C8B-B14F-4D97-AF65-F5344CB8AC3E}">
        <p14:creationId xmlns:p14="http://schemas.microsoft.com/office/powerpoint/2010/main" val="298205892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B87A38-3CEC-41F8-9B8A-7D549F200228}" type="slidenum">
              <a:rPr lang="en-US" smtClean="0"/>
              <a:t>28</a:t>
            </a:fld>
            <a:endParaRPr lang="en-US"/>
          </a:p>
        </p:txBody>
      </p:sp>
    </p:spTree>
    <p:extLst>
      <p:ext uri="{BB962C8B-B14F-4D97-AF65-F5344CB8AC3E}">
        <p14:creationId xmlns:p14="http://schemas.microsoft.com/office/powerpoint/2010/main" val="298205892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An application runs in a </a:t>
            </a:r>
            <a:r>
              <a:rPr lang="en-US" sz="1200" b="1" dirty="0" smtClean="0"/>
              <a:t>DEA, </a:t>
            </a:r>
            <a:r>
              <a:rPr lang="en-US" sz="1200" b="0" dirty="0" smtClean="0"/>
              <a:t>which is a droplet execution agent</a:t>
            </a:r>
            <a:r>
              <a:rPr lang="en-US" sz="1200" b="1" dirty="0" smtClean="0"/>
              <a:t>. </a:t>
            </a:r>
            <a:r>
              <a:rPr lang="en-US" sz="1200" dirty="0" smtClean="0"/>
              <a:t>The</a:t>
            </a:r>
            <a:r>
              <a:rPr lang="en-US" sz="1200" b="1" dirty="0" smtClean="0"/>
              <a:t> Cloud Controller </a:t>
            </a:r>
            <a:r>
              <a:rPr lang="en-US" sz="1200" dirty="0" smtClean="0"/>
              <a:t>orchestrates the routing and lifecycle of all DEAs in the pool. </a:t>
            </a:r>
            <a:r>
              <a:rPr lang="en-US" sz="1200" b="1" dirty="0" smtClean="0"/>
              <a:t>Routers</a:t>
            </a:r>
            <a:r>
              <a:rPr lang="en-US" sz="1200" dirty="0" smtClean="0"/>
              <a:t> manage application traffic. </a:t>
            </a:r>
            <a:r>
              <a:rPr lang="en-US" sz="1200" b="1" dirty="0" smtClean="0"/>
              <a:t>Health Manager </a:t>
            </a:r>
            <a:r>
              <a:rPr lang="en-US" sz="1200" dirty="0" smtClean="0"/>
              <a:t>reports mismatched application states to the CC. A </a:t>
            </a:r>
            <a:r>
              <a:rPr lang="en-US" sz="1200" b="1" dirty="0" smtClean="0"/>
              <a:t>service</a:t>
            </a:r>
            <a:r>
              <a:rPr lang="en-US" sz="1200" dirty="0" smtClean="0"/>
              <a:t> </a:t>
            </a:r>
            <a:r>
              <a:rPr lang="en-US" sz="1200" b="1" dirty="0" smtClean="0"/>
              <a:t>gateway</a:t>
            </a:r>
            <a:r>
              <a:rPr lang="en-US" sz="1200" dirty="0" smtClean="0"/>
              <a:t> provides an interface for services (native or external). A </a:t>
            </a:r>
            <a:r>
              <a:rPr lang="en-US" sz="1200" b="1" dirty="0" smtClean="0"/>
              <a:t>messaging</a:t>
            </a:r>
            <a:r>
              <a:rPr lang="en-US" sz="1200" dirty="0" smtClean="0"/>
              <a:t> bus manages all system communication. Apps are accessed directly through the router while web and CLI clients (e.g., </a:t>
            </a:r>
            <a:r>
              <a:rPr lang="en-US" sz="1200" dirty="0" err="1" smtClean="0"/>
              <a:t>vmc</a:t>
            </a:r>
            <a:r>
              <a:rPr lang="en-US" sz="1200" dirty="0" smtClean="0"/>
              <a:t>, STS) access Cloud Controller via </a:t>
            </a:r>
            <a:r>
              <a:rPr lang="en-US" sz="1200" dirty="0" err="1" smtClean="0"/>
              <a:t>RESTful</a:t>
            </a:r>
            <a:r>
              <a:rPr lang="en-US" sz="1200" dirty="0" smtClean="0"/>
              <a:t> services.</a:t>
            </a:r>
          </a:p>
          <a:p>
            <a:endParaRPr lang="en-US" dirty="0"/>
          </a:p>
        </p:txBody>
      </p:sp>
      <p:sp>
        <p:nvSpPr>
          <p:cNvPr id="4" name="Slide Number Placeholder 3"/>
          <p:cNvSpPr>
            <a:spLocks noGrp="1"/>
          </p:cNvSpPr>
          <p:nvPr>
            <p:ph type="sldNum" sz="quarter" idx="10"/>
          </p:nvPr>
        </p:nvSpPr>
        <p:spPr/>
        <p:txBody>
          <a:bodyPr/>
          <a:lstStyle/>
          <a:p>
            <a:fld id="{19B87A38-3CEC-41F8-9B8A-7D549F200228}" type="slidenum">
              <a:rPr lang="en-US" smtClean="0"/>
              <a:t>29</a:t>
            </a:fld>
            <a:endParaRPr lang="en-US"/>
          </a:p>
        </p:txBody>
      </p:sp>
    </p:spTree>
    <p:extLst>
      <p:ext uri="{BB962C8B-B14F-4D97-AF65-F5344CB8AC3E}">
        <p14:creationId xmlns:p14="http://schemas.microsoft.com/office/powerpoint/2010/main" val="29820589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8"/>
        <p:cNvGrpSpPr/>
        <p:nvPr/>
      </p:nvGrpSpPr>
      <p:grpSpPr>
        <a:xfrm>
          <a:off x="0" y="0"/>
          <a:ext cx="0" cy="0"/>
          <a:chOff x="0" y="0"/>
          <a:chExt cx="0" cy="0"/>
        </a:xfrm>
      </p:grpSpPr>
      <p:sp>
        <p:nvSpPr>
          <p:cNvPr id="1099" name="Shape 1099"/>
          <p:cNvSpPr txBox="1">
            <a:spLocks noGrp="1"/>
          </p:cNvSpPr>
          <p:nvPr>
            <p:ph type="body" idx="1"/>
          </p:nvPr>
        </p:nvSpPr>
        <p:spPr>
          <a:xfrm>
            <a:off x="295170" y="2972429"/>
            <a:ext cx="6267600" cy="5793600"/>
          </a:xfrm>
          <a:prstGeom prst="rect">
            <a:avLst/>
          </a:prstGeom>
        </p:spPr>
        <p:txBody>
          <a:bodyPr lIns="91425" tIns="91425" rIns="91425" bIns="91425" anchor="t" anchorCtr="0">
            <a:noAutofit/>
          </a:bodyPr>
          <a:lstStyle/>
          <a:p>
            <a:pPr lvl="0" rtl="0">
              <a:spcBef>
                <a:spcPts val="0"/>
              </a:spcBef>
              <a:buNone/>
            </a:pPr>
            <a:r>
              <a:rPr lang="en-US" dirty="0" smtClean="0"/>
              <a:t>http://</a:t>
            </a:r>
            <a:r>
              <a:rPr lang="en-US" dirty="0" err="1" smtClean="0"/>
              <a:t>docs.pivotal.io</a:t>
            </a:r>
            <a:r>
              <a:rPr lang="en-US" dirty="0" smtClean="0"/>
              <a:t>/</a:t>
            </a:r>
            <a:r>
              <a:rPr lang="en-US" dirty="0" err="1" smtClean="0"/>
              <a:t>pivotalcf</a:t>
            </a:r>
            <a:r>
              <a:rPr lang="en-US" dirty="0" smtClean="0"/>
              <a:t>/customizing/</a:t>
            </a:r>
            <a:r>
              <a:rPr lang="en-US" dirty="0" err="1" smtClean="0"/>
              <a:t>index.html</a:t>
            </a:r>
            <a:endParaRPr lang="en-US" dirty="0" smtClean="0"/>
          </a:p>
          <a:p>
            <a:pPr lvl="0" rtl="0">
              <a:spcBef>
                <a:spcPts val="0"/>
              </a:spcBef>
              <a:buNone/>
            </a:pPr>
            <a:endParaRPr lang="en-US" dirty="0" smtClean="0"/>
          </a:p>
          <a:p>
            <a:pPr lvl="0" rtl="0">
              <a:spcBef>
                <a:spcPts val="0"/>
              </a:spcBef>
              <a:buNone/>
            </a:pPr>
            <a:r>
              <a:rPr lang="en-US" dirty="0" smtClean="0"/>
              <a:t>This picture allows us to walk thru Ops Manager. Left hand size you see some products that are not installed, you even</a:t>
            </a:r>
            <a:r>
              <a:rPr lang="en-US" baseline="0" dirty="0" smtClean="0"/>
              <a:t> see a new version of Elastic </a:t>
            </a:r>
            <a:r>
              <a:rPr lang="en-US" baseline="0" dirty="0" err="1" smtClean="0"/>
              <a:t>Rutnime</a:t>
            </a:r>
            <a:r>
              <a:rPr lang="en-US" baseline="0" dirty="0" smtClean="0"/>
              <a:t> (upgrades) and the Pending Changes (INSTALL Spring Cloud Services). You can talk about important products and the recent logs. </a:t>
            </a:r>
          </a:p>
          <a:p>
            <a:pPr lvl="0" rtl="0">
              <a:spcBef>
                <a:spcPts val="0"/>
              </a:spcBef>
              <a:buNone/>
            </a:pPr>
            <a:endParaRPr lang="en-US" baseline="0" dirty="0" smtClean="0"/>
          </a:p>
          <a:p>
            <a:pPr lvl="0" rtl="0">
              <a:spcBef>
                <a:spcPts val="0"/>
              </a:spcBef>
              <a:buNone/>
            </a:pPr>
            <a:r>
              <a:rPr lang="en-US" baseline="0" dirty="0" smtClean="0"/>
              <a:t>We have the Ops Director for AWS (but we support others). This is the very first tile you install and established the communication with the </a:t>
            </a:r>
            <a:r>
              <a:rPr lang="en-US" baseline="0" dirty="0" err="1" smtClean="0"/>
              <a:t>IaaS</a:t>
            </a:r>
            <a:r>
              <a:rPr lang="en-US" baseline="0" dirty="0" smtClean="0"/>
              <a:t>. Then you probably start with the Elastic Runtime, now you have a platform – basic platform services including the container runtime (DIEGO). Then you install additional services. All managed by bosh and done in a consistent manager. </a:t>
            </a:r>
          </a:p>
          <a:p>
            <a:pPr lvl="0" rtl="0">
              <a:spcBef>
                <a:spcPts val="0"/>
              </a:spcBef>
              <a:buNone/>
            </a:pPr>
            <a:endParaRPr dirty="0"/>
          </a:p>
        </p:txBody>
      </p:sp>
      <p:sp>
        <p:nvSpPr>
          <p:cNvPr id="1100" name="Shape 1100"/>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B87A38-3CEC-41F8-9B8A-7D549F200228}" type="slidenum">
              <a:rPr lang="en-US" smtClean="0"/>
              <a:t>30</a:t>
            </a:fld>
            <a:endParaRPr lang="en-US"/>
          </a:p>
        </p:txBody>
      </p:sp>
    </p:spTree>
    <p:extLst>
      <p:ext uri="{BB962C8B-B14F-4D97-AF65-F5344CB8AC3E}">
        <p14:creationId xmlns:p14="http://schemas.microsoft.com/office/powerpoint/2010/main" val="298205892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B87A38-3CEC-41F8-9B8A-7D549F200228}" type="slidenum">
              <a:rPr lang="en-US" smtClean="0"/>
              <a:t>31</a:t>
            </a:fld>
            <a:endParaRPr lang="en-US"/>
          </a:p>
        </p:txBody>
      </p:sp>
    </p:spTree>
    <p:extLst>
      <p:ext uri="{BB962C8B-B14F-4D97-AF65-F5344CB8AC3E}">
        <p14:creationId xmlns:p14="http://schemas.microsoft.com/office/powerpoint/2010/main" val="298205892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B87A38-3CEC-41F8-9B8A-7D549F200228}" type="slidenum">
              <a:rPr lang="en-US" smtClean="0"/>
              <a:t>32</a:t>
            </a:fld>
            <a:endParaRPr lang="en-US"/>
          </a:p>
        </p:txBody>
      </p:sp>
    </p:spTree>
    <p:extLst>
      <p:ext uri="{BB962C8B-B14F-4D97-AF65-F5344CB8AC3E}">
        <p14:creationId xmlns:p14="http://schemas.microsoft.com/office/powerpoint/2010/main" val="298205892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B87A38-3CEC-41F8-9B8A-7D549F200228}" type="slidenum">
              <a:rPr lang="en-US" smtClean="0"/>
              <a:t>33</a:t>
            </a:fld>
            <a:endParaRPr lang="en-US"/>
          </a:p>
        </p:txBody>
      </p:sp>
    </p:spTree>
    <p:extLst>
      <p:ext uri="{BB962C8B-B14F-4D97-AF65-F5344CB8AC3E}">
        <p14:creationId xmlns:p14="http://schemas.microsoft.com/office/powerpoint/2010/main" val="298205892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B87A38-3CEC-41F8-9B8A-7D549F200228}" type="slidenum">
              <a:rPr lang="en-US" smtClean="0"/>
              <a:t>34</a:t>
            </a:fld>
            <a:endParaRPr lang="en-US"/>
          </a:p>
        </p:txBody>
      </p:sp>
    </p:spTree>
    <p:extLst>
      <p:ext uri="{BB962C8B-B14F-4D97-AF65-F5344CB8AC3E}">
        <p14:creationId xmlns:p14="http://schemas.microsoft.com/office/powerpoint/2010/main" val="298205892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normAutofit/>
          </a:bodyPr>
          <a:lstStyle/>
          <a:p>
            <a:r>
              <a:rPr lang="en-US" dirty="0" smtClean="0"/>
              <a:t>THIS</a:t>
            </a:r>
            <a:r>
              <a:rPr lang="en-US" baseline="0" dirty="0" smtClean="0"/>
              <a:t> SECTION INCORPORATES SLIDES FROM “PCF Basics and Arch 301” Deck</a:t>
            </a:r>
            <a:endParaRPr lang="en-US" dirty="0"/>
          </a:p>
        </p:txBody>
      </p:sp>
    </p:spTree>
    <p:extLst>
      <p:ext uri="{BB962C8B-B14F-4D97-AF65-F5344CB8AC3E}">
        <p14:creationId xmlns:p14="http://schemas.microsoft.com/office/powerpoint/2010/main" val="231806932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TDB: Update picture – what</a:t>
            </a:r>
            <a:r>
              <a:rPr lang="en-US" baseline="0" dirty="0" smtClean="0"/>
              <a:t> about slide showing visually</a:t>
            </a:r>
            <a:endParaRPr lang="en-US" dirty="0"/>
          </a:p>
        </p:txBody>
      </p:sp>
      <p:sp>
        <p:nvSpPr>
          <p:cNvPr id="4" name="Slide Number Placeholder 3"/>
          <p:cNvSpPr>
            <a:spLocks noGrp="1"/>
          </p:cNvSpPr>
          <p:nvPr>
            <p:ph type="sldNum" sz="quarter" idx="10"/>
          </p:nvPr>
        </p:nvSpPr>
        <p:spPr/>
        <p:txBody>
          <a:bodyPr/>
          <a:lstStyle/>
          <a:p>
            <a:fld id="{19B87A38-3CEC-41F8-9B8A-7D549F200228}" type="slidenum">
              <a:rPr lang="en-US" smtClean="0">
                <a:solidFill>
                  <a:prstClr val="black"/>
                </a:solidFill>
                <a:latin typeface="Calibri"/>
              </a:rPr>
              <a:pPr/>
              <a:t>36</a:t>
            </a:fld>
            <a:endParaRPr lang="en-US">
              <a:solidFill>
                <a:prstClr val="black"/>
              </a:solidFill>
              <a:latin typeface="Calibri"/>
            </a:endParaRPr>
          </a:p>
        </p:txBody>
      </p:sp>
    </p:spTree>
    <p:extLst>
      <p:ext uri="{BB962C8B-B14F-4D97-AF65-F5344CB8AC3E}">
        <p14:creationId xmlns:p14="http://schemas.microsoft.com/office/powerpoint/2010/main" val="1613495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000" b="1" dirty="0" smtClean="0"/>
              <a:t>https://</a:t>
            </a:r>
            <a:r>
              <a:rPr lang="en-US" sz="2000" b="1" dirty="0" err="1" smtClean="0"/>
              <a:t>github.com</a:t>
            </a:r>
            <a:r>
              <a:rPr lang="en-US" sz="2000" b="1" dirty="0" smtClean="0"/>
              <a:t>/</a:t>
            </a:r>
            <a:r>
              <a:rPr lang="en-US" sz="2000" b="1" dirty="0" err="1" smtClean="0"/>
              <a:t>cloudfoundry</a:t>
            </a:r>
            <a:r>
              <a:rPr lang="en-US" sz="2000" b="1" dirty="0" smtClean="0"/>
              <a:t>-incubator/</a:t>
            </a:r>
            <a:r>
              <a:rPr lang="en-US" sz="2000" b="1" dirty="0" err="1" smtClean="0"/>
              <a:t>diego</a:t>
            </a:r>
            <a:r>
              <a:rPr lang="en-US" sz="2000" b="1" dirty="0" smtClean="0"/>
              <a:t>-design-notes</a:t>
            </a:r>
          </a:p>
          <a:p>
            <a:endParaRPr lang="en-US" sz="2000" b="1" dirty="0" smtClean="0"/>
          </a:p>
          <a:p>
            <a:r>
              <a:rPr lang="en-US" sz="2000" b="1" dirty="0" smtClean="0"/>
              <a:t>At the core of Diego</a:t>
            </a:r>
          </a:p>
          <a:p>
            <a:endParaRPr lang="en-US" sz="2000" dirty="0" smtClean="0"/>
          </a:p>
          <a:p>
            <a:pPr marL="342900" indent="-342900">
              <a:buFont typeface="Arial"/>
              <a:buChar char="•"/>
            </a:pPr>
            <a:r>
              <a:rPr lang="en-US" sz="2000" dirty="0" smtClean="0"/>
              <a:t>A distributed scheduling algorithm which </a:t>
            </a:r>
            <a:r>
              <a:rPr lang="en-US" sz="2000" b="1" i="1" dirty="0" smtClean="0"/>
              <a:t>orchestrates</a:t>
            </a:r>
            <a:r>
              <a:rPr lang="en-US" sz="2000" dirty="0" smtClean="0"/>
              <a:t> where containers go and hence where application instance processes are run</a:t>
            </a:r>
          </a:p>
          <a:p>
            <a:pPr marL="342900" indent="-342900">
              <a:buFont typeface="Arial"/>
              <a:buChar char="•"/>
            </a:pPr>
            <a:r>
              <a:rPr lang="en-US" sz="2000" dirty="0" smtClean="0"/>
              <a:t>Optimizing for </a:t>
            </a:r>
            <a:r>
              <a:rPr lang="en-US" sz="2000" i="1" dirty="0" smtClean="0"/>
              <a:t>application </a:t>
            </a:r>
            <a:r>
              <a:rPr lang="en-US" sz="2000" dirty="0" smtClean="0"/>
              <a:t>workloads</a:t>
            </a:r>
          </a:p>
          <a:p>
            <a:pPr marL="342900" indent="-342900">
              <a:buFont typeface="Arial"/>
              <a:buChar char="•"/>
            </a:pPr>
            <a:r>
              <a:rPr lang="en-US" sz="2000" dirty="0" smtClean="0"/>
              <a:t>Implements </a:t>
            </a:r>
            <a:r>
              <a:rPr lang="en-US" sz="2000" i="1" dirty="0" smtClean="0"/>
              <a:t>Demand Driven </a:t>
            </a:r>
            <a:r>
              <a:rPr lang="en-US" sz="2000" dirty="0" smtClean="0"/>
              <a:t>scheduling of workload</a:t>
            </a:r>
          </a:p>
          <a:p>
            <a:pPr marL="742950" lvl="1" indent="-285750">
              <a:buFont typeface="Arial"/>
              <a:buChar char="•"/>
            </a:pPr>
            <a:r>
              <a:rPr lang="en-US" sz="1800" i="1" dirty="0" smtClean="0"/>
              <a:t>Auctioneer</a:t>
            </a:r>
            <a:r>
              <a:rPr lang="en-US" sz="1800" dirty="0" smtClean="0"/>
              <a:t>  says "I have N pieces of work, who wants them?" </a:t>
            </a:r>
          </a:p>
          <a:p>
            <a:pPr marL="742950" lvl="1" indent="-285750">
              <a:buFont typeface="Arial"/>
              <a:buChar char="•"/>
            </a:pPr>
            <a:r>
              <a:rPr lang="en-US" sz="1800" dirty="0" smtClean="0"/>
              <a:t>Worker cells then join an </a:t>
            </a:r>
            <a:r>
              <a:rPr lang="en-US" sz="1800" i="1" dirty="0" smtClean="0"/>
              <a:t>auction</a:t>
            </a:r>
            <a:r>
              <a:rPr lang="en-US" sz="1800" dirty="0" smtClean="0"/>
              <a:t> and the winning cell of each auctioned-off piece of work gets that piece of work </a:t>
            </a:r>
          </a:p>
          <a:p>
            <a:pPr marL="0" lvl="0" indent="0">
              <a:buFont typeface="Arial"/>
              <a:buNone/>
            </a:pPr>
            <a:endParaRPr lang="en-US" sz="1800" b="1" dirty="0" smtClean="0"/>
          </a:p>
          <a:p>
            <a:pPr marL="0" lvl="0" indent="0">
              <a:buFont typeface="Arial"/>
              <a:buNone/>
            </a:pPr>
            <a:r>
              <a:rPr lang="en-US" sz="1800" b="1" dirty="0" smtClean="0"/>
              <a:t>Components of Diego</a:t>
            </a:r>
          </a:p>
          <a:p>
            <a:pPr lvl="1"/>
            <a:endParaRPr lang="en-US" sz="1800" dirty="0" smtClean="0"/>
          </a:p>
          <a:p>
            <a:pPr marL="342900" indent="-342900">
              <a:buFont typeface="Arial"/>
              <a:buChar char="•"/>
            </a:pPr>
            <a:r>
              <a:rPr lang="en-US" sz="2000" dirty="0" smtClean="0"/>
              <a:t>Tasks &amp; Long Running Processes (LRPs)</a:t>
            </a:r>
          </a:p>
          <a:p>
            <a:pPr marL="742950" lvl="1" indent="-285750">
              <a:buFont typeface="Arial"/>
              <a:buChar char="•"/>
            </a:pPr>
            <a:r>
              <a:rPr lang="en-US" sz="1800" dirty="0" smtClean="0"/>
              <a:t>Tasks: are processes that are run once and have a finite running time. This might be a script or job to process a piece of data </a:t>
            </a:r>
          </a:p>
          <a:p>
            <a:pPr marL="742950" lvl="1" indent="-285750">
              <a:buFont typeface="Arial"/>
              <a:buChar char="•"/>
            </a:pPr>
            <a:r>
              <a:rPr lang="en-US" sz="1800" dirty="0" smtClean="0"/>
              <a:t>LRP: This might be a web-server or some other service that continuously accepts input and processes </a:t>
            </a:r>
          </a:p>
          <a:p>
            <a:pPr marL="742950" lvl="1" indent="-285750">
              <a:buFont typeface="Arial"/>
              <a:buChar char="•"/>
            </a:pPr>
            <a:r>
              <a:rPr lang="en-US" sz="1800" dirty="0" smtClean="0"/>
              <a:t>Tasks are not included in Auction</a:t>
            </a:r>
          </a:p>
          <a:p>
            <a:pPr marL="342900" indent="-342900">
              <a:buFont typeface="Arial"/>
              <a:buChar char="•"/>
            </a:pPr>
            <a:r>
              <a:rPr lang="en-US" sz="2000" dirty="0" smtClean="0"/>
              <a:t>Cells </a:t>
            </a:r>
          </a:p>
          <a:p>
            <a:pPr marL="742950" lvl="1" indent="-285750">
              <a:buFont typeface="Arial"/>
              <a:buChar char="•"/>
            </a:pPr>
            <a:r>
              <a:rPr lang="en-US" sz="1800" dirty="0" smtClean="0"/>
              <a:t>Cells are where the Tasks and LRPs are run</a:t>
            </a:r>
          </a:p>
          <a:p>
            <a:pPr marL="742950" lvl="1" indent="-285750">
              <a:buFont typeface="Arial"/>
              <a:buChar char="•"/>
            </a:pPr>
            <a:r>
              <a:rPr lang="en-US" sz="1800" dirty="0" smtClean="0"/>
              <a:t>These are most analogous to DEAs in the current Cloud Foundry architecture. </a:t>
            </a:r>
          </a:p>
          <a:p>
            <a:pPr marL="742950" lvl="1" indent="-285750">
              <a:buFont typeface="Arial"/>
              <a:buChar char="•"/>
            </a:pPr>
            <a:r>
              <a:rPr lang="en-US" sz="1800" dirty="0" smtClean="0"/>
              <a:t>Generally one Cell per VM </a:t>
            </a:r>
          </a:p>
          <a:p>
            <a:pPr marL="342900" indent="-342900">
              <a:buFont typeface="Arial"/>
              <a:buChar char="•"/>
            </a:pPr>
            <a:r>
              <a:rPr lang="en-US" sz="2000" dirty="0" smtClean="0"/>
              <a:t>Brain – implements the core scheduling (auction algorithm) functionality of Diego</a:t>
            </a:r>
            <a:endParaRPr lang="en-US" sz="1600" dirty="0" smtClean="0"/>
          </a:p>
          <a:p>
            <a:pPr marL="342900" indent="-342900">
              <a:buFont typeface="Arial"/>
              <a:buChar char="•"/>
            </a:pPr>
            <a:r>
              <a:rPr lang="en-US" sz="2000" dirty="0" smtClean="0"/>
              <a:t>Bulletin Board System/Store (BBS)</a:t>
            </a:r>
          </a:p>
          <a:p>
            <a:pPr marL="742950" lvl="1" indent="-285750">
              <a:buFont typeface="Arial"/>
              <a:buChar char="•"/>
            </a:pPr>
            <a:r>
              <a:rPr lang="en-US" sz="1800" dirty="0" smtClean="0"/>
              <a:t>Where state of Diego cluster is stored</a:t>
            </a:r>
          </a:p>
          <a:p>
            <a:pPr marL="742950" lvl="1" indent="-285750">
              <a:buFont typeface="Arial"/>
              <a:buChar char="•"/>
            </a:pPr>
            <a:r>
              <a:rPr lang="en-US" sz="1800" dirty="0" smtClean="0"/>
              <a:t>Up to date cache of cluster state</a:t>
            </a:r>
          </a:p>
          <a:p>
            <a:pPr marL="742950" lvl="1" indent="-285750">
              <a:buFont typeface="Arial"/>
              <a:buChar char="•"/>
            </a:pPr>
            <a:r>
              <a:rPr lang="en-US" sz="1800" dirty="0" smtClean="0"/>
              <a:t>“Holds” CF </a:t>
            </a:r>
            <a:r>
              <a:rPr lang="en-US" sz="1800" i="1" dirty="0" smtClean="0"/>
              <a:t>actions</a:t>
            </a:r>
          </a:p>
          <a:p>
            <a:pPr marL="1200150" lvl="2" indent="-285750">
              <a:buFont typeface="Arial"/>
              <a:buChar char="•"/>
            </a:pPr>
            <a:r>
              <a:rPr lang="en-US" sz="1400" dirty="0" smtClean="0"/>
              <a:t>Start/Stop instances</a:t>
            </a:r>
          </a:p>
          <a:p>
            <a:pPr marL="1200150" lvl="2" indent="-285750">
              <a:buFont typeface="Arial"/>
              <a:buChar char="•"/>
            </a:pPr>
            <a:r>
              <a:rPr lang="en-US" sz="1400" dirty="0" smtClean="0"/>
              <a:t>Start one-off task processes</a:t>
            </a:r>
          </a:p>
          <a:p>
            <a:pPr marL="742950" lvl="1" indent="-285750">
              <a:buFont typeface="Arial"/>
              <a:buChar char="•"/>
            </a:pPr>
            <a:r>
              <a:rPr lang="en-US" sz="1800" dirty="0" smtClean="0"/>
              <a:t>Backed by ETCD which acts as consistent store</a:t>
            </a:r>
          </a:p>
          <a:p>
            <a:pPr marL="742950" lvl="1" indent="-285750">
              <a:buFont typeface="Arial"/>
              <a:buChar char="•"/>
            </a:pPr>
            <a:endParaRPr lang="en-US" sz="1800" dirty="0" smtClean="0"/>
          </a:p>
          <a:p>
            <a:pPr marL="0" marR="0" lvl="0" indent="0" algn="l" defTabSz="914400" rtl="0" eaLnBrk="1" fontAlgn="auto" latinLnBrk="0" hangingPunct="1">
              <a:lnSpc>
                <a:spcPct val="100000"/>
              </a:lnSpc>
              <a:spcBef>
                <a:spcPts val="0"/>
              </a:spcBef>
              <a:spcAft>
                <a:spcPts val="0"/>
              </a:spcAft>
              <a:buClrTx/>
              <a:buSzTx/>
              <a:buFont typeface="Arial"/>
              <a:buNone/>
              <a:tabLst/>
              <a:defRPr/>
            </a:pPr>
            <a:r>
              <a:rPr lang="en-US" sz="1800" b="1" dirty="0" smtClean="0"/>
              <a:t>Components of Diego Brain</a:t>
            </a:r>
          </a:p>
          <a:p>
            <a:pPr marL="742950" lvl="1" indent="-285750">
              <a:buFont typeface="Arial"/>
              <a:buChar char="•"/>
            </a:pPr>
            <a:endParaRPr lang="en-US" sz="1800" dirty="0" smtClean="0"/>
          </a:p>
          <a:p>
            <a:pPr marL="342900" indent="-342900">
              <a:buFont typeface="Arial"/>
              <a:buChar char="•"/>
            </a:pPr>
            <a:r>
              <a:rPr lang="en-US" sz="2000" dirty="0" smtClean="0"/>
              <a:t>Auctioneer – holds auctions for LRPs and Tasks</a:t>
            </a:r>
          </a:p>
          <a:p>
            <a:pPr marL="742950" lvl="1" indent="-285750">
              <a:buFont typeface="Arial"/>
              <a:buChar char="•"/>
            </a:pPr>
            <a:r>
              <a:rPr lang="en-US" sz="1800" dirty="0" smtClean="0"/>
              <a:t>Also determines which instances are removed when scaling down</a:t>
            </a:r>
          </a:p>
          <a:p>
            <a:pPr marL="342900" indent="-342900">
              <a:buFont typeface="Arial"/>
              <a:buChar char="•"/>
            </a:pPr>
            <a:r>
              <a:rPr lang="en-US" sz="2000" dirty="0" err="1" smtClean="0"/>
              <a:t>Converger</a:t>
            </a:r>
            <a:r>
              <a:rPr lang="en-US" sz="2000" dirty="0" smtClean="0"/>
              <a:t>  - Keeps cluster state consistent using eventually consistent model</a:t>
            </a:r>
          </a:p>
          <a:p>
            <a:pPr marL="742950" lvl="1" indent="-285750">
              <a:buFont typeface="Arial"/>
              <a:buChar char="•"/>
            </a:pPr>
            <a:r>
              <a:rPr lang="en-US" sz="1800" dirty="0" smtClean="0"/>
              <a:t>Ensures cluster state is consistent with the desired state, that is, performs convergence</a:t>
            </a:r>
          </a:p>
          <a:p>
            <a:pPr marL="742950" lvl="1" indent="-285750">
              <a:buFont typeface="Arial"/>
              <a:buChar char="•"/>
            </a:pPr>
            <a:r>
              <a:rPr lang="en-US" sz="1800" dirty="0" smtClean="0"/>
              <a:t>Provides fault tolerance for Tasks and LRPs</a:t>
            </a:r>
          </a:p>
          <a:p>
            <a:pPr marL="742950" lvl="1" indent="-285750">
              <a:buFont typeface="Arial"/>
              <a:buChar char="•"/>
            </a:pPr>
            <a:r>
              <a:rPr lang="en-US" sz="1800" dirty="0" smtClean="0"/>
              <a:t>Updates BBS with state of cluster</a:t>
            </a:r>
          </a:p>
          <a:p>
            <a:pPr marL="742950" lvl="1" indent="-285750">
              <a:buFont typeface="Arial"/>
              <a:buChar char="•"/>
            </a:pPr>
            <a:r>
              <a:rPr lang="en-US" sz="1800" dirty="0" smtClean="0"/>
              <a:t>Places requests on BBS</a:t>
            </a:r>
          </a:p>
          <a:p>
            <a:pPr marL="342900" indent="-342900">
              <a:buFont typeface="Arial"/>
              <a:buChar char="•"/>
            </a:pPr>
            <a:r>
              <a:rPr lang="en-US" sz="2000" dirty="0" smtClean="0"/>
              <a:t>Metric Server – Reads from </a:t>
            </a:r>
            <a:r>
              <a:rPr lang="en-US" sz="2000" dirty="0" err="1" smtClean="0"/>
              <a:t>Metron</a:t>
            </a:r>
            <a:r>
              <a:rPr lang="en-US" sz="2000" dirty="0" smtClean="0"/>
              <a:t> agents, publishes them to Doppler</a:t>
            </a:r>
          </a:p>
          <a:p>
            <a:pPr marL="742950" lvl="1" indent="-285750">
              <a:buFont typeface="Arial"/>
              <a:buChar char="•"/>
            </a:pPr>
            <a:endParaRPr lang="en-US" sz="1800" dirty="0" smtClean="0"/>
          </a:p>
          <a:p>
            <a:pPr marL="0" marR="0" lvl="0" indent="0" algn="l" defTabSz="914400" rtl="0" eaLnBrk="1" fontAlgn="auto" latinLnBrk="0" hangingPunct="1">
              <a:lnSpc>
                <a:spcPct val="100000"/>
              </a:lnSpc>
              <a:spcBef>
                <a:spcPts val="0"/>
              </a:spcBef>
              <a:spcAft>
                <a:spcPts val="0"/>
              </a:spcAft>
              <a:buClrTx/>
              <a:buSzTx/>
              <a:buFont typeface="Arial"/>
              <a:buNone/>
              <a:tabLst/>
              <a:defRPr/>
            </a:pPr>
            <a:r>
              <a:rPr lang="en-US" sz="1800" b="1" dirty="0" smtClean="0"/>
              <a:t>Components of Diego Cell</a:t>
            </a:r>
          </a:p>
          <a:p>
            <a:pPr marL="0" marR="0" lvl="0" indent="0" algn="l" defTabSz="914400" rtl="0" eaLnBrk="1" fontAlgn="auto" latinLnBrk="0" hangingPunct="1">
              <a:lnSpc>
                <a:spcPct val="100000"/>
              </a:lnSpc>
              <a:spcBef>
                <a:spcPts val="0"/>
              </a:spcBef>
              <a:spcAft>
                <a:spcPts val="0"/>
              </a:spcAft>
              <a:buClrTx/>
              <a:buSzTx/>
              <a:buFont typeface="Arial"/>
              <a:buNone/>
              <a:tabLst/>
              <a:defRPr/>
            </a:pPr>
            <a:endParaRPr lang="en-US" sz="1800" b="1" dirty="0" smtClean="0"/>
          </a:p>
          <a:p>
            <a:pPr marL="342900" indent="-342900">
              <a:buFont typeface="Arial"/>
              <a:buChar char="•"/>
            </a:pPr>
            <a:r>
              <a:rPr lang="en-US" sz="2000" dirty="0" smtClean="0"/>
              <a:t>Rep - Represents Cell in Diego</a:t>
            </a:r>
          </a:p>
          <a:p>
            <a:pPr marL="742950" lvl="1" indent="-285750">
              <a:buFont typeface="Arial"/>
              <a:buChar char="•"/>
            </a:pPr>
            <a:r>
              <a:rPr lang="en-US" sz="1800" dirty="0" smtClean="0"/>
              <a:t>Mediates all communication with BBS where cluster state is maintained</a:t>
            </a:r>
          </a:p>
          <a:p>
            <a:pPr marL="742950" lvl="1" indent="-285750">
              <a:buFont typeface="Arial"/>
              <a:buChar char="•"/>
            </a:pPr>
            <a:r>
              <a:rPr lang="en-US" sz="1800" dirty="0" smtClean="0"/>
              <a:t>Participates in auction to accept Tasks/LRPs</a:t>
            </a:r>
          </a:p>
          <a:p>
            <a:pPr marL="742950" lvl="1" indent="-285750">
              <a:buFont typeface="Arial"/>
              <a:buChar char="•"/>
            </a:pPr>
            <a:r>
              <a:rPr lang="en-US" sz="1800" dirty="0" smtClean="0"/>
              <a:t>Runs Tasks &amp; LRPs by working with Executor</a:t>
            </a:r>
          </a:p>
          <a:p>
            <a:pPr marL="342900" indent="-342900">
              <a:buFont typeface="Arial"/>
              <a:buChar char="•"/>
            </a:pPr>
            <a:r>
              <a:rPr lang="en-US" sz="2200" dirty="0" smtClean="0"/>
              <a:t>Executor – </a:t>
            </a:r>
          </a:p>
          <a:p>
            <a:pPr marL="742950" lvl="1" indent="-285750">
              <a:buFont typeface="Arial"/>
              <a:buChar char="•"/>
            </a:pPr>
            <a:r>
              <a:rPr lang="en-US" sz="1800" dirty="0" smtClean="0"/>
              <a:t>Implements HTTP API to Create and Delete Containers</a:t>
            </a:r>
          </a:p>
          <a:p>
            <a:pPr marL="742950" lvl="1" indent="-285750">
              <a:buFont typeface="Arial"/>
              <a:buChar char="•"/>
            </a:pPr>
            <a:r>
              <a:rPr lang="en-US" sz="1800" dirty="0" smtClean="0"/>
              <a:t>Implements Executor Actions such as Run, Download, Upload, Parallel </a:t>
            </a:r>
            <a:r>
              <a:rPr lang="en-US" sz="1800" dirty="0" err="1" smtClean="0"/>
              <a:t>etc</a:t>
            </a:r>
            <a:endParaRPr lang="en-US" sz="1800" dirty="0" smtClean="0"/>
          </a:p>
          <a:p>
            <a:pPr marL="742950" lvl="1" indent="-285750">
              <a:buFont typeface="Arial"/>
              <a:buChar char="•"/>
            </a:pPr>
            <a:r>
              <a:rPr lang="en-US" sz="1800" dirty="0" smtClean="0"/>
              <a:t>Streams </a:t>
            </a:r>
            <a:r>
              <a:rPr lang="en-US" sz="1800" dirty="0" err="1" smtClean="0"/>
              <a:t>Stdout</a:t>
            </a:r>
            <a:r>
              <a:rPr lang="en-US" sz="1800" dirty="0" smtClean="0"/>
              <a:t> &amp; </a:t>
            </a:r>
            <a:r>
              <a:rPr lang="en-US" sz="1800" dirty="0" err="1" smtClean="0"/>
              <a:t>Stderr</a:t>
            </a:r>
            <a:r>
              <a:rPr lang="en-US" sz="1800" dirty="0" smtClean="0"/>
              <a:t> to </a:t>
            </a:r>
            <a:r>
              <a:rPr lang="en-US" sz="1800" dirty="0" err="1" smtClean="0"/>
              <a:t>Metron</a:t>
            </a:r>
            <a:r>
              <a:rPr lang="en-US" sz="1800" dirty="0" smtClean="0"/>
              <a:t> agent running in the Cell</a:t>
            </a:r>
          </a:p>
          <a:p>
            <a:pPr marL="342900" indent="-342900">
              <a:buFont typeface="Arial"/>
              <a:buChar char="•"/>
            </a:pPr>
            <a:r>
              <a:rPr lang="en-US" sz="2000" dirty="0" smtClean="0"/>
              <a:t>Garden – the Linux container for Diego</a:t>
            </a:r>
          </a:p>
          <a:p>
            <a:pPr marL="742950" lvl="1" indent="-285750">
              <a:buFont typeface="Arial"/>
              <a:buChar char="•"/>
            </a:pPr>
            <a:r>
              <a:rPr lang="en-US" sz="1600" dirty="0" smtClean="0"/>
              <a:t>Garden API – the Linux Garden API implementation</a:t>
            </a:r>
          </a:p>
          <a:p>
            <a:pPr marL="742950" lvl="1" indent="-285750">
              <a:buFont typeface="Arial"/>
              <a:buChar char="•"/>
            </a:pPr>
            <a:r>
              <a:rPr lang="en-US" sz="1600" dirty="0" smtClean="0"/>
              <a:t>Garden-Linux – the Linux container backend implementation</a:t>
            </a:r>
          </a:p>
          <a:p>
            <a:pPr marL="742950" lvl="1" indent="-285750">
              <a:buFont typeface="Arial"/>
              <a:buChar char="•"/>
            </a:pPr>
            <a:r>
              <a:rPr lang="en-US" sz="1600" dirty="0" smtClean="0"/>
              <a:t>Isolates network, disk, memory, CPU; performs resource management</a:t>
            </a:r>
          </a:p>
          <a:p>
            <a:pPr marL="742950" lvl="1" indent="-285750">
              <a:buFont typeface="Arial"/>
              <a:buChar char="•"/>
            </a:pPr>
            <a:r>
              <a:rPr lang="en-US" sz="1600" dirty="0" smtClean="0"/>
              <a:t>Runs droplets, tasks, </a:t>
            </a:r>
            <a:r>
              <a:rPr lang="en-US" sz="1600" b="1" dirty="0" smtClean="0"/>
              <a:t>other containers (</a:t>
            </a:r>
            <a:r>
              <a:rPr lang="en-US" sz="1600" b="1" dirty="0" err="1" smtClean="0"/>
              <a:t>Docker</a:t>
            </a:r>
            <a:r>
              <a:rPr lang="en-US" sz="1600" b="1" dirty="0" smtClean="0"/>
              <a:t>)</a:t>
            </a:r>
          </a:p>
          <a:p>
            <a:pPr marL="342900" indent="-342900">
              <a:buFont typeface="Arial"/>
              <a:buChar char="•"/>
            </a:pPr>
            <a:r>
              <a:rPr lang="en-US" sz="2000" dirty="0" err="1" smtClean="0"/>
              <a:t>Metron</a:t>
            </a:r>
            <a:r>
              <a:rPr lang="en-US" sz="2000" dirty="0" smtClean="0"/>
              <a:t> Agent - Forwards application logs and application/Diego metrics to </a:t>
            </a:r>
            <a:r>
              <a:rPr lang="en-US" sz="2000" dirty="0" err="1" smtClean="0"/>
              <a:t>doppler</a:t>
            </a:r>
            <a:r>
              <a:rPr lang="en-US" sz="2000" dirty="0" smtClean="0"/>
              <a:t> (</a:t>
            </a:r>
            <a:r>
              <a:rPr lang="en-US" sz="2000" dirty="0" err="1" smtClean="0"/>
              <a:t>loggregator</a:t>
            </a:r>
            <a:r>
              <a:rPr lang="en-US" sz="2000" dirty="0" smtClean="0"/>
              <a:t>)</a:t>
            </a:r>
          </a:p>
          <a:p>
            <a:pPr marL="742950" lvl="1" indent="-285750">
              <a:buFont typeface="Arial"/>
              <a:buChar char="•"/>
            </a:pPr>
            <a:endParaRPr lang="en-US" sz="1800" dirty="0" smtClean="0"/>
          </a:p>
          <a:p>
            <a:pPr marL="0" marR="0" lvl="0" indent="0" algn="l" defTabSz="914400" rtl="0" eaLnBrk="1" fontAlgn="auto" latinLnBrk="0" hangingPunct="1">
              <a:lnSpc>
                <a:spcPct val="100000"/>
              </a:lnSpc>
              <a:spcBef>
                <a:spcPts val="0"/>
              </a:spcBef>
              <a:spcAft>
                <a:spcPts val="0"/>
              </a:spcAft>
              <a:buClrTx/>
              <a:buSzTx/>
              <a:buFont typeface="Arial"/>
              <a:buNone/>
              <a:tabLst/>
              <a:defRPr/>
            </a:pPr>
            <a:endParaRPr lang="en-US" sz="1800" b="1" dirty="0" smtClean="0"/>
          </a:p>
          <a:p>
            <a:pPr marL="0" marR="0" lvl="0" indent="0" algn="l" defTabSz="914400" rtl="0" eaLnBrk="1" fontAlgn="auto" latinLnBrk="0" hangingPunct="1">
              <a:lnSpc>
                <a:spcPct val="100000"/>
              </a:lnSpc>
              <a:spcBef>
                <a:spcPts val="0"/>
              </a:spcBef>
              <a:spcAft>
                <a:spcPts val="0"/>
              </a:spcAft>
              <a:buClrTx/>
              <a:buSzTx/>
              <a:buFont typeface="Arial"/>
              <a:buNone/>
              <a:tabLst/>
              <a:defRPr/>
            </a:pPr>
            <a:endParaRPr lang="en-US" sz="1800" b="1" dirty="0" smtClean="0"/>
          </a:p>
          <a:p>
            <a:pPr marL="0" marR="0" lvl="0" indent="0" algn="l" defTabSz="914400" rtl="0" eaLnBrk="1" fontAlgn="auto" latinLnBrk="0" hangingPunct="1">
              <a:lnSpc>
                <a:spcPct val="100000"/>
              </a:lnSpc>
              <a:spcBef>
                <a:spcPts val="0"/>
              </a:spcBef>
              <a:spcAft>
                <a:spcPts val="0"/>
              </a:spcAft>
              <a:buClrTx/>
              <a:buSzTx/>
              <a:buFont typeface="Arial"/>
              <a:buNone/>
              <a:tabLst/>
              <a:defRPr/>
            </a:pPr>
            <a:endParaRPr lang="en-US" sz="1800" b="1" dirty="0" smtClean="0"/>
          </a:p>
          <a:p>
            <a:pPr marL="742950" lvl="1" indent="-285750">
              <a:buFont typeface="Arial"/>
              <a:buChar char="•"/>
            </a:pPr>
            <a:endParaRPr lang="en-US" sz="1800" dirty="0" smtClean="0"/>
          </a:p>
          <a:p>
            <a:pPr lvl="1"/>
            <a:endParaRPr lang="en-US" sz="1800" dirty="0" smtClean="0"/>
          </a:p>
        </p:txBody>
      </p:sp>
    </p:spTree>
    <p:extLst>
      <p:ext uri="{BB962C8B-B14F-4D97-AF65-F5344CB8AC3E}">
        <p14:creationId xmlns:p14="http://schemas.microsoft.com/office/powerpoint/2010/main" val="303618304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normAutofit/>
          </a:bodyPr>
          <a:lstStyle/>
          <a:p>
            <a:r>
              <a:rPr lang="en-US" dirty="0" smtClean="0"/>
              <a:t>THIS</a:t>
            </a:r>
            <a:r>
              <a:rPr lang="en-US" baseline="0" dirty="0" smtClean="0"/>
              <a:t> SECTION INCORPORATES SLIDES FROM “PCF Basics and Arch 301” Deck</a:t>
            </a:r>
            <a:endParaRPr lang="en-US" dirty="0"/>
          </a:p>
        </p:txBody>
      </p:sp>
    </p:spTree>
    <p:extLst>
      <p:ext uri="{BB962C8B-B14F-4D97-AF65-F5344CB8AC3E}">
        <p14:creationId xmlns:p14="http://schemas.microsoft.com/office/powerpoint/2010/main" val="231806932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8"/>
        <p:cNvGrpSpPr/>
        <p:nvPr/>
      </p:nvGrpSpPr>
      <p:grpSpPr>
        <a:xfrm>
          <a:off x="0" y="0"/>
          <a:ext cx="0" cy="0"/>
          <a:chOff x="0" y="0"/>
          <a:chExt cx="0" cy="0"/>
        </a:xfrm>
      </p:grpSpPr>
      <p:sp>
        <p:nvSpPr>
          <p:cNvPr id="1099" name="Shape 1099"/>
          <p:cNvSpPr txBox="1">
            <a:spLocks noGrp="1"/>
          </p:cNvSpPr>
          <p:nvPr>
            <p:ph type="body" idx="1"/>
          </p:nvPr>
        </p:nvSpPr>
        <p:spPr>
          <a:xfrm>
            <a:off x="295170" y="2972429"/>
            <a:ext cx="6267600" cy="5793600"/>
          </a:xfrm>
          <a:prstGeom prst="rect">
            <a:avLst/>
          </a:prstGeom>
        </p:spPr>
        <p:txBody>
          <a:bodyPr lIns="91425" tIns="91425" rIns="91425" bIns="91425" anchor="t" anchorCtr="0">
            <a:noAutofit/>
          </a:bodyPr>
          <a:lstStyle/>
          <a:p>
            <a:pPr lvl="0" rtl="0">
              <a:spcBef>
                <a:spcPts val="0"/>
              </a:spcBef>
              <a:buNone/>
            </a:pPr>
            <a:r>
              <a:rPr lang="en-US" dirty="0" smtClean="0"/>
              <a:t>https://</a:t>
            </a:r>
            <a:r>
              <a:rPr lang="en-US" dirty="0" err="1" smtClean="0"/>
              <a:t>docs.pivotal.io</a:t>
            </a:r>
            <a:r>
              <a:rPr lang="en-US" dirty="0" smtClean="0"/>
              <a:t>/</a:t>
            </a:r>
            <a:r>
              <a:rPr lang="en-US" dirty="0" err="1" smtClean="0"/>
              <a:t>pivotalcf</a:t>
            </a:r>
            <a:r>
              <a:rPr lang="en-US" dirty="0" smtClean="0"/>
              <a:t>/</a:t>
            </a:r>
            <a:r>
              <a:rPr lang="en-US" dirty="0" err="1" smtClean="0"/>
              <a:t>devguide</a:t>
            </a:r>
            <a:r>
              <a:rPr lang="en-US" dirty="0" smtClean="0"/>
              <a:t>/deploy-apps/</a:t>
            </a:r>
            <a:r>
              <a:rPr lang="en-US" dirty="0" err="1" smtClean="0"/>
              <a:t>manifest.html</a:t>
            </a:r>
            <a:endParaRPr lang="en-US" dirty="0" smtClean="0"/>
          </a:p>
          <a:p>
            <a:pPr lvl="0" rtl="0">
              <a:spcBef>
                <a:spcPts val="0"/>
              </a:spcBef>
              <a:buNone/>
            </a:pPr>
            <a:endParaRPr lang="en-US" dirty="0" smtClean="0"/>
          </a:p>
          <a:p>
            <a:pPr lvl="0" rtl="0">
              <a:spcBef>
                <a:spcPts val="0"/>
              </a:spcBef>
              <a:buNone/>
            </a:pPr>
            <a:r>
              <a:rPr lang="en-US" smtClean="0"/>
              <a:t>YAML</a:t>
            </a:r>
            <a:r>
              <a:rPr lang="en-US" baseline="0" smtClean="0"/>
              <a:t> format - </a:t>
            </a:r>
            <a:r>
              <a:rPr lang="en-US" smtClean="0"/>
              <a:t>Default </a:t>
            </a:r>
            <a:r>
              <a:rPr lang="en-US" dirty="0" smtClean="0"/>
              <a:t>name is </a:t>
            </a:r>
            <a:r>
              <a:rPr lang="en-US" dirty="0" err="1" smtClean="0"/>
              <a:t>manifest.yml</a:t>
            </a:r>
            <a:endParaRPr lang="en-US" dirty="0" smtClean="0"/>
          </a:p>
          <a:p>
            <a:pPr lvl="0" rtl="0">
              <a:spcBef>
                <a:spcPts val="0"/>
              </a:spcBef>
              <a:buNone/>
            </a:pPr>
            <a:endParaRPr lang="en-US" dirty="0" smtClean="0"/>
          </a:p>
          <a:p>
            <a:pPr lvl="0" rtl="0">
              <a:spcBef>
                <a:spcPts val="0"/>
              </a:spcBef>
              <a:buNone/>
            </a:pPr>
            <a:endParaRPr dirty="0"/>
          </a:p>
        </p:txBody>
      </p:sp>
      <p:sp>
        <p:nvSpPr>
          <p:cNvPr id="1100" name="Shape 1100"/>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8"/>
        <p:cNvGrpSpPr/>
        <p:nvPr/>
      </p:nvGrpSpPr>
      <p:grpSpPr>
        <a:xfrm>
          <a:off x="0" y="0"/>
          <a:ext cx="0" cy="0"/>
          <a:chOff x="0" y="0"/>
          <a:chExt cx="0" cy="0"/>
        </a:xfrm>
      </p:grpSpPr>
      <p:sp>
        <p:nvSpPr>
          <p:cNvPr id="1099" name="Shape 1099"/>
          <p:cNvSpPr txBox="1">
            <a:spLocks noGrp="1"/>
          </p:cNvSpPr>
          <p:nvPr>
            <p:ph type="body" idx="1"/>
          </p:nvPr>
        </p:nvSpPr>
        <p:spPr>
          <a:xfrm>
            <a:off x="295170" y="2972429"/>
            <a:ext cx="6267600" cy="5793600"/>
          </a:xfrm>
          <a:prstGeom prst="rect">
            <a:avLst/>
          </a:prstGeom>
        </p:spPr>
        <p:txBody>
          <a:bodyPr lIns="91425" tIns="91425" rIns="91425" bIns="91425" anchor="t" anchorCtr="0">
            <a:noAutofit/>
          </a:bodyPr>
          <a:lstStyle/>
          <a:p>
            <a:pPr lvl="0" rtl="0">
              <a:spcBef>
                <a:spcPts val="0"/>
              </a:spcBef>
              <a:buNone/>
            </a:pPr>
            <a:r>
              <a:rPr lang="en-US" dirty="0" smtClean="0"/>
              <a:t>http://</a:t>
            </a:r>
            <a:r>
              <a:rPr lang="en-US" dirty="0" err="1" smtClean="0"/>
              <a:t>docs.pivotal.io</a:t>
            </a:r>
            <a:r>
              <a:rPr lang="en-US" dirty="0" smtClean="0"/>
              <a:t>/</a:t>
            </a:r>
            <a:r>
              <a:rPr lang="en-US" dirty="0" err="1" smtClean="0"/>
              <a:t>pivotalcf</a:t>
            </a:r>
            <a:r>
              <a:rPr lang="en-US" dirty="0" smtClean="0"/>
              <a:t>/customizing/</a:t>
            </a:r>
            <a:r>
              <a:rPr lang="en-US" dirty="0" err="1" smtClean="0"/>
              <a:t>index.html</a:t>
            </a:r>
            <a:endParaRPr lang="en-US" dirty="0" smtClean="0"/>
          </a:p>
          <a:p>
            <a:pPr lvl="0" rtl="0">
              <a:spcBef>
                <a:spcPts val="0"/>
              </a:spcBef>
              <a:buNone/>
            </a:pPr>
            <a:endParaRPr lang="en-US" dirty="0" smtClean="0"/>
          </a:p>
          <a:p>
            <a:pPr lvl="0" rtl="0">
              <a:spcBef>
                <a:spcPts val="0"/>
              </a:spcBef>
              <a:buNone/>
            </a:pPr>
            <a:r>
              <a:rPr lang="en-US" dirty="0" smtClean="0"/>
              <a:t>We</a:t>
            </a:r>
            <a:r>
              <a:rPr lang="en-US" baseline="0" dirty="0" smtClean="0"/>
              <a:t> can explain quiet a bit on the ERS image. We can highlight the wizard like functionality by showing the settings steps on the left and the monitoring capabilities on the status and logs tabs. We can also talk about credential management for the components of ERS. The setting step selected is the resource </a:t>
            </a:r>
            <a:r>
              <a:rPr lang="en-US" baseline="0" dirty="0" err="1" smtClean="0"/>
              <a:t>config</a:t>
            </a:r>
            <a:r>
              <a:rPr lang="en-US" baseline="0" dirty="0" smtClean="0"/>
              <a:t> which we can talk about scaling components and HA deployments.</a:t>
            </a:r>
            <a:endParaRPr lang="en-US" dirty="0" smtClean="0"/>
          </a:p>
          <a:p>
            <a:pPr lvl="0" rtl="0">
              <a:spcBef>
                <a:spcPts val="0"/>
              </a:spcBef>
              <a:buNone/>
            </a:pPr>
            <a:endParaRPr lang="en-US" dirty="0" smtClean="0"/>
          </a:p>
          <a:p>
            <a:pPr lvl="0" rtl="0">
              <a:spcBef>
                <a:spcPts val="0"/>
              </a:spcBef>
              <a:buNone/>
            </a:pPr>
            <a:endParaRPr lang="en-US" dirty="0" smtClean="0"/>
          </a:p>
          <a:p>
            <a:pPr lvl="0" rtl="0">
              <a:spcBef>
                <a:spcPts val="0"/>
              </a:spcBef>
              <a:buNone/>
            </a:pPr>
            <a:endParaRPr lang="en-US" dirty="0" smtClean="0"/>
          </a:p>
        </p:txBody>
      </p:sp>
      <p:sp>
        <p:nvSpPr>
          <p:cNvPr id="1100" name="Shape 1100"/>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8"/>
        <p:cNvGrpSpPr/>
        <p:nvPr/>
      </p:nvGrpSpPr>
      <p:grpSpPr>
        <a:xfrm>
          <a:off x="0" y="0"/>
          <a:ext cx="0" cy="0"/>
          <a:chOff x="0" y="0"/>
          <a:chExt cx="0" cy="0"/>
        </a:xfrm>
      </p:grpSpPr>
      <p:sp>
        <p:nvSpPr>
          <p:cNvPr id="1099" name="Shape 1099"/>
          <p:cNvSpPr txBox="1">
            <a:spLocks noGrp="1"/>
          </p:cNvSpPr>
          <p:nvPr>
            <p:ph type="body" idx="1"/>
          </p:nvPr>
        </p:nvSpPr>
        <p:spPr>
          <a:xfrm>
            <a:off x="295170" y="2972429"/>
            <a:ext cx="6267600" cy="5793600"/>
          </a:xfrm>
          <a:prstGeom prst="rect">
            <a:avLst/>
          </a:prstGeom>
        </p:spPr>
        <p:txBody>
          <a:bodyPr lIns="91425" tIns="91425" rIns="91425" bIns="91425" anchor="t" anchorCtr="0">
            <a:noAutofit/>
          </a:bodyPr>
          <a:lstStyle/>
          <a:p>
            <a:pPr lvl="0" rtl="0">
              <a:spcBef>
                <a:spcPts val="0"/>
              </a:spcBef>
              <a:buNone/>
            </a:pPr>
            <a:r>
              <a:rPr lang="en-US" dirty="0" smtClean="0"/>
              <a:t>http://</a:t>
            </a:r>
            <a:r>
              <a:rPr lang="en-US" dirty="0" err="1" smtClean="0"/>
              <a:t>docs.pivotal.io</a:t>
            </a:r>
            <a:r>
              <a:rPr lang="en-US" dirty="0" smtClean="0"/>
              <a:t>/</a:t>
            </a:r>
            <a:r>
              <a:rPr lang="en-US" dirty="0" err="1" smtClean="0"/>
              <a:t>pivotalcf</a:t>
            </a:r>
            <a:r>
              <a:rPr lang="en-US" dirty="0" smtClean="0"/>
              <a:t>/console/</a:t>
            </a:r>
            <a:r>
              <a:rPr lang="en-US" dirty="0" err="1" smtClean="0"/>
              <a:t>index.html</a:t>
            </a:r>
            <a:endParaRPr lang="en-US" dirty="0" smtClean="0"/>
          </a:p>
          <a:p>
            <a:pPr lvl="0" rtl="0">
              <a:spcBef>
                <a:spcPts val="0"/>
              </a:spcBef>
              <a:buNone/>
            </a:pPr>
            <a:endParaRPr lang="en-US" dirty="0" smtClean="0"/>
          </a:p>
          <a:p>
            <a:pPr lvl="0" rtl="0">
              <a:spcBef>
                <a:spcPts val="0"/>
              </a:spcBef>
              <a:buNone/>
            </a:pPr>
            <a:endParaRPr lang="en-US" dirty="0" smtClean="0"/>
          </a:p>
        </p:txBody>
      </p:sp>
      <p:sp>
        <p:nvSpPr>
          <p:cNvPr id="1100" name="Shape 1100"/>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8"/>
        <p:cNvGrpSpPr/>
        <p:nvPr/>
      </p:nvGrpSpPr>
      <p:grpSpPr>
        <a:xfrm>
          <a:off x="0" y="0"/>
          <a:ext cx="0" cy="0"/>
          <a:chOff x="0" y="0"/>
          <a:chExt cx="0" cy="0"/>
        </a:xfrm>
      </p:grpSpPr>
      <p:sp>
        <p:nvSpPr>
          <p:cNvPr id="1099" name="Shape 1099"/>
          <p:cNvSpPr txBox="1">
            <a:spLocks noGrp="1"/>
          </p:cNvSpPr>
          <p:nvPr>
            <p:ph type="body" idx="1"/>
          </p:nvPr>
        </p:nvSpPr>
        <p:spPr>
          <a:xfrm>
            <a:off x="295170" y="2972429"/>
            <a:ext cx="6267600" cy="5793600"/>
          </a:xfrm>
          <a:prstGeom prst="rect">
            <a:avLst/>
          </a:prstGeom>
        </p:spPr>
        <p:txBody>
          <a:bodyPr lIns="91425" tIns="91425" rIns="91425" bIns="91425" anchor="t" anchorCtr="0">
            <a:noAutofit/>
          </a:bodyPr>
          <a:lstStyle/>
          <a:p>
            <a:pPr lvl="0" rtl="0">
              <a:spcBef>
                <a:spcPts val="0"/>
              </a:spcBef>
              <a:buNone/>
            </a:pPr>
            <a:r>
              <a:rPr lang="en-US" dirty="0" smtClean="0"/>
              <a:t>http://</a:t>
            </a:r>
            <a:r>
              <a:rPr lang="en-US" dirty="0" err="1" smtClean="0"/>
              <a:t>docs.pivotal.io</a:t>
            </a:r>
            <a:r>
              <a:rPr lang="en-US" dirty="0" smtClean="0"/>
              <a:t>/</a:t>
            </a:r>
            <a:r>
              <a:rPr lang="en-US" dirty="0" err="1" smtClean="0"/>
              <a:t>pivotalcf</a:t>
            </a:r>
            <a:r>
              <a:rPr lang="en-US" dirty="0" smtClean="0"/>
              <a:t>/console/</a:t>
            </a:r>
            <a:r>
              <a:rPr lang="en-US" dirty="0" err="1" smtClean="0"/>
              <a:t>index.html</a:t>
            </a:r>
            <a:endParaRPr lang="en-US" dirty="0" smtClean="0"/>
          </a:p>
          <a:p>
            <a:pPr lvl="0" rtl="0">
              <a:spcBef>
                <a:spcPts val="0"/>
              </a:spcBef>
              <a:buNone/>
            </a:pPr>
            <a:endParaRPr lang="en-US" dirty="0" smtClean="0"/>
          </a:p>
          <a:p>
            <a:pPr lvl="0" rtl="0">
              <a:spcBef>
                <a:spcPts val="0"/>
              </a:spcBef>
              <a:buNone/>
            </a:pPr>
            <a:endParaRPr lang="en-US" dirty="0" smtClean="0"/>
          </a:p>
        </p:txBody>
      </p:sp>
      <p:sp>
        <p:nvSpPr>
          <p:cNvPr id="1100" name="Shape 1100"/>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normAutofit/>
          </a:bodyPr>
          <a:lstStyle/>
          <a:p>
            <a:r>
              <a:rPr lang="en-US" dirty="0" smtClean="0"/>
              <a:t>THIS</a:t>
            </a:r>
            <a:r>
              <a:rPr lang="en-US" baseline="0" dirty="0" smtClean="0"/>
              <a:t> SECTION INCORPORATES SLIDES FROM “PCF Basics and Arch 301” Deck</a:t>
            </a:r>
            <a:endParaRPr lang="en-US" dirty="0"/>
          </a:p>
        </p:txBody>
      </p:sp>
    </p:spTree>
    <p:extLst>
      <p:ext uri="{BB962C8B-B14F-4D97-AF65-F5344CB8AC3E}">
        <p14:creationId xmlns:p14="http://schemas.microsoft.com/office/powerpoint/2010/main" val="231806932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3"/>
        <p:cNvGrpSpPr/>
        <p:nvPr/>
      </p:nvGrpSpPr>
      <p:grpSpPr>
        <a:xfrm>
          <a:off x="0" y="0"/>
          <a:ext cx="0" cy="0"/>
          <a:chOff x="0" y="0"/>
          <a:chExt cx="0" cy="0"/>
        </a:xfrm>
      </p:grpSpPr>
      <p:sp>
        <p:nvSpPr>
          <p:cNvPr id="1774" name="Shape 177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775" name="Shape 1775"/>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114300" marR="0" lvl="0" indent="0" algn="l" rtl="0">
              <a:lnSpc>
                <a:spcPct val="113000"/>
              </a:lnSpc>
              <a:spcBef>
                <a:spcPts val="0"/>
              </a:spcBef>
              <a:spcAft>
                <a:spcPts val="0"/>
              </a:spcAft>
              <a:buClr>
                <a:srgbClr val="DBDBDB"/>
              </a:buClr>
              <a:buSzPct val="100000"/>
              <a:buNone/>
            </a:pPr>
            <a:r>
              <a:rPr lang="en-US" sz="1200" dirty="0" smtClean="0">
                <a:solidFill>
                  <a:srgbClr val="DBDBDB"/>
                </a:solidFill>
              </a:rPr>
              <a:t>https://</a:t>
            </a:r>
            <a:r>
              <a:rPr lang="en-US" sz="1200" dirty="0" err="1" smtClean="0">
                <a:solidFill>
                  <a:srgbClr val="DBDBDB"/>
                </a:solidFill>
              </a:rPr>
              <a:t>docs.pivotal.io</a:t>
            </a:r>
            <a:r>
              <a:rPr lang="en-US" sz="1200" dirty="0" smtClean="0">
                <a:solidFill>
                  <a:srgbClr val="DBDBDB"/>
                </a:solidFill>
              </a:rPr>
              <a:t>/</a:t>
            </a:r>
            <a:r>
              <a:rPr lang="en-US" sz="1200" dirty="0" err="1" smtClean="0">
                <a:solidFill>
                  <a:srgbClr val="DBDBDB"/>
                </a:solidFill>
              </a:rPr>
              <a:t>pivotalcf</a:t>
            </a:r>
            <a:r>
              <a:rPr lang="en-US" sz="1200" dirty="0" smtClean="0">
                <a:solidFill>
                  <a:srgbClr val="DBDBDB"/>
                </a:solidFill>
              </a:rPr>
              <a:t>/</a:t>
            </a:r>
            <a:r>
              <a:rPr lang="en-US" sz="1200" dirty="0" err="1" smtClean="0">
                <a:solidFill>
                  <a:srgbClr val="DBDBDB"/>
                </a:solidFill>
              </a:rPr>
              <a:t>loggregator</a:t>
            </a:r>
            <a:r>
              <a:rPr lang="en-US" sz="1200" dirty="0" smtClean="0">
                <a:solidFill>
                  <a:srgbClr val="DBDBDB"/>
                </a:solidFill>
              </a:rPr>
              <a:t>/nozzle-</a:t>
            </a:r>
            <a:r>
              <a:rPr lang="en-US" sz="1200" dirty="0" err="1" smtClean="0">
                <a:solidFill>
                  <a:srgbClr val="DBDBDB"/>
                </a:solidFill>
              </a:rPr>
              <a:t>tutorial.html</a:t>
            </a:r>
            <a:endParaRPr lang="en-US" sz="1200" dirty="0" smtClean="0">
              <a:solidFill>
                <a:srgbClr val="DBDBDB"/>
              </a:solidFill>
            </a:endParaRPr>
          </a:p>
          <a:p>
            <a:pPr marL="114300" marR="0" lvl="0" indent="0" algn="l" rtl="0">
              <a:lnSpc>
                <a:spcPct val="113000"/>
              </a:lnSpc>
              <a:spcBef>
                <a:spcPts val="0"/>
              </a:spcBef>
              <a:spcAft>
                <a:spcPts val="0"/>
              </a:spcAft>
              <a:buClr>
                <a:srgbClr val="DBDBDB"/>
              </a:buClr>
              <a:buSzPct val="100000"/>
              <a:buNone/>
            </a:pPr>
            <a:endParaRPr lang="en-US" sz="1200" dirty="0" smtClean="0">
              <a:solidFill>
                <a:srgbClr val="DBDBDB"/>
              </a:solidFill>
            </a:endParaRPr>
          </a:p>
          <a:p>
            <a:pPr marL="457200" marR="0" lvl="0" indent="-342900" algn="l" rtl="0">
              <a:lnSpc>
                <a:spcPct val="113000"/>
              </a:lnSpc>
              <a:spcBef>
                <a:spcPts val="0"/>
              </a:spcBef>
              <a:spcAft>
                <a:spcPts val="0"/>
              </a:spcAft>
              <a:buClr>
                <a:srgbClr val="DBDBDB"/>
              </a:buClr>
              <a:buSzPct val="100000"/>
              <a:buChar char="●"/>
            </a:pPr>
            <a:endParaRPr lang="en-US" sz="1200" dirty="0" smtClean="0">
              <a:solidFill>
                <a:srgbClr val="DBDBDB"/>
              </a:solidFill>
            </a:endParaRPr>
          </a:p>
          <a:p>
            <a:pPr marL="457200" marR="0" lvl="0" indent="-342900" algn="l" rtl="0">
              <a:lnSpc>
                <a:spcPct val="113000"/>
              </a:lnSpc>
              <a:spcBef>
                <a:spcPts val="0"/>
              </a:spcBef>
              <a:spcAft>
                <a:spcPts val="0"/>
              </a:spcAft>
              <a:buClr>
                <a:srgbClr val="DBDBDB"/>
              </a:buClr>
              <a:buSzPct val="100000"/>
              <a:buChar char="●"/>
            </a:pPr>
            <a:r>
              <a:rPr lang="en-US" sz="1200" dirty="0" smtClean="0">
                <a:solidFill>
                  <a:srgbClr val="DBDBDB"/>
                </a:solidFill>
              </a:rPr>
              <a:t>Avery Application instance starts streaming logs immediately</a:t>
            </a:r>
          </a:p>
          <a:p>
            <a:pPr marL="457200" marR="0" lvl="0" indent="-342900" algn="l" rtl="0">
              <a:lnSpc>
                <a:spcPct val="113000"/>
              </a:lnSpc>
              <a:spcBef>
                <a:spcPts val="0"/>
              </a:spcBef>
              <a:spcAft>
                <a:spcPts val="0"/>
              </a:spcAft>
              <a:buClr>
                <a:srgbClr val="DBDBDB"/>
              </a:buClr>
              <a:buSzPct val="100000"/>
              <a:buChar char="●"/>
            </a:pPr>
            <a:r>
              <a:rPr lang="en-US" sz="1200" dirty="0" smtClean="0">
                <a:solidFill>
                  <a:srgbClr val="DBDBDB"/>
                </a:solidFill>
              </a:rPr>
              <a:t>“</a:t>
            </a:r>
            <a:r>
              <a:rPr lang="en-US" sz="1200" dirty="0" err="1" smtClean="0">
                <a:solidFill>
                  <a:srgbClr val="DBDBDB"/>
                </a:solidFill>
              </a:rPr>
              <a:t>Loggregator</a:t>
            </a:r>
            <a:r>
              <a:rPr lang="en-US" sz="1200" dirty="0" smtClean="0">
                <a:solidFill>
                  <a:srgbClr val="DBDBDB"/>
                </a:solidFill>
              </a:rPr>
              <a:t>” component aggregates logs and streams back to different outputs</a:t>
            </a:r>
          </a:p>
          <a:p>
            <a:pPr marL="457200" marR="0" lvl="0" indent="-342900" algn="l" rtl="0">
              <a:lnSpc>
                <a:spcPct val="113000"/>
              </a:lnSpc>
              <a:spcBef>
                <a:spcPts val="0"/>
              </a:spcBef>
              <a:spcAft>
                <a:spcPts val="0"/>
              </a:spcAft>
              <a:buClr>
                <a:srgbClr val="DBDBDB"/>
              </a:buClr>
              <a:buSzPct val="100000"/>
              <a:buChar char="●"/>
            </a:pPr>
            <a:r>
              <a:rPr lang="en-US" sz="1200" dirty="0" smtClean="0">
                <a:solidFill>
                  <a:srgbClr val="DBDBDB"/>
                </a:solidFill>
              </a:rPr>
              <a:t>Streaming can be send directly to </a:t>
            </a:r>
            <a:r>
              <a:rPr lang="en-US" sz="1200" dirty="0" err="1" smtClean="0">
                <a:solidFill>
                  <a:srgbClr val="DBDBDB"/>
                </a:solidFill>
              </a:rPr>
              <a:t>Splunk</a:t>
            </a:r>
            <a:r>
              <a:rPr lang="en-US" sz="1200" dirty="0" smtClean="0">
                <a:solidFill>
                  <a:srgbClr val="DBDBDB"/>
                </a:solidFill>
              </a:rPr>
              <a:t> or other log aggregation and analytics tools</a:t>
            </a:r>
          </a:p>
          <a:p>
            <a:pPr marR="0" lvl="0" algn="l" rtl="0">
              <a:lnSpc>
                <a:spcPct val="113000"/>
              </a:lnSpc>
              <a:spcBef>
                <a:spcPts val="0"/>
              </a:spcBef>
              <a:spcAft>
                <a:spcPts val="0"/>
              </a:spcAft>
              <a:buNone/>
            </a:pPr>
            <a:endParaRPr lang="en-US" dirty="0" smtClean="0">
              <a:solidFill>
                <a:srgbClr val="DBDBDB"/>
              </a:solidFill>
            </a:endParaRPr>
          </a:p>
          <a:p>
            <a:pPr marL="0" marR="0" lvl="0" indent="0" algn="l" rtl="0">
              <a:lnSpc>
                <a:spcPct val="113000"/>
              </a:lnSpc>
              <a:spcBef>
                <a:spcPts val="0"/>
              </a:spcBef>
              <a:spcAft>
                <a:spcPts val="0"/>
              </a:spcAft>
              <a:buClr>
                <a:srgbClr val="000000"/>
              </a:buClr>
              <a:buFont typeface="Arial"/>
              <a:buNone/>
            </a:pPr>
            <a:endParaRPr lang="en-US" b="0" i="0" u="none" strike="noStrike" cap="none" dirty="0" smtClean="0">
              <a:solidFill>
                <a:srgbClr val="DBDBDB"/>
              </a:solidFill>
              <a:latin typeface="Arial"/>
              <a:ea typeface="Arial"/>
              <a:cs typeface="Arial"/>
              <a:sym typeface="Arial"/>
            </a:endParaRPr>
          </a:p>
          <a:p>
            <a:pPr marL="0" marR="0" lvl="0" indent="0" algn="l" rtl="0">
              <a:lnSpc>
                <a:spcPct val="90000"/>
              </a:lnSpc>
              <a:spcBef>
                <a:spcPts val="0"/>
              </a:spcBef>
              <a:spcAft>
                <a:spcPts val="0"/>
              </a:spcAft>
              <a:buClr>
                <a:srgbClr val="000000"/>
              </a:buClr>
              <a:buFont typeface="Arial"/>
              <a:buNone/>
            </a:pPr>
            <a:endParaRPr lang="en-US" b="0" i="0" u="none" strike="noStrike" cap="none" dirty="0" smtClean="0">
              <a:solidFill>
                <a:srgbClr val="DBDBDB"/>
              </a:solidFill>
              <a:latin typeface="Arial"/>
              <a:ea typeface="Arial"/>
              <a:cs typeface="Arial"/>
              <a:sym typeface="Arial"/>
            </a:endParaRPr>
          </a:p>
          <a:p>
            <a:pPr marL="0" marR="0" lvl="0" indent="0" algn="l" rtl="0">
              <a:lnSpc>
                <a:spcPct val="90000"/>
              </a:lnSpc>
              <a:spcBef>
                <a:spcPts val="0"/>
              </a:spcBef>
              <a:spcAft>
                <a:spcPts val="0"/>
              </a:spcAft>
              <a:buClr>
                <a:srgbClr val="000000"/>
              </a:buClr>
              <a:buFont typeface="Arial"/>
              <a:buNone/>
            </a:pPr>
            <a:endParaRPr lang="en-US" b="0" i="0" u="none" strike="noStrike" cap="none" dirty="0" smtClean="0">
              <a:solidFill>
                <a:srgbClr val="DBDBDB"/>
              </a:solidFill>
              <a:latin typeface="Arial"/>
              <a:ea typeface="Arial"/>
              <a:cs typeface="Arial"/>
              <a:sym typeface="Arial"/>
            </a:endParaRPr>
          </a:p>
          <a:p>
            <a:pPr lvl="0" rtl="0">
              <a:spcBef>
                <a:spcPts val="0"/>
              </a:spcBef>
              <a:buNone/>
            </a:pPr>
            <a:endParaRPr dirty="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9"/>
        <p:cNvGrpSpPr/>
        <p:nvPr/>
      </p:nvGrpSpPr>
      <p:grpSpPr>
        <a:xfrm>
          <a:off x="0" y="0"/>
          <a:ext cx="0" cy="0"/>
          <a:chOff x="0" y="0"/>
          <a:chExt cx="0" cy="0"/>
        </a:xfrm>
      </p:grpSpPr>
      <p:sp>
        <p:nvSpPr>
          <p:cNvPr id="1780" name="Shape 178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solidFill>
            <a:srgbClr val="FFFFFF"/>
          </a:solidFill>
          <a:ln>
            <a:noFill/>
          </a:ln>
        </p:spPr>
      </p:sp>
      <p:sp>
        <p:nvSpPr>
          <p:cNvPr id="1781" name="Shape 1781"/>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SzPct val="25000"/>
              <a:buNone/>
            </a:pPr>
            <a:r>
              <a:rPr lang="en-US" sz="1100" b="0" i="0" u="none" strike="noStrike" cap="none" dirty="0" smtClean="0">
                <a:solidFill>
                  <a:srgbClr val="000000"/>
                </a:solidFill>
                <a:latin typeface="Arial"/>
                <a:ea typeface="Arial"/>
                <a:cs typeface="Arial"/>
                <a:sym typeface="Arial"/>
              </a:rPr>
              <a:t>https://</a:t>
            </a:r>
            <a:r>
              <a:rPr lang="en-US" sz="1100" b="0" i="0" u="none" strike="noStrike" cap="none" dirty="0" err="1" smtClean="0">
                <a:solidFill>
                  <a:srgbClr val="000000"/>
                </a:solidFill>
                <a:latin typeface="Arial"/>
                <a:ea typeface="Arial"/>
                <a:cs typeface="Arial"/>
                <a:sym typeface="Arial"/>
              </a:rPr>
              <a:t>docs.pivotal.io</a:t>
            </a:r>
            <a:r>
              <a:rPr lang="en-US" sz="1100" b="0" i="0" u="none" strike="noStrike" cap="none" dirty="0" smtClean="0">
                <a:solidFill>
                  <a:srgbClr val="000000"/>
                </a:solidFill>
                <a:latin typeface="Arial"/>
                <a:ea typeface="Arial"/>
                <a:cs typeface="Arial"/>
                <a:sym typeface="Arial"/>
              </a:rPr>
              <a:t>/</a:t>
            </a:r>
            <a:r>
              <a:rPr lang="en-US" sz="1100" b="0" i="0" u="none" strike="noStrike" cap="none" dirty="0" err="1" smtClean="0">
                <a:solidFill>
                  <a:srgbClr val="000000"/>
                </a:solidFill>
                <a:latin typeface="Arial"/>
                <a:ea typeface="Arial"/>
                <a:cs typeface="Arial"/>
                <a:sym typeface="Arial"/>
              </a:rPr>
              <a:t>pivotalcf</a:t>
            </a:r>
            <a:r>
              <a:rPr lang="en-US" sz="1100" b="0" i="0" u="none" strike="noStrike" cap="none" dirty="0" smtClean="0">
                <a:solidFill>
                  <a:srgbClr val="000000"/>
                </a:solidFill>
                <a:latin typeface="Arial"/>
                <a:ea typeface="Arial"/>
                <a:cs typeface="Arial"/>
                <a:sym typeface="Arial"/>
              </a:rPr>
              <a:t>/</a:t>
            </a:r>
            <a:r>
              <a:rPr lang="en-US" sz="1100" b="0" i="0" u="none" strike="noStrike" cap="none" dirty="0" err="1" smtClean="0">
                <a:solidFill>
                  <a:srgbClr val="000000"/>
                </a:solidFill>
                <a:latin typeface="Arial"/>
                <a:ea typeface="Arial"/>
                <a:cs typeface="Arial"/>
                <a:sym typeface="Arial"/>
              </a:rPr>
              <a:t>loggregator</a:t>
            </a:r>
            <a:r>
              <a:rPr lang="en-US" sz="1100" b="0" i="0" u="none" strike="noStrike" cap="none" dirty="0" smtClean="0">
                <a:solidFill>
                  <a:srgbClr val="000000"/>
                </a:solidFill>
                <a:latin typeface="Arial"/>
                <a:ea typeface="Arial"/>
                <a:cs typeface="Arial"/>
                <a:sym typeface="Arial"/>
              </a:rPr>
              <a:t>/</a:t>
            </a:r>
            <a:r>
              <a:rPr lang="en-US" sz="1100" b="0" i="0" u="none" strike="noStrike" cap="none" dirty="0" err="1" smtClean="0">
                <a:solidFill>
                  <a:srgbClr val="000000"/>
                </a:solidFill>
                <a:latin typeface="Arial"/>
                <a:ea typeface="Arial"/>
                <a:cs typeface="Arial"/>
                <a:sym typeface="Arial"/>
              </a:rPr>
              <a:t>architecture.html</a:t>
            </a:r>
            <a:endParaRPr lang="en-US" sz="1100" b="0" i="0" u="none" strike="noStrike" cap="none" dirty="0">
              <a:solidFill>
                <a:srgbClr val="000000"/>
              </a:solidFill>
              <a:latin typeface="Arial"/>
              <a:ea typeface="Arial"/>
              <a:cs typeface="Arial"/>
              <a:sym typeface="Arial"/>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normAutofit/>
          </a:bodyPr>
          <a:lstStyle/>
          <a:p>
            <a:r>
              <a:rPr lang="en-US" dirty="0" smtClean="0"/>
              <a:t>THIS</a:t>
            </a:r>
            <a:r>
              <a:rPr lang="en-US" baseline="0" dirty="0" smtClean="0"/>
              <a:t> SECTION INCORPORATES SLIDES FROM “PCF Basics and Arch 301” Deck</a:t>
            </a:r>
            <a:endParaRPr lang="en-US" dirty="0"/>
          </a:p>
        </p:txBody>
      </p:sp>
    </p:spTree>
    <p:extLst>
      <p:ext uri="{BB962C8B-B14F-4D97-AF65-F5344CB8AC3E}">
        <p14:creationId xmlns:p14="http://schemas.microsoft.com/office/powerpoint/2010/main" val="231806932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a:t>
            </a:r>
            <a:r>
              <a:rPr lang="en-US" dirty="0" err="1" smtClean="0"/>
              <a:t>docs.pivotal.io</a:t>
            </a:r>
            <a:r>
              <a:rPr lang="en-US" dirty="0" smtClean="0"/>
              <a:t>/</a:t>
            </a:r>
            <a:r>
              <a:rPr lang="en-US" dirty="0" err="1" smtClean="0"/>
              <a:t>pivotalcf</a:t>
            </a:r>
            <a:r>
              <a:rPr lang="en-US" dirty="0" smtClean="0"/>
              <a:t>/</a:t>
            </a:r>
            <a:r>
              <a:rPr lang="en-US" dirty="0" err="1" smtClean="0"/>
              <a:t>devguide</a:t>
            </a:r>
            <a:r>
              <a:rPr lang="en-US" dirty="0" smtClean="0"/>
              <a:t>/deploy-apps/routes-</a:t>
            </a:r>
            <a:r>
              <a:rPr lang="en-US" dirty="0" err="1" smtClean="0"/>
              <a:t>domains.html</a:t>
            </a:r>
            <a:endParaRPr lang="en-US" dirty="0" smtClean="0"/>
          </a:p>
          <a:p>
            <a:endParaRPr lang="en-US" dirty="0" smtClean="0"/>
          </a:p>
          <a:p>
            <a:r>
              <a:rPr lang="en-US" dirty="0" smtClean="0"/>
              <a:t>Picture of PCF architecture </a:t>
            </a:r>
            <a:r>
              <a:rPr lang="en-US" dirty="0" err="1" smtClean="0"/>
              <a:t>HAProxy</a:t>
            </a:r>
            <a:r>
              <a:rPr lang="en-US" baseline="0" dirty="0" smtClean="0"/>
              <a:t> and Router using domain </a:t>
            </a:r>
            <a:r>
              <a:rPr lang="en-US" baseline="0" dirty="0" err="1" smtClean="0"/>
              <a:t>namesdns</a:t>
            </a:r>
            <a:r>
              <a:rPr lang="en-US" baseline="0" dirty="0" smtClean="0"/>
              <a:t> </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19B87A38-3CEC-41F8-9B8A-7D549F200228}" type="slidenum">
              <a:rPr lang="en-US" smtClean="0">
                <a:solidFill>
                  <a:prstClr val="black"/>
                </a:solidFill>
                <a:latin typeface="Calibri"/>
              </a:rPr>
              <a:pPr/>
              <a:t>46</a:t>
            </a:fld>
            <a:endParaRPr lang="en-US">
              <a:solidFill>
                <a:prstClr val="black"/>
              </a:solidFill>
              <a:latin typeface="Calibri"/>
            </a:endParaRPr>
          </a:p>
        </p:txBody>
      </p:sp>
    </p:spTree>
    <p:extLst>
      <p:ext uri="{BB962C8B-B14F-4D97-AF65-F5344CB8AC3E}">
        <p14:creationId xmlns:p14="http://schemas.microsoft.com/office/powerpoint/2010/main" val="137504297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a:t>
            </a:r>
            <a:r>
              <a:rPr lang="en-US" dirty="0" err="1" smtClean="0"/>
              <a:t>docs.pivotal.io</a:t>
            </a:r>
            <a:r>
              <a:rPr lang="en-US" dirty="0" smtClean="0"/>
              <a:t>/</a:t>
            </a:r>
            <a:r>
              <a:rPr lang="en-US" dirty="0" err="1" smtClean="0"/>
              <a:t>pivotalcf</a:t>
            </a:r>
            <a:r>
              <a:rPr lang="en-US" dirty="0" smtClean="0"/>
              <a:t>/</a:t>
            </a:r>
            <a:r>
              <a:rPr lang="en-US" dirty="0" err="1" smtClean="0"/>
              <a:t>devguide</a:t>
            </a:r>
            <a:r>
              <a:rPr lang="en-US" dirty="0" smtClean="0"/>
              <a:t>/deploy-apps/routes-</a:t>
            </a:r>
            <a:r>
              <a:rPr lang="en-US" dirty="0" err="1" smtClean="0"/>
              <a:t>domains.html</a:t>
            </a:r>
            <a:endParaRPr lang="en-US" dirty="0" smtClean="0"/>
          </a:p>
          <a:p>
            <a:endParaRPr lang="en-US" dirty="0" smtClean="0"/>
          </a:p>
          <a:p>
            <a:r>
              <a:rPr lang="en-US" dirty="0" smtClean="0"/>
              <a:t>Picture of PCF architecture </a:t>
            </a:r>
            <a:r>
              <a:rPr lang="en-US" dirty="0" err="1" smtClean="0"/>
              <a:t>HAProxy</a:t>
            </a:r>
            <a:r>
              <a:rPr lang="en-US" baseline="0" dirty="0" smtClean="0"/>
              <a:t> and Router using domain </a:t>
            </a:r>
            <a:r>
              <a:rPr lang="en-US" baseline="0" dirty="0" err="1" smtClean="0"/>
              <a:t>namesdns</a:t>
            </a:r>
            <a:r>
              <a:rPr lang="en-US" baseline="0" dirty="0" smtClean="0"/>
              <a:t> </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19B87A38-3CEC-41F8-9B8A-7D549F200228}" type="slidenum">
              <a:rPr lang="en-US" smtClean="0">
                <a:solidFill>
                  <a:prstClr val="black"/>
                </a:solidFill>
                <a:latin typeface="Calibri"/>
              </a:rPr>
              <a:pPr/>
              <a:t>47</a:t>
            </a:fld>
            <a:endParaRPr lang="en-US">
              <a:solidFill>
                <a:prstClr val="black"/>
              </a:solidFill>
              <a:latin typeface="Calibri"/>
            </a:endParaRPr>
          </a:p>
        </p:txBody>
      </p:sp>
    </p:spTree>
    <p:extLst>
      <p:ext uri="{BB962C8B-B14F-4D97-AF65-F5344CB8AC3E}">
        <p14:creationId xmlns:p14="http://schemas.microsoft.com/office/powerpoint/2010/main" val="137504297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a:t>
            </a:r>
            <a:r>
              <a:rPr lang="en-US" dirty="0" err="1" smtClean="0"/>
              <a:t>docs.pivotal.io</a:t>
            </a:r>
            <a:r>
              <a:rPr lang="en-US" dirty="0" smtClean="0"/>
              <a:t>/</a:t>
            </a:r>
            <a:r>
              <a:rPr lang="en-US" dirty="0" err="1" smtClean="0"/>
              <a:t>pivotalcf</a:t>
            </a:r>
            <a:r>
              <a:rPr lang="en-US" dirty="0" smtClean="0"/>
              <a:t>/</a:t>
            </a:r>
            <a:r>
              <a:rPr lang="en-US" dirty="0" err="1" smtClean="0"/>
              <a:t>devguide</a:t>
            </a:r>
            <a:r>
              <a:rPr lang="en-US" dirty="0" smtClean="0"/>
              <a:t>/deploy-apps/routes-</a:t>
            </a:r>
            <a:r>
              <a:rPr lang="en-US" dirty="0" err="1" smtClean="0"/>
              <a:t>domains.html</a:t>
            </a:r>
            <a:endParaRPr lang="en-US" dirty="0" smtClean="0"/>
          </a:p>
          <a:p>
            <a:endParaRPr lang="en-US" dirty="0" smtClean="0"/>
          </a:p>
          <a:p>
            <a:r>
              <a:rPr lang="en-US" dirty="0" smtClean="0"/>
              <a:t>TDB: Consider</a:t>
            </a:r>
            <a:r>
              <a:rPr lang="en-US" baseline="0" dirty="0" smtClean="0"/>
              <a:t> adding a picture instead of just showing Apps Manager</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19B87A38-3CEC-41F8-9B8A-7D549F200228}" type="slidenum">
              <a:rPr lang="en-US" smtClean="0">
                <a:solidFill>
                  <a:prstClr val="black"/>
                </a:solidFill>
                <a:latin typeface="Calibri"/>
              </a:rPr>
              <a:pPr/>
              <a:t>48</a:t>
            </a:fld>
            <a:endParaRPr lang="en-US">
              <a:solidFill>
                <a:prstClr val="black"/>
              </a:solidFill>
              <a:latin typeface="Calibri"/>
            </a:endParaRPr>
          </a:p>
        </p:txBody>
      </p:sp>
    </p:spTree>
    <p:extLst>
      <p:ext uri="{BB962C8B-B14F-4D97-AF65-F5344CB8AC3E}">
        <p14:creationId xmlns:p14="http://schemas.microsoft.com/office/powerpoint/2010/main" val="137504297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a:t>
            </a:r>
            <a:r>
              <a:rPr lang="en-US" dirty="0" err="1" smtClean="0"/>
              <a:t>docs.pivotal.io</a:t>
            </a:r>
            <a:r>
              <a:rPr lang="en-US" dirty="0" smtClean="0"/>
              <a:t>/</a:t>
            </a:r>
            <a:r>
              <a:rPr lang="en-US" dirty="0" err="1" smtClean="0"/>
              <a:t>pivotalcf</a:t>
            </a:r>
            <a:r>
              <a:rPr lang="en-US" dirty="0" smtClean="0"/>
              <a:t>/</a:t>
            </a:r>
            <a:r>
              <a:rPr lang="en-US" dirty="0" err="1" smtClean="0"/>
              <a:t>devguide</a:t>
            </a:r>
            <a:r>
              <a:rPr lang="en-US" dirty="0" smtClean="0"/>
              <a:t>/deploy-apps/routes-</a:t>
            </a:r>
            <a:r>
              <a:rPr lang="en-US" dirty="0" err="1" smtClean="0"/>
              <a:t>domains.html</a:t>
            </a:r>
            <a:endParaRPr lang="en-US" dirty="0" smtClean="0"/>
          </a:p>
          <a:p>
            <a:endParaRPr lang="en-US" dirty="0" smtClean="0"/>
          </a:p>
          <a:p>
            <a:r>
              <a:rPr lang="en-US" dirty="0" smtClean="0"/>
              <a:t>TDB: Consider</a:t>
            </a:r>
            <a:r>
              <a:rPr lang="en-US" baseline="0" dirty="0" smtClean="0"/>
              <a:t> adding a picture instead of just showing Apps Manager</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19B87A38-3CEC-41F8-9B8A-7D549F200228}" type="slidenum">
              <a:rPr lang="en-US" smtClean="0">
                <a:solidFill>
                  <a:prstClr val="black"/>
                </a:solidFill>
                <a:latin typeface="Calibri"/>
              </a:rPr>
              <a:pPr/>
              <a:t>49</a:t>
            </a:fld>
            <a:endParaRPr lang="en-US">
              <a:solidFill>
                <a:prstClr val="black"/>
              </a:solidFill>
              <a:latin typeface="Calibri"/>
            </a:endParaRPr>
          </a:p>
        </p:txBody>
      </p:sp>
    </p:spTree>
    <p:extLst>
      <p:ext uri="{BB962C8B-B14F-4D97-AF65-F5344CB8AC3E}">
        <p14:creationId xmlns:p14="http://schemas.microsoft.com/office/powerpoint/2010/main" val="13750429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Shape 447"/>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48" name="Shape 448"/>
          <p:cNvSpPr txBox="1">
            <a:spLocks noGrp="1"/>
          </p:cNvSpPr>
          <p:nvPr>
            <p:ph type="body" idx="1"/>
          </p:nvPr>
        </p:nvSpPr>
        <p:spPr>
          <a:xfrm>
            <a:off x="295171" y="2972430"/>
            <a:ext cx="6267659" cy="5793719"/>
          </a:xfrm>
          <a:prstGeom prst="rect">
            <a:avLst/>
          </a:prstGeom>
          <a:noFill/>
          <a:ln>
            <a:noFill/>
          </a:ln>
        </p:spPr>
        <p:txBody>
          <a:bodyPr lIns="0" tIns="0" rIns="0" bIns="0" anchor="t" anchorCtr="0">
            <a:noAutofit/>
          </a:bodyPr>
          <a:lstStyle/>
          <a:p>
            <a:pPr>
              <a:buClr>
                <a:schemeClr val="dk1"/>
              </a:buClr>
              <a:buSzPct val="25000"/>
            </a:pPr>
            <a:r>
              <a:rPr lang="en-US" sz="1100" dirty="0">
                <a:solidFill>
                  <a:schemeClr val="dk1"/>
                </a:solidFill>
                <a:latin typeface="Verdana"/>
                <a:ea typeface="Verdana"/>
                <a:cs typeface="Verdana"/>
                <a:sym typeface="Verdana"/>
              </a:rPr>
              <a:t>Its no longer about running an app on a single VM and relying on </a:t>
            </a:r>
            <a:r>
              <a:rPr lang="en-US" sz="1100" dirty="0" err="1">
                <a:solidFill>
                  <a:schemeClr val="dk1"/>
                </a:solidFill>
                <a:latin typeface="Verdana"/>
                <a:ea typeface="Verdana"/>
                <a:cs typeface="Verdana"/>
                <a:sym typeface="Verdana"/>
              </a:rPr>
              <a:t>Vm</a:t>
            </a:r>
            <a:r>
              <a:rPr lang="en-US" sz="1100" dirty="0">
                <a:solidFill>
                  <a:schemeClr val="dk1"/>
                </a:solidFill>
                <a:latin typeface="Verdana"/>
                <a:ea typeface="Verdana"/>
                <a:cs typeface="Verdana"/>
                <a:sym typeface="Verdana"/>
              </a:rPr>
              <a:t> centric scaling to manage demand.</a:t>
            </a:r>
          </a:p>
          <a:p>
            <a:pPr defTabSz="452857">
              <a:buClr>
                <a:schemeClr val="dk1"/>
              </a:buClr>
              <a:buSzPct val="25000"/>
              <a:defRPr/>
            </a:pPr>
            <a:r>
              <a:rPr lang="en-US" sz="1100" dirty="0">
                <a:solidFill>
                  <a:schemeClr val="dk1"/>
                </a:solidFill>
                <a:latin typeface="Verdana"/>
                <a:ea typeface="Verdana"/>
                <a:cs typeface="Verdana"/>
                <a:sym typeface="Verdana"/>
              </a:rPr>
              <a:t>PCF provides an abstraction layer that allow you to scale out with application containers as the unit (not the VMs). So…You will no longer need to know which VM or where your app container is running because PCF surfaces visibility at the app layer and not though infrastructure constructs like VMs. We call this an </a:t>
            </a:r>
            <a:r>
              <a:rPr lang="en-US" sz="1100" b="1" dirty="0">
                <a:solidFill>
                  <a:schemeClr val="dk1"/>
                </a:solidFill>
                <a:latin typeface="Verdana"/>
                <a:ea typeface="Verdana"/>
                <a:cs typeface="Verdana"/>
                <a:sym typeface="Verdana"/>
              </a:rPr>
              <a:t>application</a:t>
            </a:r>
            <a:r>
              <a:rPr lang="en-US" sz="1100" dirty="0">
                <a:solidFill>
                  <a:schemeClr val="dk1"/>
                </a:solidFill>
                <a:latin typeface="Verdana"/>
                <a:ea typeface="Verdana"/>
                <a:cs typeface="Verdana"/>
                <a:sym typeface="Verdana"/>
              </a:rPr>
              <a:t> “dial tone”</a:t>
            </a:r>
          </a:p>
          <a:p>
            <a:pPr>
              <a:buClr>
                <a:schemeClr val="dk1"/>
              </a:buClr>
              <a:buSzPct val="25000"/>
            </a:pPr>
            <a:endParaRPr lang="en-US" sz="1100" dirty="0">
              <a:solidFill>
                <a:schemeClr val="dk1"/>
              </a:solidFill>
              <a:latin typeface="Verdana"/>
              <a:ea typeface="Verdana"/>
              <a:cs typeface="Verdana"/>
              <a:sym typeface="Verdana"/>
            </a:endParaRPr>
          </a:p>
          <a:p>
            <a:pPr>
              <a:buClr>
                <a:schemeClr val="dk1"/>
              </a:buClr>
              <a:buSzPct val="25000"/>
            </a:pPr>
            <a:r>
              <a:rPr lang="en-US" sz="1100" dirty="0">
                <a:solidFill>
                  <a:schemeClr val="dk1"/>
                </a:solidFill>
                <a:latin typeface="Verdana"/>
                <a:ea typeface="Verdana"/>
                <a:cs typeface="Verdana"/>
                <a:sym typeface="Verdana"/>
              </a:rPr>
              <a:t>This along with a high degree of automation with no additional wiring needed is what radically simplify application operations</a:t>
            </a:r>
          </a:p>
          <a:p>
            <a:pPr>
              <a:buClr>
                <a:schemeClr val="dk1"/>
              </a:buClr>
              <a:buSzPct val="25000"/>
            </a:pPr>
            <a:r>
              <a:rPr lang="en-US" sz="1100" dirty="0">
                <a:solidFill>
                  <a:schemeClr val="dk1"/>
                </a:solidFill>
                <a:latin typeface="Verdana"/>
                <a:ea typeface="Verdana"/>
                <a:cs typeface="Verdana"/>
                <a:sym typeface="Verdana"/>
              </a:rPr>
              <a:t>You can do really rapid blue-green deployment, A/B testing, health management needed for the resiliency and fast updates of your apps. It has built in features that wrap full lifecycle management  like APM, log aggregation. Policy enforcement and role based access to resources are all integrated and can be set. </a:t>
            </a:r>
          </a:p>
          <a:p>
            <a:pPr>
              <a:buClr>
                <a:schemeClr val="dk1"/>
              </a:buClr>
              <a:buSzPct val="25000"/>
            </a:pPr>
            <a:endParaRPr lang="en-US" sz="1100" dirty="0">
              <a:solidFill>
                <a:schemeClr val="dk1"/>
              </a:solidFill>
              <a:latin typeface="Verdana"/>
              <a:ea typeface="Verdana"/>
              <a:cs typeface="Verdana"/>
              <a:sym typeface="Verdana"/>
            </a:endParaRPr>
          </a:p>
          <a:p>
            <a:pPr>
              <a:buClr>
                <a:schemeClr val="dk1"/>
              </a:buClr>
              <a:buSzPct val="25000"/>
            </a:pPr>
            <a:r>
              <a:rPr lang="en-US" sz="1100" dirty="0">
                <a:solidFill>
                  <a:schemeClr val="dk1"/>
                </a:solidFill>
                <a:latin typeface="Verdana"/>
                <a:ea typeface="Verdana"/>
                <a:cs typeface="Verdana"/>
                <a:sym typeface="Verdana"/>
              </a:rPr>
              <a:t>Everything that you need for an enterprise grade distributed app container management system is right there.  </a:t>
            </a:r>
          </a:p>
          <a:p>
            <a:pPr>
              <a:spcBef>
                <a:spcPts val="1189"/>
              </a:spcBef>
              <a:buClr>
                <a:schemeClr val="dk1"/>
              </a:buClr>
            </a:pPr>
            <a:endParaRPr sz="1100" dirty="0">
              <a:solidFill>
                <a:schemeClr val="dk1"/>
              </a:solidFill>
              <a:latin typeface="Verdana"/>
              <a:ea typeface="Verdana"/>
              <a:cs typeface="Verdana"/>
              <a:sym typeface="Verdana"/>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normAutofit/>
          </a:bodyPr>
          <a:lstStyle/>
          <a:p>
            <a:r>
              <a:rPr lang="en-US" dirty="0" smtClean="0"/>
              <a:t>THIS</a:t>
            </a:r>
            <a:r>
              <a:rPr lang="en-US" baseline="0" dirty="0" smtClean="0"/>
              <a:t> SECTION INCORPORATES SLIDES FROM “PCF Basics and Arch 301” Deck</a:t>
            </a:r>
            <a:endParaRPr lang="en-US" dirty="0"/>
          </a:p>
        </p:txBody>
      </p:sp>
    </p:spTree>
    <p:extLst>
      <p:ext uri="{BB962C8B-B14F-4D97-AF65-F5344CB8AC3E}">
        <p14:creationId xmlns:p14="http://schemas.microsoft.com/office/powerpoint/2010/main" val="231806932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9"/>
        <p:cNvGrpSpPr/>
        <p:nvPr/>
      </p:nvGrpSpPr>
      <p:grpSpPr>
        <a:xfrm>
          <a:off x="0" y="0"/>
          <a:ext cx="0" cy="0"/>
          <a:chOff x="0" y="0"/>
          <a:chExt cx="0" cy="0"/>
        </a:xfrm>
      </p:grpSpPr>
      <p:sp>
        <p:nvSpPr>
          <p:cNvPr id="1990" name="Shape 1990"/>
          <p:cNvSpPr txBox="1">
            <a:spLocks noGrp="1"/>
          </p:cNvSpPr>
          <p:nvPr>
            <p:ph type="body" idx="1"/>
          </p:nvPr>
        </p:nvSpPr>
        <p:spPr>
          <a:xfrm>
            <a:off x="295170" y="2972429"/>
            <a:ext cx="6267600" cy="5793600"/>
          </a:xfrm>
          <a:prstGeom prst="rect">
            <a:avLst/>
          </a:prstGeom>
        </p:spPr>
        <p:txBody>
          <a:bodyPr lIns="91425" tIns="91425" rIns="91425" bIns="91425" anchor="t" anchorCtr="0">
            <a:noAutofit/>
          </a:bodyPr>
          <a:lstStyle/>
          <a:p>
            <a:pPr lvl="0" rtl="0">
              <a:spcBef>
                <a:spcPts val="0"/>
              </a:spcBef>
              <a:buNone/>
            </a:pPr>
            <a:endParaRPr/>
          </a:p>
        </p:txBody>
      </p:sp>
      <p:sp>
        <p:nvSpPr>
          <p:cNvPr id="1991" name="Shape 1991"/>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6"/>
        <p:cNvGrpSpPr/>
        <p:nvPr/>
      </p:nvGrpSpPr>
      <p:grpSpPr>
        <a:xfrm>
          <a:off x="0" y="0"/>
          <a:ext cx="0" cy="0"/>
          <a:chOff x="0" y="0"/>
          <a:chExt cx="0" cy="0"/>
        </a:xfrm>
      </p:grpSpPr>
      <p:sp>
        <p:nvSpPr>
          <p:cNvPr id="1997" name="Shape 1997"/>
          <p:cNvSpPr txBox="1">
            <a:spLocks noGrp="1"/>
          </p:cNvSpPr>
          <p:nvPr>
            <p:ph type="body" idx="1"/>
          </p:nvPr>
        </p:nvSpPr>
        <p:spPr>
          <a:xfrm>
            <a:off x="295170" y="2972429"/>
            <a:ext cx="6267600" cy="5793600"/>
          </a:xfrm>
          <a:prstGeom prst="rect">
            <a:avLst/>
          </a:prstGeom>
        </p:spPr>
        <p:txBody>
          <a:bodyPr lIns="91425" tIns="91425" rIns="91425" bIns="91425" anchor="t" anchorCtr="0">
            <a:noAutofit/>
          </a:bodyPr>
          <a:lstStyle/>
          <a:p>
            <a:pPr lvl="0" rtl="0">
              <a:spcBef>
                <a:spcPts val="0"/>
              </a:spcBef>
              <a:buNone/>
            </a:pPr>
            <a:endParaRPr/>
          </a:p>
        </p:txBody>
      </p:sp>
      <p:sp>
        <p:nvSpPr>
          <p:cNvPr id="1998" name="Shape 1998"/>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3"/>
        <p:cNvGrpSpPr/>
        <p:nvPr/>
      </p:nvGrpSpPr>
      <p:grpSpPr>
        <a:xfrm>
          <a:off x="0" y="0"/>
          <a:ext cx="0" cy="0"/>
          <a:chOff x="0" y="0"/>
          <a:chExt cx="0" cy="0"/>
        </a:xfrm>
      </p:grpSpPr>
      <p:sp>
        <p:nvSpPr>
          <p:cNvPr id="2004" name="Shape 2004"/>
          <p:cNvSpPr txBox="1">
            <a:spLocks noGrp="1"/>
          </p:cNvSpPr>
          <p:nvPr>
            <p:ph type="body" idx="1"/>
          </p:nvPr>
        </p:nvSpPr>
        <p:spPr>
          <a:xfrm>
            <a:off x="295170" y="2972429"/>
            <a:ext cx="6267600" cy="5793600"/>
          </a:xfrm>
          <a:prstGeom prst="rect">
            <a:avLst/>
          </a:prstGeom>
        </p:spPr>
        <p:txBody>
          <a:bodyPr lIns="91425" tIns="91425" rIns="91425" bIns="91425" anchor="t" anchorCtr="0">
            <a:noAutofit/>
          </a:bodyPr>
          <a:lstStyle/>
          <a:p>
            <a:pPr lvl="0" rtl="0">
              <a:spcBef>
                <a:spcPts val="0"/>
              </a:spcBef>
              <a:buNone/>
            </a:pPr>
            <a:endParaRPr/>
          </a:p>
        </p:txBody>
      </p:sp>
      <p:sp>
        <p:nvSpPr>
          <p:cNvPr id="2005" name="Shape 2005"/>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3"/>
        <p:cNvGrpSpPr/>
        <p:nvPr/>
      </p:nvGrpSpPr>
      <p:grpSpPr>
        <a:xfrm>
          <a:off x="0" y="0"/>
          <a:ext cx="0" cy="0"/>
          <a:chOff x="0" y="0"/>
          <a:chExt cx="0" cy="0"/>
        </a:xfrm>
      </p:grpSpPr>
      <p:sp>
        <p:nvSpPr>
          <p:cNvPr id="2004" name="Shape 2004"/>
          <p:cNvSpPr txBox="1">
            <a:spLocks noGrp="1"/>
          </p:cNvSpPr>
          <p:nvPr>
            <p:ph type="body" idx="1"/>
          </p:nvPr>
        </p:nvSpPr>
        <p:spPr>
          <a:xfrm>
            <a:off x="295170" y="2972429"/>
            <a:ext cx="6267600" cy="5793600"/>
          </a:xfrm>
          <a:prstGeom prst="rect">
            <a:avLst/>
          </a:prstGeom>
        </p:spPr>
        <p:txBody>
          <a:bodyPr lIns="91425" tIns="91425" rIns="91425" bIns="91425" anchor="t" anchorCtr="0">
            <a:noAutofit/>
          </a:bodyPr>
          <a:lstStyle/>
          <a:p>
            <a:pPr lvl="0" rtl="0">
              <a:spcBef>
                <a:spcPts val="0"/>
              </a:spcBef>
              <a:buNone/>
            </a:pPr>
            <a:endParaRPr/>
          </a:p>
        </p:txBody>
      </p:sp>
      <p:sp>
        <p:nvSpPr>
          <p:cNvPr id="2005" name="Shape 2005"/>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Shape 12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x-none" dirty="0" smtClean="0"/>
              <a:t>*Note: Make sure</a:t>
            </a:r>
            <a:r>
              <a:rPr lang="x-none" baseline="0" dirty="0" smtClean="0"/>
              <a:t> to mention that this functionality should be used only in case deeper troubleshooting is required. The integrity of the platform has to be kept…we </a:t>
            </a:r>
            <a:r>
              <a:rPr lang="en-US" baseline="0" dirty="0" smtClean="0"/>
              <a:t>don't want to enable snowflakes. Operations can control </a:t>
            </a:r>
            <a:r>
              <a:rPr lang="en-US" baseline="0" dirty="0" err="1" smtClean="0"/>
              <a:t>ssh</a:t>
            </a:r>
            <a:r>
              <a:rPr lang="en-US" baseline="0" dirty="0" smtClean="0"/>
              <a:t> access…see more details below: </a:t>
            </a:r>
            <a:endParaRPr lang="x-none" dirty="0" smtClean="0"/>
          </a:p>
          <a:p>
            <a:pPr>
              <a:spcBef>
                <a:spcPts val="0"/>
              </a:spcBef>
              <a:buNone/>
            </a:pPr>
            <a:endParaRPr lang="x-none" dirty="0" smtClean="0"/>
          </a:p>
          <a:p>
            <a:pPr>
              <a:spcBef>
                <a:spcPts val="0"/>
              </a:spcBef>
              <a:buNone/>
            </a:pPr>
            <a:r>
              <a:rPr lang="x-none" dirty="0" smtClean="0"/>
              <a:t>Diego SSH is composed</a:t>
            </a:r>
            <a:r>
              <a:rPr lang="x-none" baseline="0" dirty="0" smtClean="0"/>
              <a:t> by: </a:t>
            </a:r>
          </a:p>
          <a:p>
            <a:pPr marL="171450" indent="-171450">
              <a:spcBef>
                <a:spcPts val="0"/>
              </a:spcBef>
              <a:buFontTx/>
              <a:buChar char="-"/>
            </a:pPr>
            <a:r>
              <a:rPr lang="en-US" baseline="0" dirty="0" smtClean="0"/>
              <a:t>I</a:t>
            </a:r>
            <a:r>
              <a:rPr lang="x-none" baseline="0" dirty="0" smtClean="0"/>
              <a:t>mplementation of an ssh proxy server</a:t>
            </a:r>
          </a:p>
          <a:p>
            <a:pPr marL="171450" indent="-171450">
              <a:spcBef>
                <a:spcPts val="0"/>
              </a:spcBef>
              <a:buFontTx/>
              <a:buChar char="-"/>
            </a:pPr>
            <a:r>
              <a:rPr lang="en-US" baseline="0" dirty="0" smtClean="0"/>
              <a:t>A</a:t>
            </a:r>
            <a:r>
              <a:rPr lang="x-none" baseline="0" dirty="0" smtClean="0"/>
              <a:t> SSH daemon</a:t>
            </a:r>
          </a:p>
          <a:p>
            <a:pPr marL="171450" indent="-171450">
              <a:spcBef>
                <a:spcPts val="0"/>
              </a:spcBef>
              <a:buFontTx/>
              <a:buChar char="-"/>
            </a:pPr>
            <a:r>
              <a:rPr lang="x-none" baseline="0" dirty="0" smtClean="0"/>
              <a:t>CF CLI plugin</a:t>
            </a:r>
          </a:p>
          <a:p>
            <a:pPr marL="0" indent="0">
              <a:spcBef>
                <a:spcPts val="0"/>
              </a:spcBef>
              <a:buFontTx/>
              <a:buNone/>
            </a:pPr>
            <a:endParaRPr lang="x-none" baseline="0" dirty="0" smtClean="0"/>
          </a:p>
          <a:p>
            <a:pPr marL="0" indent="0">
              <a:spcBef>
                <a:spcPts val="0"/>
              </a:spcBef>
              <a:buFontTx/>
              <a:buNone/>
            </a:pPr>
            <a:r>
              <a:rPr lang="x-none" baseline="0" dirty="0" smtClean="0"/>
              <a:t>The SSH proxy is the user accessible endpoint. It is responsible for: authentication, locating target container, establish the connection to the daemon running inside the container and after the connection is established, it manages the communication between user’s ssh client and container’s daemon.</a:t>
            </a:r>
          </a:p>
          <a:p>
            <a:pPr marL="0" indent="0">
              <a:spcBef>
                <a:spcPts val="0"/>
              </a:spcBef>
              <a:buFontTx/>
              <a:buNone/>
            </a:pPr>
            <a:endParaRPr lang="x-none" baseline="0" dirty="0" smtClean="0"/>
          </a:p>
          <a:p>
            <a:pPr marL="0" indent="0">
              <a:spcBef>
                <a:spcPts val="0"/>
              </a:spcBef>
              <a:buFontTx/>
              <a:buNone/>
            </a:pPr>
            <a:r>
              <a:rPr lang="x-none" baseline="0" dirty="0" smtClean="0"/>
              <a:t>SSH daemon supports: </a:t>
            </a:r>
          </a:p>
          <a:p>
            <a:pPr marL="171450" indent="-171450">
              <a:spcBef>
                <a:spcPts val="0"/>
              </a:spcBef>
              <a:buFontTx/>
              <a:buChar char="-"/>
            </a:pPr>
            <a:r>
              <a:rPr lang="en-US" baseline="0" dirty="0" smtClean="0"/>
              <a:t>C</a:t>
            </a:r>
            <a:r>
              <a:rPr lang="x-none" baseline="0" dirty="0" smtClean="0"/>
              <a:t>ommand executions</a:t>
            </a:r>
          </a:p>
          <a:p>
            <a:pPr marL="171450" indent="-171450">
              <a:spcBef>
                <a:spcPts val="0"/>
              </a:spcBef>
              <a:buFontTx/>
              <a:buChar char="-"/>
            </a:pPr>
            <a:r>
              <a:rPr lang="en-US" baseline="0" dirty="0" smtClean="0"/>
              <a:t>I</a:t>
            </a:r>
            <a:r>
              <a:rPr lang="x-none" baseline="0" dirty="0" smtClean="0"/>
              <a:t>nteractive shells</a:t>
            </a:r>
          </a:p>
          <a:p>
            <a:pPr marL="171450" indent="-171450">
              <a:spcBef>
                <a:spcPts val="0"/>
              </a:spcBef>
              <a:buFontTx/>
              <a:buChar char="-"/>
            </a:pPr>
            <a:r>
              <a:rPr lang="en-US" baseline="0" dirty="0" smtClean="0"/>
              <a:t>L</a:t>
            </a:r>
            <a:r>
              <a:rPr lang="x-none" baseline="0" dirty="0" smtClean="0"/>
              <a:t>ocal port fowarding</a:t>
            </a:r>
          </a:p>
          <a:p>
            <a:pPr marL="171450" indent="-171450">
              <a:spcBef>
                <a:spcPts val="0"/>
              </a:spcBef>
              <a:buFontTx/>
              <a:buChar char="-"/>
            </a:pPr>
            <a:r>
              <a:rPr lang="x-none" baseline="0" dirty="0" smtClean="0"/>
              <a:t>SCP</a:t>
            </a:r>
          </a:p>
          <a:p>
            <a:pPr marL="0" indent="0">
              <a:spcBef>
                <a:spcPts val="0"/>
              </a:spcBef>
              <a:buFontTx/>
              <a:buNone/>
            </a:pPr>
            <a:endParaRPr lang="x-none" baseline="0" dirty="0" smtClean="0"/>
          </a:p>
          <a:p>
            <a:pPr marL="0" indent="0">
              <a:spcBef>
                <a:spcPts val="0"/>
              </a:spcBef>
              <a:buFontTx/>
              <a:buNone/>
            </a:pPr>
            <a:r>
              <a:rPr lang="x-none" baseline="0" dirty="0" smtClean="0"/>
              <a:t>It is made avalalble on a file server and can be donwloaded for Diego LRPs that want to use it. For CF apps the daemon will be downloaded as part of the lifecycle bundle.</a:t>
            </a:r>
          </a:p>
          <a:p>
            <a:pPr marL="0" indent="0">
              <a:spcBef>
                <a:spcPts val="0"/>
              </a:spcBef>
              <a:buFontTx/>
              <a:buNone/>
            </a:pPr>
            <a:endParaRPr lang="x-none" baseline="0" dirty="0" smtClean="0"/>
          </a:p>
          <a:p>
            <a:pPr marL="0" indent="0">
              <a:spcBef>
                <a:spcPts val="0"/>
              </a:spcBef>
              <a:buFontTx/>
              <a:buNone/>
            </a:pPr>
            <a:r>
              <a:rPr lang="x-none" baseline="0" dirty="0" smtClean="0"/>
              <a:t>Config tru CLI:</a:t>
            </a:r>
          </a:p>
          <a:p>
            <a:pPr marL="0" indent="0">
              <a:spcBef>
                <a:spcPts val="0"/>
              </a:spcBef>
              <a:buFontTx/>
              <a:buNone/>
            </a:pPr>
            <a:endParaRPr lang="x-none" baseline="0" dirty="0" smtClean="0"/>
          </a:p>
          <a:p>
            <a:pPr marL="0" indent="0">
              <a:spcBef>
                <a:spcPts val="0"/>
              </a:spcBef>
              <a:buFontTx/>
              <a:buNone/>
            </a:pPr>
            <a:r>
              <a:rPr lang="x-none" baseline="0" dirty="0" smtClean="0"/>
              <a:t>App: enable_ssh</a:t>
            </a:r>
          </a:p>
          <a:p>
            <a:pPr marL="0" indent="0">
              <a:spcBef>
                <a:spcPts val="0"/>
              </a:spcBef>
              <a:buFontTx/>
              <a:buNone/>
            </a:pPr>
            <a:r>
              <a:rPr lang="x-none" baseline="0" dirty="0" smtClean="0"/>
              <a:t>CF space: allow_ssh</a:t>
            </a:r>
          </a:p>
          <a:p>
            <a:pPr marL="0" indent="0">
              <a:spcBef>
                <a:spcPts val="0"/>
              </a:spcBef>
              <a:buFontTx/>
              <a:buNone/>
            </a:pPr>
            <a:endParaRPr lang="x-none" baseline="0" dirty="0" smtClean="0"/>
          </a:p>
          <a:p>
            <a:pPr marL="0" indent="0">
              <a:spcBef>
                <a:spcPts val="0"/>
              </a:spcBef>
              <a:buFontTx/>
              <a:buNone/>
            </a:pPr>
            <a:r>
              <a:rPr lang="x-none" baseline="0" dirty="0" smtClean="0"/>
              <a:t>OPS Manager:</a:t>
            </a:r>
          </a:p>
          <a:p>
            <a:pPr marL="0" indent="0">
              <a:spcBef>
                <a:spcPts val="0"/>
              </a:spcBef>
              <a:buFontTx/>
              <a:buNone/>
            </a:pPr>
            <a:endParaRPr lang="x-none" baseline="0" dirty="0" smtClean="0"/>
          </a:p>
          <a:p>
            <a:pPr marL="0" indent="0">
              <a:spcBef>
                <a:spcPts val="0"/>
              </a:spcBef>
              <a:buFontTx/>
              <a:buNone/>
            </a:pPr>
            <a:r>
              <a:rPr lang="x-none" baseline="0" dirty="0" smtClean="0"/>
              <a:t>CC: allow_app_ssh_access</a:t>
            </a:r>
          </a:p>
          <a:p>
            <a:pPr marL="0" indent="0">
              <a:spcBef>
                <a:spcPts val="0"/>
              </a:spcBef>
              <a:buFontTx/>
              <a:buNone/>
            </a:pPr>
            <a:endParaRPr lang="x-none" baseline="0" dirty="0" smtClean="0"/>
          </a:p>
        </p:txBody>
      </p:sp>
      <p:sp>
        <p:nvSpPr>
          <p:cNvPr id="126" name="Shape 12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normAutofit/>
          </a:bodyPr>
          <a:lstStyle/>
          <a:p>
            <a:r>
              <a:rPr lang="en-US" dirty="0" smtClean="0"/>
              <a:t>THIS</a:t>
            </a:r>
            <a:r>
              <a:rPr lang="en-US" baseline="0" dirty="0" smtClean="0"/>
              <a:t> SECTION INCORPORATES SLIDES FROM “PCF Basics and Arch 301” Deck</a:t>
            </a:r>
            <a:endParaRPr lang="en-US" dirty="0"/>
          </a:p>
        </p:txBody>
      </p:sp>
    </p:spTree>
    <p:extLst>
      <p:ext uri="{BB962C8B-B14F-4D97-AF65-F5344CB8AC3E}">
        <p14:creationId xmlns:p14="http://schemas.microsoft.com/office/powerpoint/2010/main" val="231806932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4"/>
        <p:cNvGrpSpPr/>
        <p:nvPr/>
      </p:nvGrpSpPr>
      <p:grpSpPr>
        <a:xfrm>
          <a:off x="0" y="0"/>
          <a:ext cx="0" cy="0"/>
          <a:chOff x="0" y="0"/>
          <a:chExt cx="0" cy="0"/>
        </a:xfrm>
      </p:grpSpPr>
      <p:sp>
        <p:nvSpPr>
          <p:cNvPr id="2185" name="Shape 218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186" name="Shape 218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marR="0" lvl="0" indent="0" algn="l" rtl="0">
              <a:spcBef>
                <a:spcPts val="0"/>
              </a:spcBef>
              <a:buClr>
                <a:schemeClr val="dk1"/>
              </a:buClr>
              <a:buSzPct val="25000"/>
              <a:buFont typeface="Arial"/>
              <a:buNone/>
            </a:pPr>
            <a:r>
              <a:rPr lang="en-US" u="sng" dirty="0" smtClean="0">
                <a:solidFill>
                  <a:schemeClr val="hlink"/>
                </a:solidFill>
                <a:hlinkClick r:id=""/>
              </a:rPr>
              <a:t>https://docs.pivotal.io/pivotalcf/devguide/services/migrate-db.html</a:t>
            </a:r>
          </a:p>
          <a:p>
            <a:pPr marL="0" marR="0" lvl="0" indent="0" algn="l" rtl="0">
              <a:spcBef>
                <a:spcPts val="0"/>
              </a:spcBef>
              <a:buClr>
                <a:schemeClr val="dk1"/>
              </a:buClr>
              <a:buSzPct val="25000"/>
              <a:buFont typeface="Arial"/>
              <a:buNone/>
            </a:pPr>
            <a:endParaRPr lang="en-US" u="sng" dirty="0" smtClean="0">
              <a:solidFill>
                <a:schemeClr val="hlink"/>
              </a:solidFill>
              <a:hlinkClick r:id=""/>
            </a:endParaRPr>
          </a:p>
          <a:p>
            <a:pPr lvl="0">
              <a:spcBef>
                <a:spcPts val="0"/>
              </a:spcBef>
              <a:buNone/>
            </a:pPr>
            <a:r>
              <a:rPr lang="en-US" dirty="0" smtClean="0"/>
              <a:t>IMAGE</a:t>
            </a:r>
            <a:r>
              <a:rPr lang="en-US" baseline="0" dirty="0" smtClean="0"/>
              <a:t> FOUND ON GOOGLE – </a:t>
            </a:r>
            <a:r>
              <a:rPr lang="en-US" baseline="0" smtClean="0"/>
              <a:t>check </a:t>
            </a:r>
            <a:endParaRPr dirty="0"/>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4"/>
        <p:cNvGrpSpPr/>
        <p:nvPr/>
      </p:nvGrpSpPr>
      <p:grpSpPr>
        <a:xfrm>
          <a:off x="0" y="0"/>
          <a:ext cx="0" cy="0"/>
          <a:chOff x="0" y="0"/>
          <a:chExt cx="0" cy="0"/>
        </a:xfrm>
      </p:grpSpPr>
      <p:sp>
        <p:nvSpPr>
          <p:cNvPr id="2185" name="Shape 218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186" name="Shape 218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marR="0" lvl="0" indent="0" algn="l" rtl="0">
              <a:spcBef>
                <a:spcPts val="0"/>
              </a:spcBef>
              <a:buClr>
                <a:schemeClr val="dk1"/>
              </a:buClr>
              <a:buSzPct val="25000"/>
              <a:buFont typeface="Arial"/>
              <a:buNone/>
            </a:pPr>
            <a:r>
              <a:rPr lang="en-US" u="sng" dirty="0" smtClean="0">
                <a:solidFill>
                  <a:schemeClr val="hlink"/>
                </a:solidFill>
                <a:hlinkClick r:id=""/>
              </a:rPr>
              <a:t>https://docs.pivotal.io/pivotalcf/devguide/services/migrate-db.html</a:t>
            </a:r>
          </a:p>
          <a:p>
            <a:pPr marL="0" marR="0" lvl="0" indent="0" algn="l" rtl="0">
              <a:spcBef>
                <a:spcPts val="0"/>
              </a:spcBef>
              <a:buClr>
                <a:schemeClr val="dk1"/>
              </a:buClr>
              <a:buSzPct val="25000"/>
              <a:buFont typeface="Arial"/>
              <a:buNone/>
            </a:pPr>
            <a:endParaRPr lang="en-US" u="sng" dirty="0" smtClean="0">
              <a:solidFill>
                <a:schemeClr val="hlink"/>
              </a:solidFill>
              <a:hlinkClick r:id=""/>
            </a:endParaRPr>
          </a:p>
          <a:p>
            <a:pPr lvl="0">
              <a:spcBef>
                <a:spcPts val="0"/>
              </a:spcBef>
              <a:buNone/>
            </a:pPr>
            <a:r>
              <a:rPr lang="en-US" dirty="0" smtClean="0"/>
              <a:t>IMAGE</a:t>
            </a:r>
            <a:r>
              <a:rPr lang="en-US" baseline="0" dirty="0" smtClean="0"/>
              <a:t> FOUND ON GOOGLE – </a:t>
            </a:r>
            <a:r>
              <a:rPr lang="en-US" baseline="0" smtClean="0"/>
              <a:t>check </a:t>
            </a:r>
            <a:endParaRPr dirty="0"/>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4"/>
        <p:cNvGrpSpPr/>
        <p:nvPr/>
      </p:nvGrpSpPr>
      <p:grpSpPr>
        <a:xfrm>
          <a:off x="0" y="0"/>
          <a:ext cx="0" cy="0"/>
          <a:chOff x="0" y="0"/>
          <a:chExt cx="0" cy="0"/>
        </a:xfrm>
      </p:grpSpPr>
      <p:sp>
        <p:nvSpPr>
          <p:cNvPr id="2185" name="Shape 218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186" name="Shape 218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marR="0" lvl="0" indent="0" algn="l" rtl="0">
              <a:spcBef>
                <a:spcPts val="0"/>
              </a:spcBef>
              <a:buClr>
                <a:schemeClr val="dk1"/>
              </a:buClr>
              <a:buSzPct val="25000"/>
              <a:buFont typeface="Arial"/>
              <a:buNone/>
            </a:pPr>
            <a:r>
              <a:rPr lang="en-US" u="sng" dirty="0" smtClean="0">
                <a:solidFill>
                  <a:schemeClr val="hlink"/>
                </a:solidFill>
                <a:hlinkClick r:id=""/>
              </a:rPr>
              <a:t>https://docs.pivotal.io/pivotalcf/devguide/services/migrate-db.html</a:t>
            </a:r>
          </a:p>
          <a:p>
            <a:pPr marL="0" marR="0" lvl="0" indent="0" algn="l" rtl="0">
              <a:spcBef>
                <a:spcPts val="0"/>
              </a:spcBef>
              <a:buClr>
                <a:schemeClr val="dk1"/>
              </a:buClr>
              <a:buSzPct val="25000"/>
              <a:buFont typeface="Arial"/>
              <a:buNone/>
            </a:pPr>
            <a:endParaRPr lang="en-US" u="sng" dirty="0" smtClean="0">
              <a:solidFill>
                <a:schemeClr val="hlink"/>
              </a:solidFill>
              <a:hlinkClick r:id=""/>
            </a:endParaRPr>
          </a:p>
          <a:p>
            <a:pPr lvl="0">
              <a:spcBef>
                <a:spcPts val="0"/>
              </a:spcBef>
              <a:buNone/>
            </a:pPr>
            <a:r>
              <a:rPr lang="en-US" dirty="0" smtClean="0"/>
              <a:t>IMAGE</a:t>
            </a:r>
            <a:r>
              <a:rPr lang="en-US" baseline="0" dirty="0" smtClean="0"/>
              <a:t> FOUND ON GOOGLE – </a:t>
            </a:r>
            <a:r>
              <a:rPr lang="en-US" baseline="0" smtClean="0"/>
              <a:t>check </a:t>
            </a: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8"/>
        <p:cNvGrpSpPr/>
        <p:nvPr/>
      </p:nvGrpSpPr>
      <p:grpSpPr>
        <a:xfrm>
          <a:off x="0" y="0"/>
          <a:ext cx="0" cy="0"/>
          <a:chOff x="0" y="0"/>
          <a:chExt cx="0" cy="0"/>
        </a:xfrm>
      </p:grpSpPr>
      <p:sp>
        <p:nvSpPr>
          <p:cNvPr id="1099" name="Shape 1099"/>
          <p:cNvSpPr txBox="1">
            <a:spLocks noGrp="1"/>
          </p:cNvSpPr>
          <p:nvPr>
            <p:ph type="body" idx="1"/>
          </p:nvPr>
        </p:nvSpPr>
        <p:spPr>
          <a:xfrm>
            <a:off x="295170" y="2972429"/>
            <a:ext cx="6267600" cy="5793600"/>
          </a:xfrm>
          <a:prstGeom prst="rect">
            <a:avLst/>
          </a:prstGeom>
        </p:spPr>
        <p:txBody>
          <a:bodyPr lIns="91425" tIns="91425" rIns="91425" bIns="91425" anchor="t" anchorCtr="0">
            <a:noAutofit/>
          </a:bodyPr>
          <a:lstStyle/>
          <a:p>
            <a:pPr lvl="0" rtl="0">
              <a:spcBef>
                <a:spcPts val="0"/>
              </a:spcBef>
              <a:buNone/>
            </a:pPr>
            <a:r>
              <a:rPr lang="en-US" dirty="0" smtClean="0"/>
              <a:t>http://</a:t>
            </a:r>
            <a:r>
              <a:rPr lang="en-US" dirty="0" err="1" smtClean="0"/>
              <a:t>docs.pivotal.io</a:t>
            </a:r>
            <a:r>
              <a:rPr lang="en-US" dirty="0" smtClean="0"/>
              <a:t>/</a:t>
            </a:r>
            <a:r>
              <a:rPr lang="en-US" dirty="0" err="1" smtClean="0"/>
              <a:t>pivotalcf</a:t>
            </a:r>
            <a:r>
              <a:rPr lang="en-US" dirty="0" smtClean="0"/>
              <a:t>/console/</a:t>
            </a:r>
            <a:r>
              <a:rPr lang="en-US" dirty="0" err="1" smtClean="0"/>
              <a:t>index.html</a:t>
            </a:r>
            <a:endParaRPr lang="en-US" dirty="0" smtClean="0"/>
          </a:p>
          <a:p>
            <a:pPr lvl="0" rtl="0">
              <a:spcBef>
                <a:spcPts val="0"/>
              </a:spcBef>
              <a:buNone/>
            </a:pPr>
            <a:endParaRPr lang="en-US" dirty="0" smtClean="0"/>
          </a:p>
          <a:p>
            <a:pPr lvl="0" rtl="0">
              <a:spcBef>
                <a:spcPts val="0"/>
              </a:spcBef>
              <a:buNone/>
            </a:pPr>
            <a:r>
              <a:rPr lang="en-US" dirty="0" smtClean="0"/>
              <a:t>This picture</a:t>
            </a:r>
            <a:r>
              <a:rPr lang="en-US" baseline="0" dirty="0" smtClean="0"/>
              <a:t> allows us to walk thru the basics of Apps Manager. PCF Elastic Runtime self-service UI. ERS is a multi-tenant platform that can be logically divided into Organization and further into spaces. Quotas ensure resources are managed and Spaces further divides organization to manage and control access to application and services. </a:t>
            </a:r>
            <a:endParaRPr dirty="0"/>
          </a:p>
        </p:txBody>
      </p:sp>
      <p:sp>
        <p:nvSpPr>
          <p:cNvPr id="1100" name="Shape 1100"/>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normAutofit/>
          </a:bodyPr>
          <a:lstStyle/>
          <a:p>
            <a:r>
              <a:rPr lang="en-US" dirty="0" smtClean="0"/>
              <a:t>Multi-tenant platform</a:t>
            </a:r>
            <a:endParaRPr lang="en-US" dirty="0"/>
          </a:p>
        </p:txBody>
      </p:sp>
    </p:spTree>
    <p:extLst>
      <p:ext uri="{BB962C8B-B14F-4D97-AF65-F5344CB8AC3E}">
        <p14:creationId xmlns:p14="http://schemas.microsoft.com/office/powerpoint/2010/main" val="231806932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6"/>
        <p:cNvGrpSpPr/>
        <p:nvPr/>
      </p:nvGrpSpPr>
      <p:grpSpPr>
        <a:xfrm>
          <a:off x="0" y="0"/>
          <a:ext cx="0" cy="0"/>
          <a:chOff x="0" y="0"/>
          <a:chExt cx="0" cy="0"/>
        </a:xfrm>
      </p:grpSpPr>
      <p:sp>
        <p:nvSpPr>
          <p:cNvPr id="1507" name="Shape 1507"/>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rtl="0">
              <a:spcBef>
                <a:spcPts val="0"/>
              </a:spcBef>
              <a:buNone/>
            </a:pPr>
            <a:r>
              <a:rPr lang="en-US" dirty="0" smtClean="0"/>
              <a:t>https://</a:t>
            </a:r>
            <a:r>
              <a:rPr lang="en-US" dirty="0" err="1" smtClean="0"/>
              <a:t>docs.pivotal.io</a:t>
            </a:r>
            <a:r>
              <a:rPr lang="en-US" dirty="0" smtClean="0"/>
              <a:t>/</a:t>
            </a:r>
            <a:r>
              <a:rPr lang="en-US" dirty="0" err="1" smtClean="0"/>
              <a:t>pivotalcf</a:t>
            </a:r>
            <a:r>
              <a:rPr lang="en-US" dirty="0" smtClean="0"/>
              <a:t>/concepts/</a:t>
            </a:r>
            <a:r>
              <a:rPr lang="en-US" dirty="0" err="1" smtClean="0"/>
              <a:t>roles.html</a:t>
            </a:r>
            <a:endParaRPr lang="en-US" dirty="0" smtClean="0"/>
          </a:p>
          <a:p>
            <a:pPr lvl="0" rtl="0">
              <a:spcBef>
                <a:spcPts val="0"/>
              </a:spcBef>
              <a:buNone/>
            </a:pPr>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Cloud Foundry</a:t>
            </a:r>
            <a:r>
              <a:rPr lang="en-US" baseline="0" dirty="0" smtClean="0"/>
              <a:t> uses role-based access control (RBAC), with each role </a:t>
            </a:r>
            <a:r>
              <a:rPr lang="en-US" baseline="0" dirty="0" err="1" smtClean="0"/>
              <a:t>graning</a:t>
            </a:r>
            <a:r>
              <a:rPr lang="en-US" baseline="0" dirty="0" smtClean="0"/>
              <a:t> permissions in either an org or a space.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b="1" baseline="0" dirty="0" smtClean="0"/>
              <a:t>Orgs:</a:t>
            </a:r>
            <a:r>
              <a:rPr lang="en-US" baseline="0" dirty="0" smtClean="0"/>
              <a:t> An org is a development account that an individual or multiple collaborators can own and use. All collaborators access an org with user accounts. Collaborators in a org share a resource quota plan, applications, services availability, and custom domains.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b="1" baseline="0" dirty="0" smtClean="0"/>
              <a:t>User Accounts: </a:t>
            </a:r>
            <a:r>
              <a:rPr lang="en-US" baseline="0" dirty="0" smtClean="0"/>
              <a:t>Represents an individual person within the context of a Cloud Foundry Installation. A user can have different roles in different spaces within an org, governing what level and type of access they have within the space.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b="1" baseline="0" dirty="0" smtClean="0"/>
              <a:t>Spaces: </a:t>
            </a:r>
            <a:r>
              <a:rPr lang="en-US" b="0" baseline="0" dirty="0" smtClean="0"/>
              <a:t>Every application and service is scoped to a space. Each org contains at least one space. A space provides users with access to a shared location for application development, deployment, and maintenance. Each space role applies only to a particular space.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b="1" baseline="0" dirty="0" smtClean="0"/>
              <a:t>Roles and Permissions (Maybe on its own slide): </a:t>
            </a:r>
            <a:r>
              <a:rPr lang="en-US" b="0" baseline="0" dirty="0" smtClean="0"/>
              <a:t>A user can have one or more roles. The combination of these roles defines the user’s overall permissions in the org and within specific spaces in that org.</a:t>
            </a:r>
            <a:endParaRPr b="1" dirty="0"/>
          </a:p>
        </p:txBody>
      </p:sp>
      <p:sp>
        <p:nvSpPr>
          <p:cNvPr id="1508" name="Shape 150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4"/>
        <p:cNvGrpSpPr/>
        <p:nvPr/>
      </p:nvGrpSpPr>
      <p:grpSpPr>
        <a:xfrm>
          <a:off x="0" y="0"/>
          <a:ext cx="0" cy="0"/>
          <a:chOff x="0" y="0"/>
          <a:chExt cx="0" cy="0"/>
        </a:xfrm>
      </p:grpSpPr>
      <p:sp>
        <p:nvSpPr>
          <p:cNvPr id="1515" name="Shape 1515"/>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r>
              <a:rPr lang="en-US" dirty="0" smtClean="0"/>
              <a:t>TDB: layout</a:t>
            </a:r>
            <a:endParaRPr dirty="0"/>
          </a:p>
        </p:txBody>
      </p:sp>
      <p:sp>
        <p:nvSpPr>
          <p:cNvPr id="1516" name="Shape 151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6"/>
        <p:cNvGrpSpPr/>
        <p:nvPr/>
      </p:nvGrpSpPr>
      <p:grpSpPr>
        <a:xfrm>
          <a:off x="0" y="0"/>
          <a:ext cx="0" cy="0"/>
          <a:chOff x="0" y="0"/>
          <a:chExt cx="0" cy="0"/>
        </a:xfrm>
      </p:grpSpPr>
      <p:sp>
        <p:nvSpPr>
          <p:cNvPr id="1527" name="Shape 1527"/>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TDB: layout</a:t>
            </a:r>
          </a:p>
          <a:p>
            <a:pPr lvl="0">
              <a:spcBef>
                <a:spcPts val="0"/>
              </a:spcBef>
              <a:buNone/>
            </a:pPr>
            <a:endParaRPr lang="en-US" dirty="0" smtClean="0"/>
          </a:p>
          <a:p>
            <a:pPr lvl="0">
              <a:spcBef>
                <a:spcPts val="0"/>
              </a:spcBef>
              <a:buNone/>
            </a:pPr>
            <a:r>
              <a:rPr lang="en-US" dirty="0" smtClean="0"/>
              <a:t>https://</a:t>
            </a:r>
            <a:r>
              <a:rPr lang="en-US" dirty="0" err="1" smtClean="0"/>
              <a:t>docs.pivotal.io</a:t>
            </a:r>
            <a:r>
              <a:rPr lang="en-US" dirty="0" smtClean="0"/>
              <a:t>/</a:t>
            </a:r>
            <a:r>
              <a:rPr lang="en-US" dirty="0" err="1" smtClean="0"/>
              <a:t>pivotalcf</a:t>
            </a:r>
            <a:r>
              <a:rPr lang="en-US" dirty="0" smtClean="0"/>
              <a:t>/</a:t>
            </a:r>
            <a:r>
              <a:rPr lang="en-US" dirty="0" err="1" smtClean="0"/>
              <a:t>opsguide</a:t>
            </a:r>
            <a:r>
              <a:rPr lang="en-US" dirty="0" smtClean="0"/>
              <a:t>/change-quota-</a:t>
            </a:r>
            <a:r>
              <a:rPr lang="en-US" dirty="0" err="1" smtClean="0"/>
              <a:t>plan.html</a:t>
            </a:r>
            <a:endParaRPr lang="en-US" dirty="0" smtClean="0"/>
          </a:p>
          <a:p>
            <a:pPr lvl="0">
              <a:spcBef>
                <a:spcPts val="0"/>
              </a:spcBef>
              <a:buNone/>
            </a:pPr>
            <a:endParaRPr lang="en-US" dirty="0" smtClean="0"/>
          </a:p>
          <a:p>
            <a:pPr lvl="0">
              <a:spcBef>
                <a:spcPts val="0"/>
              </a:spcBef>
              <a:buNone/>
            </a:pPr>
            <a:r>
              <a:rPr lang="en-US" b="1" dirty="0" smtClean="0"/>
              <a:t>Note:</a:t>
            </a:r>
            <a:r>
              <a:rPr lang="en-US" b="1" baseline="0" dirty="0" smtClean="0"/>
              <a:t> </a:t>
            </a:r>
            <a:r>
              <a:rPr lang="en-US" b="0" baseline="0" dirty="0" smtClean="0"/>
              <a:t>Documentation seems very outdated and thin on this subject. Do some research</a:t>
            </a:r>
            <a:endParaRPr lang="en-US" b="1" dirty="0" smtClean="0"/>
          </a:p>
          <a:p>
            <a:pPr lvl="0">
              <a:spcBef>
                <a:spcPts val="0"/>
              </a:spcBef>
              <a:buNone/>
            </a:pPr>
            <a:endParaRPr lang="en-US" dirty="0" smtClean="0"/>
          </a:p>
          <a:p>
            <a:pPr lvl="0">
              <a:spcBef>
                <a:spcPts val="0"/>
              </a:spcBef>
              <a:buNone/>
            </a:pPr>
            <a:r>
              <a:rPr lang="en-US" dirty="0" smtClean="0"/>
              <a:t>Quota plans are named sets of memory, service, and instance usage quotas. For example, one quota plan might allow up to 10 services, 10 routes, and 2 GB of RAM, while another might offer 100 services, 100 routes, and 10 GB of RAM. Quota plans have user-friendly names, but are identified by unique GUIDs.</a:t>
            </a:r>
          </a:p>
          <a:p>
            <a:pPr lvl="0">
              <a:spcBef>
                <a:spcPts val="0"/>
              </a:spcBef>
              <a:buNone/>
            </a:pPr>
            <a:endParaRPr lang="en-US" dirty="0" smtClean="0"/>
          </a:p>
          <a:p>
            <a:pPr lvl="0">
              <a:spcBef>
                <a:spcPts val="0"/>
              </a:spcBef>
              <a:buNone/>
            </a:pPr>
            <a:r>
              <a:rPr lang="en-US" dirty="0" smtClean="0"/>
              <a:t>Quota plans are not directly associated with user accounts. Instead, every organization has a list of available quota plans, and the account admin assigns a specific quota plan from the list to the organization. Everyone in the organization shares the quotas described by the plan.</a:t>
            </a:r>
          </a:p>
          <a:p>
            <a:pPr lvl="0">
              <a:spcBef>
                <a:spcPts val="0"/>
              </a:spcBef>
              <a:buNone/>
            </a:pPr>
            <a:endParaRPr dirty="0"/>
          </a:p>
        </p:txBody>
      </p:sp>
      <p:sp>
        <p:nvSpPr>
          <p:cNvPr id="1528" name="Shape 152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6"/>
        <p:cNvGrpSpPr/>
        <p:nvPr/>
      </p:nvGrpSpPr>
      <p:grpSpPr>
        <a:xfrm>
          <a:off x="0" y="0"/>
          <a:ext cx="0" cy="0"/>
          <a:chOff x="0" y="0"/>
          <a:chExt cx="0" cy="0"/>
        </a:xfrm>
      </p:grpSpPr>
      <p:sp>
        <p:nvSpPr>
          <p:cNvPr id="1537" name="Shape 1537"/>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TDB: layout</a:t>
            </a:r>
          </a:p>
          <a:p>
            <a:pPr lvl="0" rtl="0">
              <a:spcBef>
                <a:spcPts val="0"/>
              </a:spcBef>
              <a:buNone/>
            </a:pPr>
            <a:endParaRPr dirty="0"/>
          </a:p>
        </p:txBody>
      </p:sp>
      <p:sp>
        <p:nvSpPr>
          <p:cNvPr id="1538" name="Shape 153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6"/>
        <p:cNvGrpSpPr/>
        <p:nvPr/>
      </p:nvGrpSpPr>
      <p:grpSpPr>
        <a:xfrm>
          <a:off x="0" y="0"/>
          <a:ext cx="0" cy="0"/>
          <a:chOff x="0" y="0"/>
          <a:chExt cx="0" cy="0"/>
        </a:xfrm>
      </p:grpSpPr>
      <p:sp>
        <p:nvSpPr>
          <p:cNvPr id="1537" name="Shape 1537"/>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TDB: layout</a:t>
            </a:r>
          </a:p>
          <a:p>
            <a:pPr lvl="0" rtl="0">
              <a:spcBef>
                <a:spcPts val="0"/>
              </a:spcBef>
              <a:buNone/>
            </a:pPr>
            <a:endParaRPr dirty="0"/>
          </a:p>
        </p:txBody>
      </p:sp>
      <p:sp>
        <p:nvSpPr>
          <p:cNvPr id="1538" name="Shape 153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normAutofit/>
          </a:bodyPr>
          <a:lstStyle/>
          <a:p>
            <a:r>
              <a:rPr lang="en-US" dirty="0" smtClean="0"/>
              <a:t>THIS</a:t>
            </a:r>
            <a:r>
              <a:rPr lang="en-US" baseline="0" dirty="0" smtClean="0"/>
              <a:t> SECTION INCORPORATES SLIDES FROM “PCF Basics and Arch 301” Deck</a:t>
            </a:r>
            <a:endParaRPr lang="en-US" dirty="0"/>
          </a:p>
        </p:txBody>
      </p:sp>
    </p:spTree>
    <p:extLst>
      <p:ext uri="{BB962C8B-B14F-4D97-AF65-F5344CB8AC3E}">
        <p14:creationId xmlns:p14="http://schemas.microsoft.com/office/powerpoint/2010/main" val="23180693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8"/>
        <p:cNvGrpSpPr/>
        <p:nvPr/>
      </p:nvGrpSpPr>
      <p:grpSpPr>
        <a:xfrm>
          <a:off x="0" y="0"/>
          <a:ext cx="0" cy="0"/>
          <a:chOff x="0" y="0"/>
          <a:chExt cx="0" cy="0"/>
        </a:xfrm>
      </p:grpSpPr>
      <p:sp>
        <p:nvSpPr>
          <p:cNvPr id="1099" name="Shape 1099"/>
          <p:cNvSpPr txBox="1">
            <a:spLocks noGrp="1"/>
          </p:cNvSpPr>
          <p:nvPr>
            <p:ph type="body" idx="1"/>
          </p:nvPr>
        </p:nvSpPr>
        <p:spPr>
          <a:xfrm>
            <a:off x="295170" y="2972429"/>
            <a:ext cx="6267600" cy="5793600"/>
          </a:xfrm>
          <a:prstGeom prst="rect">
            <a:avLst/>
          </a:prstGeom>
        </p:spPr>
        <p:txBody>
          <a:bodyPr lIns="91425" tIns="91425" rIns="91425" bIns="91425" anchor="t" anchorCtr="0">
            <a:noAutofit/>
          </a:bodyPr>
          <a:lstStyle/>
          <a:p>
            <a:pPr lvl="0" rtl="0">
              <a:spcBef>
                <a:spcPts val="0"/>
              </a:spcBef>
              <a:buNone/>
            </a:pPr>
            <a:r>
              <a:rPr lang="en-US" dirty="0" smtClean="0"/>
              <a:t>http://</a:t>
            </a:r>
            <a:r>
              <a:rPr lang="en-US" dirty="0" err="1" smtClean="0"/>
              <a:t>docs.pivotal.io</a:t>
            </a:r>
            <a:r>
              <a:rPr lang="en-US" dirty="0" smtClean="0"/>
              <a:t>/</a:t>
            </a:r>
            <a:r>
              <a:rPr lang="en-US" dirty="0" err="1" smtClean="0"/>
              <a:t>pivotalcf</a:t>
            </a:r>
            <a:r>
              <a:rPr lang="en-US" dirty="0" smtClean="0"/>
              <a:t>/console/</a:t>
            </a:r>
            <a:r>
              <a:rPr lang="en-US" dirty="0" err="1" smtClean="0"/>
              <a:t>index.html</a:t>
            </a:r>
            <a:endParaRPr lang="en-US" dirty="0" smtClean="0"/>
          </a:p>
          <a:p>
            <a:pPr lvl="0" rtl="0">
              <a:spcBef>
                <a:spcPts val="0"/>
              </a:spcBef>
              <a:buNone/>
            </a:pPr>
            <a:endParaRPr lang="en-US" dirty="0" smtClean="0"/>
          </a:p>
          <a:p>
            <a:pPr lvl="0" rtl="0">
              <a:spcBef>
                <a:spcPts val="0"/>
              </a:spcBef>
              <a:buNone/>
            </a:pPr>
            <a:r>
              <a:rPr lang="en-US" dirty="0" smtClean="0"/>
              <a:t>This picture allows us to show the space view that provides quick</a:t>
            </a:r>
            <a:r>
              <a:rPr lang="en-US" baseline="0" dirty="0" smtClean="0"/>
              <a:t> overview of all applications and services target to it. Further application detail can be obtain by drilling into specific application. Notice that services can be managed via the quick manage link. The number of bounds apps is </a:t>
            </a:r>
            <a:r>
              <a:rPr lang="en-US" baseline="0" smtClean="0"/>
              <a:t>also showed. </a:t>
            </a:r>
            <a:endParaRPr dirty="0"/>
          </a:p>
        </p:txBody>
      </p:sp>
      <p:sp>
        <p:nvSpPr>
          <p:cNvPr id="1100" name="Shape 1100"/>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8"/>
        <p:cNvGrpSpPr/>
        <p:nvPr/>
      </p:nvGrpSpPr>
      <p:grpSpPr>
        <a:xfrm>
          <a:off x="0" y="0"/>
          <a:ext cx="0" cy="0"/>
          <a:chOff x="0" y="0"/>
          <a:chExt cx="0" cy="0"/>
        </a:xfrm>
      </p:grpSpPr>
      <p:sp>
        <p:nvSpPr>
          <p:cNvPr id="1099" name="Shape 1099"/>
          <p:cNvSpPr txBox="1">
            <a:spLocks noGrp="1"/>
          </p:cNvSpPr>
          <p:nvPr>
            <p:ph type="body" idx="1"/>
          </p:nvPr>
        </p:nvSpPr>
        <p:spPr>
          <a:xfrm>
            <a:off x="295170" y="2972429"/>
            <a:ext cx="6267600" cy="5793600"/>
          </a:xfrm>
          <a:prstGeom prst="rect">
            <a:avLst/>
          </a:prstGeom>
        </p:spPr>
        <p:txBody>
          <a:bodyPr lIns="91425" tIns="91425" rIns="91425" bIns="91425" anchor="t" anchorCtr="0">
            <a:noAutofit/>
          </a:bodyPr>
          <a:lstStyle/>
          <a:p>
            <a:pPr lvl="0" rtl="0">
              <a:spcBef>
                <a:spcPts val="0"/>
              </a:spcBef>
              <a:buNone/>
            </a:pPr>
            <a:r>
              <a:rPr lang="en-US" b="0" dirty="0" smtClean="0"/>
              <a:t>https://</a:t>
            </a:r>
            <a:r>
              <a:rPr lang="en-US" b="0" dirty="0" err="1" smtClean="0"/>
              <a:t>docs.pivotal.io</a:t>
            </a:r>
            <a:r>
              <a:rPr lang="en-US" b="0" dirty="0" smtClean="0"/>
              <a:t>/</a:t>
            </a:r>
            <a:r>
              <a:rPr lang="en-US" b="0" dirty="0" err="1" smtClean="0"/>
              <a:t>pivotalcf</a:t>
            </a:r>
            <a:r>
              <a:rPr lang="en-US" b="0" dirty="0" smtClean="0"/>
              <a:t>/</a:t>
            </a:r>
            <a:r>
              <a:rPr lang="en-US" b="0" dirty="0" err="1" smtClean="0"/>
              <a:t>devguide</a:t>
            </a:r>
            <a:r>
              <a:rPr lang="en-US" b="0" dirty="0" smtClean="0"/>
              <a:t>/services/</a:t>
            </a:r>
          </a:p>
          <a:p>
            <a:pPr lvl="0" rtl="0">
              <a:spcBef>
                <a:spcPts val="0"/>
              </a:spcBef>
              <a:buNone/>
            </a:pPr>
            <a:endParaRPr lang="en-US" b="1" dirty="0" smtClean="0"/>
          </a:p>
          <a:p>
            <a:pPr lvl="0" rtl="0">
              <a:spcBef>
                <a:spcPts val="0"/>
              </a:spcBef>
              <a:buNone/>
            </a:pPr>
            <a:r>
              <a:rPr lang="en-US" dirty="0" smtClean="0"/>
              <a:t>TDB – Change the</a:t>
            </a:r>
            <a:r>
              <a:rPr lang="en-US" baseline="0" dirty="0" smtClean="0"/>
              <a:t> image to be consistent to the Ops Manager Image – maybe use the pivotal documentation</a:t>
            </a:r>
          </a:p>
          <a:p>
            <a:pPr lvl="0" rtl="0">
              <a:spcBef>
                <a:spcPts val="0"/>
              </a:spcBef>
              <a:buNone/>
            </a:pPr>
            <a:endParaRPr lang="en-US" baseline="0" dirty="0" smtClean="0"/>
          </a:p>
          <a:p>
            <a:pPr lvl="0" rtl="0">
              <a:spcBef>
                <a:spcPts val="0"/>
              </a:spcBef>
              <a:buNone/>
            </a:pPr>
            <a:r>
              <a:rPr lang="en-US" baseline="0" dirty="0" smtClean="0"/>
              <a:t>*** This is part of Apps Manager ***</a:t>
            </a:r>
          </a:p>
          <a:p>
            <a:pPr lvl="0" rtl="0">
              <a:spcBef>
                <a:spcPts val="0"/>
              </a:spcBef>
              <a:buNone/>
            </a:pPr>
            <a:endParaRPr lang="en-US" baseline="0" dirty="0" smtClean="0"/>
          </a:p>
          <a:p>
            <a:pPr lvl="0" rtl="0">
              <a:spcBef>
                <a:spcPts val="0"/>
              </a:spcBef>
              <a:buNone/>
            </a:pPr>
            <a:r>
              <a:rPr lang="en-US" baseline="0" dirty="0" smtClean="0"/>
              <a:t>The marketplace is a ERS concept. Typically Ops Manager Services tiles register their service brokers (keep it simple since services were not introduced yet) with the marketplace. The service broker publishes a catalog of service plans that can be consumed by applications deployed in ERS via Apps Manager.</a:t>
            </a:r>
            <a:endParaRPr dirty="0"/>
          </a:p>
        </p:txBody>
      </p:sp>
      <p:sp>
        <p:nvSpPr>
          <p:cNvPr id="1100" name="Shape 1100"/>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8"/>
        <p:cNvGrpSpPr/>
        <p:nvPr/>
      </p:nvGrpSpPr>
      <p:grpSpPr>
        <a:xfrm>
          <a:off x="0" y="0"/>
          <a:ext cx="0" cy="0"/>
          <a:chOff x="0" y="0"/>
          <a:chExt cx="0" cy="0"/>
        </a:xfrm>
      </p:grpSpPr>
      <p:sp>
        <p:nvSpPr>
          <p:cNvPr id="1099" name="Shape 1099"/>
          <p:cNvSpPr txBox="1">
            <a:spLocks noGrp="1"/>
          </p:cNvSpPr>
          <p:nvPr>
            <p:ph type="body" idx="1"/>
          </p:nvPr>
        </p:nvSpPr>
        <p:spPr>
          <a:xfrm>
            <a:off x="295170" y="2972429"/>
            <a:ext cx="6267600" cy="5793600"/>
          </a:xfrm>
          <a:prstGeom prst="rect">
            <a:avLst/>
          </a:prstGeom>
        </p:spPr>
        <p:txBody>
          <a:bodyPr lIns="91425" tIns="91425" rIns="91425" bIns="91425" anchor="t" anchorCtr="0">
            <a:noAutofit/>
          </a:bodyPr>
          <a:lstStyle/>
          <a:p>
            <a:pPr lvl="0" rtl="0">
              <a:spcBef>
                <a:spcPts val="0"/>
              </a:spcBef>
              <a:buNone/>
            </a:pPr>
            <a:r>
              <a:rPr lang="en-US" dirty="0" smtClean="0"/>
              <a:t>http://</a:t>
            </a:r>
            <a:r>
              <a:rPr lang="en-US" dirty="0" err="1" smtClean="0"/>
              <a:t>docs.pivotal.io</a:t>
            </a:r>
            <a:r>
              <a:rPr lang="en-US" dirty="0" smtClean="0"/>
              <a:t>/</a:t>
            </a:r>
            <a:r>
              <a:rPr lang="en-US" dirty="0" err="1" smtClean="0"/>
              <a:t>pivotalcf</a:t>
            </a:r>
            <a:r>
              <a:rPr lang="en-US" dirty="0" smtClean="0"/>
              <a:t>/console/</a:t>
            </a:r>
            <a:r>
              <a:rPr lang="en-US" dirty="0" err="1" smtClean="0"/>
              <a:t>index.html</a:t>
            </a:r>
            <a:endParaRPr lang="en-US" dirty="0" smtClean="0"/>
          </a:p>
          <a:p>
            <a:pPr lvl="0" rtl="0">
              <a:spcBef>
                <a:spcPts val="0"/>
              </a:spcBef>
              <a:buNone/>
            </a:pPr>
            <a:endParaRPr lang="en-US" dirty="0" smtClean="0"/>
          </a:p>
          <a:p>
            <a:pPr lvl="0" rtl="0">
              <a:spcBef>
                <a:spcPts val="0"/>
              </a:spcBef>
              <a:buNone/>
            </a:pPr>
            <a:endParaRPr lang="en-US" dirty="0" smtClean="0"/>
          </a:p>
        </p:txBody>
      </p:sp>
      <p:sp>
        <p:nvSpPr>
          <p:cNvPr id="1100" name="Shape 1100"/>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0" name="Rectangle 9"/>
          <p:cNvSpPr/>
          <p:nvPr userDrawn="1"/>
        </p:nvSpPr>
        <p:spPr>
          <a:xfrm>
            <a:off x="-89647" y="-27990"/>
            <a:ext cx="9259047" cy="52202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descr="PivLogo_Whit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401984" y="366152"/>
            <a:ext cx="1364191" cy="309289"/>
          </a:xfrm>
          <a:prstGeom prst="rect">
            <a:avLst/>
          </a:prstGeom>
        </p:spPr>
      </p:pic>
      <p:sp>
        <p:nvSpPr>
          <p:cNvPr id="13" name="Title 1"/>
          <p:cNvSpPr>
            <a:spLocks noGrp="1"/>
          </p:cNvSpPr>
          <p:nvPr>
            <p:ph type="ctrTitle" hasCustomPrompt="1"/>
          </p:nvPr>
        </p:nvSpPr>
        <p:spPr>
          <a:xfrm>
            <a:off x="1134021" y="2005054"/>
            <a:ext cx="6530788" cy="1147664"/>
          </a:xfrm>
        </p:spPr>
        <p:txBody>
          <a:bodyPr/>
          <a:lstStyle>
            <a:lvl1pPr algn="l">
              <a:lnSpc>
                <a:spcPct val="80000"/>
              </a:lnSpc>
              <a:spcAft>
                <a:spcPts val="500"/>
              </a:spcAft>
              <a:defRPr sz="4800">
                <a:solidFill>
                  <a:srgbClr val="FFFFFF"/>
                </a:solidFill>
              </a:defRPr>
            </a:lvl1pPr>
          </a:lstStyle>
          <a:p>
            <a:r>
              <a:rPr lang="en-US" dirty="0" smtClean="0"/>
              <a:t>Click to edit master title style</a:t>
            </a:r>
            <a:endParaRPr lang="en-US" dirty="0"/>
          </a:p>
        </p:txBody>
      </p:sp>
      <p:sp>
        <p:nvSpPr>
          <p:cNvPr id="14" name="Subtitle 2"/>
          <p:cNvSpPr>
            <a:spLocks noGrp="1"/>
          </p:cNvSpPr>
          <p:nvPr>
            <p:ph type="subTitle" idx="1" hasCustomPrompt="1"/>
          </p:nvPr>
        </p:nvSpPr>
        <p:spPr>
          <a:xfrm>
            <a:off x="1134021" y="1586264"/>
            <a:ext cx="6110923" cy="314872"/>
          </a:xfrm>
        </p:spPr>
        <p:txBody>
          <a:bodyPr>
            <a:noAutofit/>
          </a:bodyPr>
          <a:lstStyle>
            <a:lvl1pPr marL="0" indent="0" algn="l">
              <a:buNone/>
              <a:defRPr sz="16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15" name="Text Placeholder 13"/>
          <p:cNvSpPr>
            <a:spLocks noGrp="1"/>
          </p:cNvSpPr>
          <p:nvPr>
            <p:ph type="body" sz="quarter" idx="11" hasCustomPrompt="1"/>
          </p:nvPr>
        </p:nvSpPr>
        <p:spPr>
          <a:xfrm>
            <a:off x="1134021" y="3315823"/>
            <a:ext cx="7881472" cy="345129"/>
          </a:xfrm>
        </p:spPr>
        <p:txBody>
          <a:bodyPr>
            <a:normAutofit/>
          </a:bodyPr>
          <a:lstStyle>
            <a:lvl1pPr marL="0" indent="0">
              <a:buNone/>
              <a:defRPr sz="1400" baseline="0">
                <a:solidFill>
                  <a:schemeClr val="accent5"/>
                </a:solidFill>
              </a:defRPr>
            </a:lvl1pPr>
            <a:lvl3pPr marL="914400" indent="0" algn="l">
              <a:buNone/>
              <a:defRPr baseline="0"/>
            </a:lvl3pPr>
            <a:lvl4pPr marL="1371600" indent="0">
              <a:buNone/>
              <a:defRPr/>
            </a:lvl4pPr>
            <a:lvl5pPr marL="1828800" indent="0">
              <a:buNone/>
              <a:defRPr/>
            </a:lvl5pPr>
          </a:lstStyle>
          <a:p>
            <a:pPr lvl="0"/>
            <a:r>
              <a:rPr lang="en-US" dirty="0" smtClean="0"/>
              <a:t>CLICK TO EDIT SUB TEXT</a:t>
            </a:r>
          </a:p>
        </p:txBody>
      </p:sp>
    </p:spTree>
    <p:extLst>
      <p:ext uri="{BB962C8B-B14F-4D97-AF65-F5344CB8AC3E}">
        <p14:creationId xmlns:p14="http://schemas.microsoft.com/office/powerpoint/2010/main" val="1728351486"/>
      </p:ext>
    </p:extLst>
  </p:cSld>
  <p:clrMapOvr>
    <a:masterClrMapping/>
  </p:clrMapOvr>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200151"/>
            <a:ext cx="4038600" cy="3394472"/>
          </a:xfrm>
        </p:spPr>
        <p:txBody>
          <a:bodyPr>
            <a:normAutofit/>
          </a:bodyPr>
          <a:lstStyle>
            <a:lvl1pPr marL="0" indent="0">
              <a:spcAft>
                <a:spcPts val="600"/>
              </a:spcAft>
              <a:buNone/>
              <a:defRPr sz="1600">
                <a:solidFill>
                  <a:srgbClr val="878787"/>
                </a:solidFill>
              </a:defRPr>
            </a:lvl1pPr>
            <a:lvl2pPr marL="457200" indent="0">
              <a:buNone/>
              <a:defRPr sz="1600">
                <a:solidFill>
                  <a:srgbClr val="878787"/>
                </a:solidFill>
              </a:defRPr>
            </a:lvl2pPr>
            <a:lvl3pPr marL="914400" indent="0">
              <a:buNone/>
              <a:defRPr sz="1400">
                <a:solidFill>
                  <a:srgbClr val="878787"/>
                </a:solidFill>
              </a:defRPr>
            </a:lvl3pPr>
            <a:lvl4pPr marL="1371600" indent="0">
              <a:buNone/>
              <a:defRPr sz="1200">
                <a:solidFill>
                  <a:srgbClr val="878787"/>
                </a:solidFill>
              </a:defRPr>
            </a:lvl4pPr>
            <a:lvl5pPr marL="1828800" indent="0">
              <a:buNone/>
              <a:defRPr sz="1200">
                <a:solidFill>
                  <a:srgbClr val="878787"/>
                </a:solidFill>
              </a:defRPr>
            </a:lvl5pPr>
            <a:lvl6pPr>
              <a:defRPr sz="1800"/>
            </a:lvl6pPr>
            <a:lvl7pPr>
              <a:defRPr sz="1800"/>
            </a:lvl7pPr>
            <a:lvl8pPr>
              <a:defRPr sz="1800"/>
            </a:lvl8pPr>
            <a:lvl9pPr>
              <a:defRPr sz="1800"/>
            </a:lvl9pPr>
          </a:lstStyle>
          <a:p>
            <a:pPr lvl="0"/>
            <a:r>
              <a:rPr lang="en-US" dirty="0" smtClean="0"/>
              <a:t>Click to edit Master text styles</a:t>
            </a:r>
          </a:p>
          <a:p>
            <a:pPr lvl="0"/>
            <a:endParaRPr lang="en-US" dirty="0" smtClean="0"/>
          </a:p>
        </p:txBody>
      </p:sp>
      <p:sp>
        <p:nvSpPr>
          <p:cNvPr id="6" name="Text Placeholder 5"/>
          <p:cNvSpPr>
            <a:spLocks noGrp="1"/>
          </p:cNvSpPr>
          <p:nvPr>
            <p:ph type="body" sz="quarter" idx="10"/>
          </p:nvPr>
        </p:nvSpPr>
        <p:spPr>
          <a:xfrm>
            <a:off x="4662394" y="3832344"/>
            <a:ext cx="4070350" cy="665162"/>
          </a:xfrm>
        </p:spPr>
        <p:txBody>
          <a:bodyPr>
            <a:noAutofit/>
          </a:bodyPr>
          <a:lstStyle>
            <a:lvl1pPr marL="0" indent="0">
              <a:buNone/>
              <a:defRPr sz="1100" i="1">
                <a:solidFill>
                  <a:schemeClr val="bg1">
                    <a:lumMod val="75000"/>
                  </a:schemeClr>
                </a:solidFill>
              </a:defRPr>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dirty="0" smtClean="0"/>
              <a:t>Click to edit Master text style</a:t>
            </a:r>
          </a:p>
        </p:txBody>
      </p:sp>
      <p:sp>
        <p:nvSpPr>
          <p:cNvPr id="8" name="Picture Placeholder 7"/>
          <p:cNvSpPr>
            <a:spLocks noGrp="1"/>
          </p:cNvSpPr>
          <p:nvPr>
            <p:ph type="pic" sz="quarter" idx="11"/>
          </p:nvPr>
        </p:nvSpPr>
        <p:spPr>
          <a:xfrm>
            <a:off x="4662488" y="1200150"/>
            <a:ext cx="4070350" cy="2430556"/>
          </a:xfrm>
        </p:spPr>
        <p:txBody>
          <a:bodyPr/>
          <a:lstStyle/>
          <a:p>
            <a:endParaRPr lang="en-US"/>
          </a:p>
        </p:txBody>
      </p:sp>
      <p:cxnSp>
        <p:nvCxnSpPr>
          <p:cNvPr id="7" name="Straight Connector 6"/>
          <p:cNvCxnSpPr/>
          <p:nvPr userDrawn="1"/>
        </p:nvCxnSpPr>
        <p:spPr>
          <a:xfrm>
            <a:off x="0" y="952606"/>
            <a:ext cx="9144000" cy="0"/>
          </a:xfrm>
          <a:prstGeom prst="line">
            <a:avLst/>
          </a:prstGeom>
          <a:ln>
            <a:solidFill>
              <a:srgbClr val="E8E8E8"/>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420943818"/>
      </p:ext>
    </p:extLst>
  </p:cSld>
  <p:clrMapOvr>
    <a:masterClrMapping/>
  </p:clrMapOvr>
  <p:timing>
    <p:tnLst>
      <p:par>
        <p:cTn xmlns:p14="http://schemas.microsoft.com/office/powerpoint/2010/mai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457200" y="1151335"/>
            <a:ext cx="4040188" cy="7536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457200" y="2016580"/>
            <a:ext cx="4040188" cy="2578042"/>
          </a:xfrm>
        </p:spPr>
        <p:txBody>
          <a:bodyPr>
            <a:normAutofit/>
          </a:bodyPr>
          <a:lstStyle>
            <a:lvl1pPr>
              <a:defRPr sz="2000">
                <a:solidFill>
                  <a:srgbClr val="878787"/>
                </a:solidFill>
              </a:defRPr>
            </a:lvl1pPr>
            <a:lvl2pPr>
              <a:defRPr sz="2000">
                <a:solidFill>
                  <a:srgbClr val="878787"/>
                </a:solidFill>
              </a:defRPr>
            </a:lvl2pPr>
            <a:lvl3pPr>
              <a:defRPr sz="2000">
                <a:solidFill>
                  <a:srgbClr val="878787"/>
                </a:solidFill>
              </a:defRPr>
            </a:lvl3pPr>
            <a:lvl4pPr>
              <a:defRPr sz="2000">
                <a:solidFill>
                  <a:srgbClr val="878787"/>
                </a:solidFill>
              </a:defRPr>
            </a:lvl4pPr>
            <a:lvl5pPr>
              <a:defRPr sz="2000">
                <a:solidFill>
                  <a:srgbClr val="878787"/>
                </a:solidFill>
              </a:defRPr>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4645026" y="1151335"/>
            <a:ext cx="4041775" cy="7536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6" y="2016580"/>
            <a:ext cx="4041775" cy="2578042"/>
          </a:xfrm>
        </p:spPr>
        <p:txBody>
          <a:bodyPr>
            <a:normAutofit/>
          </a:bodyPr>
          <a:lstStyle>
            <a:lvl1pPr>
              <a:defRPr sz="2000">
                <a:solidFill>
                  <a:srgbClr val="878787"/>
                </a:solidFill>
              </a:defRPr>
            </a:lvl1pPr>
            <a:lvl2pPr>
              <a:defRPr sz="2000">
                <a:solidFill>
                  <a:srgbClr val="878787"/>
                </a:solidFill>
              </a:defRPr>
            </a:lvl2pPr>
            <a:lvl3pPr>
              <a:defRPr sz="2000">
                <a:solidFill>
                  <a:srgbClr val="878787"/>
                </a:solidFill>
              </a:defRPr>
            </a:lvl3pPr>
            <a:lvl4pPr>
              <a:defRPr sz="2000">
                <a:solidFill>
                  <a:srgbClr val="878787"/>
                </a:solidFill>
              </a:defRPr>
            </a:lvl4pPr>
            <a:lvl5pPr>
              <a:defRPr sz="2000">
                <a:solidFill>
                  <a:srgbClr val="878787"/>
                </a:solidFill>
              </a:defRPr>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cxnSp>
        <p:nvCxnSpPr>
          <p:cNvPr id="7" name="Straight Connector 6"/>
          <p:cNvCxnSpPr/>
          <p:nvPr userDrawn="1"/>
        </p:nvCxnSpPr>
        <p:spPr>
          <a:xfrm>
            <a:off x="0" y="952606"/>
            <a:ext cx="9144000" cy="0"/>
          </a:xfrm>
          <a:prstGeom prst="line">
            <a:avLst/>
          </a:prstGeom>
          <a:ln>
            <a:solidFill>
              <a:srgbClr val="E8E8E8"/>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48682443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Rectangle 3"/>
          <p:cNvSpPr/>
          <p:nvPr userDrawn="1"/>
        </p:nvSpPr>
        <p:spPr>
          <a:xfrm>
            <a:off x="0" y="0"/>
            <a:ext cx="9144000" cy="5143500"/>
          </a:xfrm>
          <a:prstGeom prst="rect">
            <a:avLst/>
          </a:prstGeom>
          <a:solidFill>
            <a:schemeClr val="tx2"/>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0" y="373780"/>
            <a:ext cx="9144000" cy="300461"/>
          </a:xfrm>
        </p:spPr>
        <p:txBody>
          <a:bodyPr/>
          <a:lstStyle>
            <a:lvl1pPr algn="ctr">
              <a:defRPr sz="1800" baseline="0"/>
            </a:lvl1pPr>
          </a:lstStyle>
          <a:p>
            <a:r>
              <a:rPr lang="en-US" dirty="0" smtClean="0"/>
              <a:t>CLICK TO EDIT MASTER TITLE STYLE</a:t>
            </a:r>
            <a:endParaRPr lang="en-US" dirty="0"/>
          </a:p>
        </p:txBody>
      </p:sp>
      <p:sp>
        <p:nvSpPr>
          <p:cNvPr id="9" name="Text Placeholder 8"/>
          <p:cNvSpPr>
            <a:spLocks noGrp="1"/>
          </p:cNvSpPr>
          <p:nvPr>
            <p:ph type="body" sz="quarter" idx="10"/>
          </p:nvPr>
        </p:nvSpPr>
        <p:spPr>
          <a:xfrm>
            <a:off x="1042147" y="1770529"/>
            <a:ext cx="7059706" cy="1377484"/>
          </a:xfrm>
        </p:spPr>
        <p:txBody>
          <a:bodyPr/>
          <a:lstStyle>
            <a:lvl1pPr marL="0" indent="0" algn="ctr">
              <a:buNone/>
              <a:defRPr>
                <a:solidFill>
                  <a:srgbClr val="FFFFFF"/>
                </a:solidFill>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smtClean="0"/>
              <a:t>Click to edit Master text styles</a:t>
            </a:r>
          </a:p>
        </p:txBody>
      </p:sp>
      <p:pic>
        <p:nvPicPr>
          <p:cNvPr id="5" name="Picture 4" descr="Pattern1.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108471299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userDrawn="1"/>
        </p:nvSpPr>
        <p:spPr>
          <a:xfrm>
            <a:off x="-67234" y="-126999"/>
            <a:ext cx="9226176" cy="5285441"/>
          </a:xfrm>
          <a:prstGeom prst="rect">
            <a:avLst/>
          </a:prstGeom>
          <a:solidFill>
            <a:srgbClr val="97ACB5"/>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solidFill>
                <a:schemeClr val="accent3"/>
              </a:solidFill>
            </a:endParaRPr>
          </a:p>
        </p:txBody>
      </p:sp>
      <p:sp>
        <p:nvSpPr>
          <p:cNvPr id="2" name="Title 1"/>
          <p:cNvSpPr>
            <a:spLocks noGrp="1"/>
          </p:cNvSpPr>
          <p:nvPr>
            <p:ph type="title"/>
          </p:nvPr>
        </p:nvSpPr>
        <p:spPr>
          <a:xfrm>
            <a:off x="239056" y="465167"/>
            <a:ext cx="8516471" cy="376792"/>
          </a:xfrm>
        </p:spPr>
        <p:txBody>
          <a:bodyPr anchor="b"/>
          <a:lstStyle>
            <a:lvl1pPr algn="l">
              <a:defRPr sz="2800" b="0">
                <a:solidFill>
                  <a:srgbClr val="FFFFFF"/>
                </a:solidFill>
              </a:defRPr>
            </a:lvl1pPr>
          </a:lstStyle>
          <a:p>
            <a:r>
              <a:rPr lang="en-US" dirty="0" smtClean="0"/>
              <a:t>Click to edit Master title style</a:t>
            </a:r>
            <a:endParaRPr lang="en-US" dirty="0"/>
          </a:p>
        </p:txBody>
      </p:sp>
      <p:sp>
        <p:nvSpPr>
          <p:cNvPr id="3" name="Picture Placeholder 2"/>
          <p:cNvSpPr>
            <a:spLocks noGrp="1"/>
          </p:cNvSpPr>
          <p:nvPr>
            <p:ph type="pic" idx="1"/>
          </p:nvPr>
        </p:nvSpPr>
        <p:spPr>
          <a:xfrm>
            <a:off x="-82176" y="1105647"/>
            <a:ext cx="9226176" cy="4037853"/>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hasCustomPrompt="1"/>
          </p:nvPr>
        </p:nvSpPr>
        <p:spPr>
          <a:xfrm>
            <a:off x="239056" y="157381"/>
            <a:ext cx="8516471" cy="229215"/>
          </a:xfrm>
        </p:spPr>
        <p:txBody>
          <a:bodyPr>
            <a:normAutofit/>
          </a:bodyPr>
          <a:lstStyle>
            <a:lvl1pPr marL="0" indent="0" algn="l">
              <a:buNone/>
              <a:defRPr sz="1200" b="1">
                <a:solidFill>
                  <a:schemeClr val="tx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Tree>
    <p:extLst>
      <p:ext uri="{BB962C8B-B14F-4D97-AF65-F5344CB8AC3E}">
        <p14:creationId xmlns:p14="http://schemas.microsoft.com/office/powerpoint/2010/main" val="361598310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13" name="Rectangle 12"/>
          <p:cNvSpPr/>
          <p:nvPr userDrawn="1"/>
        </p:nvSpPr>
        <p:spPr>
          <a:xfrm>
            <a:off x="366059" y="1822334"/>
            <a:ext cx="2039470" cy="2772079"/>
          </a:xfrm>
          <a:prstGeom prst="rect">
            <a:avLst/>
          </a:prstGeom>
          <a:solidFill>
            <a:srgbClr val="F5F5F5"/>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4" name="Rectangle 13"/>
          <p:cNvSpPr/>
          <p:nvPr userDrawn="1"/>
        </p:nvSpPr>
        <p:spPr>
          <a:xfrm>
            <a:off x="2488201" y="1822334"/>
            <a:ext cx="2039470" cy="2772079"/>
          </a:xfrm>
          <a:prstGeom prst="rect">
            <a:avLst/>
          </a:prstGeom>
          <a:solidFill>
            <a:srgbClr val="F5F5F5"/>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5" name="Rectangle 14"/>
          <p:cNvSpPr/>
          <p:nvPr userDrawn="1"/>
        </p:nvSpPr>
        <p:spPr>
          <a:xfrm>
            <a:off x="4610343" y="1822334"/>
            <a:ext cx="2039470" cy="2772079"/>
          </a:xfrm>
          <a:prstGeom prst="rect">
            <a:avLst/>
          </a:prstGeom>
          <a:solidFill>
            <a:srgbClr val="F5F5F5"/>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6" name="Rectangle 15"/>
          <p:cNvSpPr/>
          <p:nvPr userDrawn="1"/>
        </p:nvSpPr>
        <p:spPr>
          <a:xfrm>
            <a:off x="6732485" y="1822334"/>
            <a:ext cx="2039470" cy="2772079"/>
          </a:xfrm>
          <a:prstGeom prst="rect">
            <a:avLst/>
          </a:prstGeom>
          <a:solidFill>
            <a:srgbClr val="F5F5F5"/>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lvl1pPr>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457200" y="1233421"/>
            <a:ext cx="1948329" cy="514719"/>
          </a:xfrm>
        </p:spPr>
        <p:txBody>
          <a:bodyPr anchor="b"/>
          <a:lstStyle>
            <a:lvl1pPr marL="0" indent="0" algn="ctr">
              <a:buNone/>
              <a:defRPr sz="2400" b="1">
                <a:solidFill>
                  <a:srgbClr val="006FD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a:t>
            </a:r>
          </a:p>
        </p:txBody>
      </p:sp>
      <p:sp>
        <p:nvSpPr>
          <p:cNvPr id="4" name="Content Placeholder 3"/>
          <p:cNvSpPr>
            <a:spLocks noGrp="1"/>
          </p:cNvSpPr>
          <p:nvPr>
            <p:ph sz="half" idx="2"/>
          </p:nvPr>
        </p:nvSpPr>
        <p:spPr>
          <a:xfrm>
            <a:off x="457200" y="1904515"/>
            <a:ext cx="1948329" cy="2578042"/>
          </a:xfrm>
        </p:spPr>
        <p:txBody>
          <a:bodyPr>
            <a:normAutofit/>
          </a:bodyPr>
          <a:lstStyle>
            <a:lvl1pPr marL="285750" marR="0" indent="-285750" algn="l" defTabSz="457200" rtl="0" eaLnBrk="1" fontAlgn="auto" latinLnBrk="0" hangingPunct="1">
              <a:lnSpc>
                <a:spcPct val="110000"/>
              </a:lnSpc>
              <a:spcBef>
                <a:spcPct val="20000"/>
              </a:spcBef>
              <a:spcAft>
                <a:spcPts val="600"/>
              </a:spcAft>
              <a:buClrTx/>
              <a:buSzTx/>
              <a:buFont typeface="Arial"/>
              <a:buChar char="•"/>
              <a:tabLst/>
              <a:defRPr sz="1000">
                <a:solidFill>
                  <a:srgbClr val="878787"/>
                </a:solidFill>
              </a:defRPr>
            </a:lvl1pPr>
            <a:lvl2pPr marL="457200" indent="0">
              <a:buNone/>
              <a:defRPr sz="2000">
                <a:solidFill>
                  <a:srgbClr val="878787"/>
                </a:solidFill>
              </a:defRPr>
            </a:lvl2pPr>
            <a:lvl3pPr marL="914400" indent="0">
              <a:buNone/>
              <a:defRPr sz="2000">
                <a:solidFill>
                  <a:srgbClr val="878787"/>
                </a:solidFill>
              </a:defRPr>
            </a:lvl3pPr>
            <a:lvl4pPr marL="1371600" indent="0">
              <a:buNone/>
              <a:defRPr sz="2000">
                <a:solidFill>
                  <a:srgbClr val="878787"/>
                </a:solidFill>
              </a:defRPr>
            </a:lvl4pPr>
            <a:lvl5pPr marL="1828800" indent="0">
              <a:buNone/>
              <a:defRPr sz="2000">
                <a:solidFill>
                  <a:srgbClr val="878787"/>
                </a:solidFill>
              </a:defRPr>
            </a:lvl5pPr>
            <a:lvl6pPr>
              <a:defRPr sz="1600"/>
            </a:lvl6pPr>
            <a:lvl7pPr>
              <a:defRPr sz="1600"/>
            </a:lvl7pPr>
            <a:lvl8pPr>
              <a:defRPr sz="1600"/>
            </a:lvl8pPr>
            <a:lvl9pPr>
              <a:defRPr sz="1600"/>
            </a:lvl9pPr>
          </a:lstStyle>
          <a:p>
            <a:pPr marL="285750" marR="0" lvl="0" indent="-285750" algn="l" defTabSz="457200" rtl="0" eaLnBrk="1" fontAlgn="auto" latinLnBrk="0" hangingPunct="1">
              <a:lnSpc>
                <a:spcPct val="100000"/>
              </a:lnSpc>
              <a:spcBef>
                <a:spcPct val="20000"/>
              </a:spcBef>
              <a:spcAft>
                <a:spcPts val="0"/>
              </a:spcAft>
              <a:buClrTx/>
              <a:buSzTx/>
              <a:buFont typeface="Arial"/>
              <a:buChar char="•"/>
              <a:tabLst/>
              <a:defRPr/>
            </a:pPr>
            <a:r>
              <a:rPr lang="en-US" dirty="0" smtClean="0"/>
              <a:t>Click to edit Master text styles</a:t>
            </a:r>
          </a:p>
          <a:p>
            <a:pPr marL="285750" marR="0" lvl="0" indent="-285750" algn="l" defTabSz="457200" rtl="0" eaLnBrk="1" fontAlgn="auto" latinLnBrk="0" hangingPunct="1">
              <a:lnSpc>
                <a:spcPct val="100000"/>
              </a:lnSpc>
              <a:spcBef>
                <a:spcPct val="20000"/>
              </a:spcBef>
              <a:spcAft>
                <a:spcPts val="0"/>
              </a:spcAft>
              <a:buClrTx/>
              <a:buSzTx/>
              <a:buFont typeface="Arial"/>
              <a:buChar char="•"/>
              <a:tabLst/>
              <a:defRPr/>
            </a:pPr>
            <a:r>
              <a:rPr lang="en-US" dirty="0" smtClean="0"/>
              <a:t>Click to edit Master text styles</a:t>
            </a:r>
          </a:p>
          <a:p>
            <a:pPr marL="285750" marR="0" lvl="0" indent="-285750" algn="l" defTabSz="457200" rtl="0" eaLnBrk="1" fontAlgn="auto" latinLnBrk="0" hangingPunct="1">
              <a:lnSpc>
                <a:spcPct val="100000"/>
              </a:lnSpc>
              <a:spcBef>
                <a:spcPct val="20000"/>
              </a:spcBef>
              <a:spcAft>
                <a:spcPts val="0"/>
              </a:spcAft>
              <a:buClrTx/>
              <a:buSzTx/>
              <a:buFont typeface="Arial"/>
              <a:buChar char="•"/>
              <a:tabLst/>
              <a:defRPr/>
            </a:pPr>
            <a:r>
              <a:rPr lang="en-US" dirty="0" smtClean="0"/>
              <a:t>Click to edit Master text styles</a:t>
            </a:r>
          </a:p>
          <a:p>
            <a:pPr lvl="0"/>
            <a:endParaRPr lang="en-US" dirty="0" smtClean="0"/>
          </a:p>
        </p:txBody>
      </p:sp>
      <p:sp>
        <p:nvSpPr>
          <p:cNvPr id="7" name="Text Placeholder 2"/>
          <p:cNvSpPr>
            <a:spLocks noGrp="1"/>
          </p:cNvSpPr>
          <p:nvPr>
            <p:ph type="body" idx="10"/>
          </p:nvPr>
        </p:nvSpPr>
        <p:spPr>
          <a:xfrm>
            <a:off x="2548961" y="1233421"/>
            <a:ext cx="1948329" cy="514719"/>
          </a:xfrm>
        </p:spPr>
        <p:txBody>
          <a:bodyPr anchor="b"/>
          <a:lstStyle>
            <a:lvl1pPr marL="0" indent="0" algn="ctr">
              <a:buNone/>
              <a:defRPr sz="2400" b="1">
                <a:solidFill>
                  <a:srgbClr val="1863AF"/>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a:t>
            </a:r>
          </a:p>
        </p:txBody>
      </p:sp>
      <p:sp>
        <p:nvSpPr>
          <p:cNvPr id="8" name="Content Placeholder 3"/>
          <p:cNvSpPr>
            <a:spLocks noGrp="1"/>
          </p:cNvSpPr>
          <p:nvPr>
            <p:ph sz="half" idx="11"/>
          </p:nvPr>
        </p:nvSpPr>
        <p:spPr>
          <a:xfrm>
            <a:off x="2548961" y="1904515"/>
            <a:ext cx="1948329" cy="2578042"/>
          </a:xfrm>
        </p:spPr>
        <p:txBody>
          <a:bodyPr>
            <a:normAutofit/>
          </a:bodyPr>
          <a:lstStyle>
            <a:lvl1pPr marL="285750" marR="0" indent="-285750" algn="l" defTabSz="457200" rtl="0" eaLnBrk="1" fontAlgn="auto" latinLnBrk="0" hangingPunct="1">
              <a:lnSpc>
                <a:spcPct val="100000"/>
              </a:lnSpc>
              <a:spcBef>
                <a:spcPct val="20000"/>
              </a:spcBef>
              <a:spcAft>
                <a:spcPts val="600"/>
              </a:spcAft>
              <a:buClrTx/>
              <a:buSzTx/>
              <a:buFont typeface="Arial"/>
              <a:buChar char="•"/>
              <a:tabLst/>
              <a:defRPr sz="1000">
                <a:solidFill>
                  <a:srgbClr val="878787"/>
                </a:solidFill>
              </a:defRPr>
            </a:lvl1pPr>
            <a:lvl2pPr marL="457200" indent="0">
              <a:buNone/>
              <a:defRPr sz="2000">
                <a:solidFill>
                  <a:srgbClr val="878787"/>
                </a:solidFill>
              </a:defRPr>
            </a:lvl2pPr>
            <a:lvl3pPr marL="914400" indent="0">
              <a:buNone/>
              <a:defRPr sz="2000">
                <a:solidFill>
                  <a:srgbClr val="878787"/>
                </a:solidFill>
              </a:defRPr>
            </a:lvl3pPr>
            <a:lvl4pPr marL="1371600" indent="0">
              <a:buNone/>
              <a:defRPr sz="2000">
                <a:solidFill>
                  <a:srgbClr val="878787"/>
                </a:solidFill>
              </a:defRPr>
            </a:lvl4pPr>
            <a:lvl5pPr marL="1828800" indent="0">
              <a:buNone/>
              <a:defRPr sz="2000">
                <a:solidFill>
                  <a:srgbClr val="878787"/>
                </a:solidFill>
              </a:defRPr>
            </a:lvl5pPr>
            <a:lvl6pPr>
              <a:defRPr sz="1600"/>
            </a:lvl6pPr>
            <a:lvl7pPr>
              <a:defRPr sz="1600"/>
            </a:lvl7pPr>
            <a:lvl8pPr>
              <a:defRPr sz="1600"/>
            </a:lvl8pPr>
            <a:lvl9pPr>
              <a:defRPr sz="1600"/>
            </a:lvl9pPr>
          </a:lstStyle>
          <a:p>
            <a:pPr marL="285750" marR="0" lvl="0" indent="-285750" algn="l" defTabSz="457200" rtl="0" eaLnBrk="1" fontAlgn="auto" latinLnBrk="0" hangingPunct="1">
              <a:lnSpc>
                <a:spcPct val="100000"/>
              </a:lnSpc>
              <a:spcBef>
                <a:spcPct val="20000"/>
              </a:spcBef>
              <a:spcAft>
                <a:spcPts val="0"/>
              </a:spcAft>
              <a:buClrTx/>
              <a:buSzTx/>
              <a:buFont typeface="Arial"/>
              <a:buChar char="•"/>
              <a:tabLst/>
              <a:defRPr/>
            </a:pPr>
            <a:r>
              <a:rPr lang="en-US" dirty="0" smtClean="0"/>
              <a:t>Click to edit Master text styles</a:t>
            </a:r>
          </a:p>
          <a:p>
            <a:pPr marL="285750" marR="0" lvl="0" indent="-285750" algn="l" defTabSz="457200" rtl="0" eaLnBrk="1" fontAlgn="auto" latinLnBrk="0" hangingPunct="1">
              <a:lnSpc>
                <a:spcPct val="100000"/>
              </a:lnSpc>
              <a:spcBef>
                <a:spcPct val="20000"/>
              </a:spcBef>
              <a:spcAft>
                <a:spcPts val="0"/>
              </a:spcAft>
              <a:buClrTx/>
              <a:buSzTx/>
              <a:buFont typeface="Arial"/>
              <a:buChar char="•"/>
              <a:tabLst/>
              <a:defRPr/>
            </a:pPr>
            <a:r>
              <a:rPr lang="en-US" dirty="0" smtClean="0"/>
              <a:t>Click to edit Master text styles</a:t>
            </a:r>
          </a:p>
          <a:p>
            <a:pPr marL="285750" marR="0" lvl="0" indent="-285750" algn="l" defTabSz="457200" rtl="0" eaLnBrk="1" fontAlgn="auto" latinLnBrk="0" hangingPunct="1">
              <a:lnSpc>
                <a:spcPct val="100000"/>
              </a:lnSpc>
              <a:spcBef>
                <a:spcPct val="20000"/>
              </a:spcBef>
              <a:spcAft>
                <a:spcPts val="0"/>
              </a:spcAft>
              <a:buClrTx/>
              <a:buSzTx/>
              <a:buFont typeface="Arial"/>
              <a:buChar char="•"/>
              <a:tabLst/>
              <a:defRPr/>
            </a:pPr>
            <a:r>
              <a:rPr lang="en-US" dirty="0" smtClean="0"/>
              <a:t>Click to edit Master text styles</a:t>
            </a:r>
          </a:p>
          <a:p>
            <a:pPr lvl="0"/>
            <a:endParaRPr lang="en-US" dirty="0" smtClean="0"/>
          </a:p>
        </p:txBody>
      </p:sp>
      <p:sp>
        <p:nvSpPr>
          <p:cNvPr id="9" name="Text Placeholder 2"/>
          <p:cNvSpPr>
            <a:spLocks noGrp="1"/>
          </p:cNvSpPr>
          <p:nvPr>
            <p:ph type="body" idx="12"/>
          </p:nvPr>
        </p:nvSpPr>
        <p:spPr>
          <a:xfrm>
            <a:off x="4655665" y="1233421"/>
            <a:ext cx="1948329" cy="514719"/>
          </a:xfrm>
        </p:spPr>
        <p:txBody>
          <a:bodyPr anchor="b"/>
          <a:lstStyle>
            <a:lvl1pPr marL="0" indent="0" algn="ctr">
              <a:buNone/>
              <a:defRPr sz="2400" b="1">
                <a:solidFill>
                  <a:srgbClr val="1863AF"/>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a:t>
            </a:r>
          </a:p>
        </p:txBody>
      </p:sp>
      <p:sp>
        <p:nvSpPr>
          <p:cNvPr id="10" name="Content Placeholder 3"/>
          <p:cNvSpPr>
            <a:spLocks noGrp="1"/>
          </p:cNvSpPr>
          <p:nvPr>
            <p:ph sz="half" idx="13"/>
          </p:nvPr>
        </p:nvSpPr>
        <p:spPr>
          <a:xfrm>
            <a:off x="4655665" y="1904515"/>
            <a:ext cx="1948329" cy="2578042"/>
          </a:xfrm>
        </p:spPr>
        <p:txBody>
          <a:bodyPr>
            <a:normAutofit/>
          </a:bodyPr>
          <a:lstStyle>
            <a:lvl1pPr marL="285750" marR="0" indent="-285750" algn="l" defTabSz="457200" rtl="0" eaLnBrk="1" fontAlgn="auto" latinLnBrk="0" hangingPunct="1">
              <a:lnSpc>
                <a:spcPct val="100000"/>
              </a:lnSpc>
              <a:spcBef>
                <a:spcPct val="20000"/>
              </a:spcBef>
              <a:spcAft>
                <a:spcPts val="600"/>
              </a:spcAft>
              <a:buClrTx/>
              <a:buSzTx/>
              <a:buFont typeface="Arial"/>
              <a:buChar char="•"/>
              <a:tabLst/>
              <a:defRPr sz="1000">
                <a:solidFill>
                  <a:srgbClr val="878787"/>
                </a:solidFill>
              </a:defRPr>
            </a:lvl1pPr>
            <a:lvl2pPr marL="457200" indent="0">
              <a:buNone/>
              <a:defRPr sz="2000">
                <a:solidFill>
                  <a:srgbClr val="878787"/>
                </a:solidFill>
              </a:defRPr>
            </a:lvl2pPr>
            <a:lvl3pPr marL="914400" indent="0">
              <a:buNone/>
              <a:defRPr sz="2000">
                <a:solidFill>
                  <a:srgbClr val="878787"/>
                </a:solidFill>
              </a:defRPr>
            </a:lvl3pPr>
            <a:lvl4pPr marL="1371600" indent="0">
              <a:buNone/>
              <a:defRPr sz="2000">
                <a:solidFill>
                  <a:srgbClr val="878787"/>
                </a:solidFill>
              </a:defRPr>
            </a:lvl4pPr>
            <a:lvl5pPr marL="1828800" indent="0">
              <a:buNone/>
              <a:defRPr sz="2000">
                <a:solidFill>
                  <a:srgbClr val="878787"/>
                </a:solidFill>
              </a:defRPr>
            </a:lvl5pPr>
            <a:lvl6pPr>
              <a:defRPr sz="1600"/>
            </a:lvl6pPr>
            <a:lvl7pPr>
              <a:defRPr sz="1600"/>
            </a:lvl7pPr>
            <a:lvl8pPr>
              <a:defRPr sz="1600"/>
            </a:lvl8pPr>
            <a:lvl9pPr>
              <a:defRPr sz="1600"/>
            </a:lvl9pPr>
          </a:lstStyle>
          <a:p>
            <a:pPr marL="285750" marR="0" lvl="0" indent="-285750" algn="l" defTabSz="457200" rtl="0" eaLnBrk="1" fontAlgn="auto" latinLnBrk="0" hangingPunct="1">
              <a:lnSpc>
                <a:spcPct val="100000"/>
              </a:lnSpc>
              <a:spcBef>
                <a:spcPct val="20000"/>
              </a:spcBef>
              <a:spcAft>
                <a:spcPts val="0"/>
              </a:spcAft>
              <a:buClrTx/>
              <a:buSzTx/>
              <a:buFont typeface="Arial"/>
              <a:buChar char="•"/>
              <a:tabLst/>
              <a:defRPr/>
            </a:pPr>
            <a:r>
              <a:rPr lang="en-US" dirty="0" smtClean="0"/>
              <a:t>Click to edit Master text styles</a:t>
            </a:r>
          </a:p>
          <a:p>
            <a:pPr marL="285750" marR="0" lvl="0" indent="-285750" algn="l" defTabSz="457200" rtl="0" eaLnBrk="1" fontAlgn="auto" latinLnBrk="0" hangingPunct="1">
              <a:lnSpc>
                <a:spcPct val="100000"/>
              </a:lnSpc>
              <a:spcBef>
                <a:spcPct val="20000"/>
              </a:spcBef>
              <a:spcAft>
                <a:spcPts val="0"/>
              </a:spcAft>
              <a:buClrTx/>
              <a:buSzTx/>
              <a:buFont typeface="Arial"/>
              <a:buChar char="•"/>
              <a:tabLst/>
              <a:defRPr/>
            </a:pPr>
            <a:r>
              <a:rPr lang="en-US" dirty="0" smtClean="0"/>
              <a:t>Click to edit Master text styles</a:t>
            </a:r>
          </a:p>
          <a:p>
            <a:pPr marL="285750" marR="0" lvl="0" indent="-285750" algn="l" defTabSz="457200" rtl="0" eaLnBrk="1" fontAlgn="auto" latinLnBrk="0" hangingPunct="1">
              <a:lnSpc>
                <a:spcPct val="100000"/>
              </a:lnSpc>
              <a:spcBef>
                <a:spcPct val="20000"/>
              </a:spcBef>
              <a:spcAft>
                <a:spcPts val="0"/>
              </a:spcAft>
              <a:buClrTx/>
              <a:buSzTx/>
              <a:buFont typeface="Arial"/>
              <a:buChar char="•"/>
              <a:tabLst/>
              <a:defRPr/>
            </a:pPr>
            <a:r>
              <a:rPr lang="en-US" dirty="0" smtClean="0"/>
              <a:t>Click to edit Master text styles</a:t>
            </a:r>
          </a:p>
          <a:p>
            <a:pPr lvl="0"/>
            <a:endParaRPr lang="en-US" dirty="0" smtClean="0"/>
          </a:p>
        </p:txBody>
      </p:sp>
      <p:sp>
        <p:nvSpPr>
          <p:cNvPr id="11" name="Text Placeholder 2"/>
          <p:cNvSpPr>
            <a:spLocks noGrp="1"/>
          </p:cNvSpPr>
          <p:nvPr>
            <p:ph type="body" idx="14"/>
          </p:nvPr>
        </p:nvSpPr>
        <p:spPr>
          <a:xfrm>
            <a:off x="6732485" y="1233421"/>
            <a:ext cx="1948329" cy="514719"/>
          </a:xfrm>
        </p:spPr>
        <p:txBody>
          <a:bodyPr anchor="b"/>
          <a:lstStyle>
            <a:lvl1pPr marL="0" indent="0" algn="ctr">
              <a:buNone/>
              <a:defRPr sz="2400" b="1">
                <a:solidFill>
                  <a:srgbClr val="1863AF"/>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a:t>
            </a:r>
          </a:p>
        </p:txBody>
      </p:sp>
      <p:sp>
        <p:nvSpPr>
          <p:cNvPr id="12" name="Content Placeholder 3"/>
          <p:cNvSpPr>
            <a:spLocks noGrp="1"/>
          </p:cNvSpPr>
          <p:nvPr>
            <p:ph sz="half" idx="15"/>
          </p:nvPr>
        </p:nvSpPr>
        <p:spPr>
          <a:xfrm>
            <a:off x="6732485" y="1904515"/>
            <a:ext cx="1948329" cy="2578042"/>
          </a:xfrm>
        </p:spPr>
        <p:txBody>
          <a:bodyPr>
            <a:normAutofit/>
          </a:bodyPr>
          <a:lstStyle>
            <a:lvl1pPr marL="285750" marR="0" indent="-285750" algn="l" defTabSz="457200" rtl="0" eaLnBrk="1" fontAlgn="auto" latinLnBrk="0" hangingPunct="1">
              <a:lnSpc>
                <a:spcPct val="100000"/>
              </a:lnSpc>
              <a:spcBef>
                <a:spcPct val="20000"/>
              </a:spcBef>
              <a:spcAft>
                <a:spcPts val="600"/>
              </a:spcAft>
              <a:buClrTx/>
              <a:buSzTx/>
              <a:buFont typeface="Arial"/>
              <a:buChar char="•"/>
              <a:tabLst/>
              <a:defRPr sz="1000">
                <a:solidFill>
                  <a:srgbClr val="878787"/>
                </a:solidFill>
              </a:defRPr>
            </a:lvl1pPr>
            <a:lvl2pPr marL="457200" indent="0">
              <a:buNone/>
              <a:defRPr sz="2000">
                <a:solidFill>
                  <a:srgbClr val="878787"/>
                </a:solidFill>
              </a:defRPr>
            </a:lvl2pPr>
            <a:lvl3pPr marL="914400" indent="0">
              <a:buNone/>
              <a:defRPr sz="2000">
                <a:solidFill>
                  <a:srgbClr val="878787"/>
                </a:solidFill>
              </a:defRPr>
            </a:lvl3pPr>
            <a:lvl4pPr marL="1371600" indent="0">
              <a:buNone/>
              <a:defRPr sz="2000">
                <a:solidFill>
                  <a:srgbClr val="878787"/>
                </a:solidFill>
              </a:defRPr>
            </a:lvl4pPr>
            <a:lvl5pPr marL="1828800" indent="0">
              <a:buNone/>
              <a:defRPr sz="2000">
                <a:solidFill>
                  <a:srgbClr val="878787"/>
                </a:solidFill>
              </a:defRPr>
            </a:lvl5pPr>
            <a:lvl6pPr>
              <a:defRPr sz="1600"/>
            </a:lvl6pPr>
            <a:lvl7pPr>
              <a:defRPr sz="1600"/>
            </a:lvl7pPr>
            <a:lvl8pPr>
              <a:defRPr sz="1600"/>
            </a:lvl8pPr>
            <a:lvl9pPr>
              <a:defRPr sz="1600"/>
            </a:lvl9pPr>
          </a:lstStyle>
          <a:p>
            <a:pPr marL="285750" marR="0" lvl="0" indent="-285750" algn="l" defTabSz="457200" rtl="0" eaLnBrk="1" fontAlgn="auto" latinLnBrk="0" hangingPunct="1">
              <a:lnSpc>
                <a:spcPct val="100000"/>
              </a:lnSpc>
              <a:spcBef>
                <a:spcPct val="20000"/>
              </a:spcBef>
              <a:spcAft>
                <a:spcPts val="0"/>
              </a:spcAft>
              <a:buClrTx/>
              <a:buSzTx/>
              <a:buFont typeface="Arial"/>
              <a:buChar char="•"/>
              <a:tabLst/>
              <a:defRPr/>
            </a:pPr>
            <a:r>
              <a:rPr lang="en-US" dirty="0" smtClean="0"/>
              <a:t>Click to edit Master text styles</a:t>
            </a:r>
          </a:p>
          <a:p>
            <a:pPr marL="285750" marR="0" lvl="0" indent="-285750" algn="l" defTabSz="457200" rtl="0" eaLnBrk="1" fontAlgn="auto" latinLnBrk="0" hangingPunct="1">
              <a:lnSpc>
                <a:spcPct val="100000"/>
              </a:lnSpc>
              <a:spcBef>
                <a:spcPct val="20000"/>
              </a:spcBef>
              <a:spcAft>
                <a:spcPts val="0"/>
              </a:spcAft>
              <a:buClrTx/>
              <a:buSzTx/>
              <a:buFont typeface="Arial"/>
              <a:buChar char="•"/>
              <a:tabLst/>
              <a:defRPr/>
            </a:pPr>
            <a:r>
              <a:rPr lang="en-US" dirty="0" smtClean="0"/>
              <a:t>Click to edit Master text styles</a:t>
            </a:r>
          </a:p>
          <a:p>
            <a:pPr marL="285750" marR="0" lvl="0" indent="-285750" algn="l" defTabSz="457200" rtl="0" eaLnBrk="1" fontAlgn="auto" latinLnBrk="0" hangingPunct="1">
              <a:lnSpc>
                <a:spcPct val="100000"/>
              </a:lnSpc>
              <a:spcBef>
                <a:spcPct val="20000"/>
              </a:spcBef>
              <a:spcAft>
                <a:spcPts val="0"/>
              </a:spcAft>
              <a:buClrTx/>
              <a:buSzTx/>
              <a:buFont typeface="Arial"/>
              <a:buChar char="•"/>
              <a:tabLst/>
              <a:defRPr/>
            </a:pPr>
            <a:r>
              <a:rPr lang="en-US" dirty="0" smtClean="0"/>
              <a:t>Click to edit Master text styles</a:t>
            </a:r>
          </a:p>
          <a:p>
            <a:pPr lvl="0"/>
            <a:endParaRPr lang="en-US" dirty="0" smtClean="0"/>
          </a:p>
        </p:txBody>
      </p:sp>
      <p:cxnSp>
        <p:nvCxnSpPr>
          <p:cNvPr id="17" name="Straight Connector 16"/>
          <p:cNvCxnSpPr/>
          <p:nvPr userDrawn="1"/>
        </p:nvCxnSpPr>
        <p:spPr>
          <a:xfrm>
            <a:off x="0" y="952606"/>
            <a:ext cx="9144000" cy="0"/>
          </a:xfrm>
          <a:prstGeom prst="line">
            <a:avLst/>
          </a:prstGeom>
          <a:ln>
            <a:solidFill>
              <a:srgbClr val="E8E8E8"/>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55188068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Picture with Caption">
    <p:spTree>
      <p:nvGrpSpPr>
        <p:cNvPr id="1" name=""/>
        <p:cNvGrpSpPr/>
        <p:nvPr/>
      </p:nvGrpSpPr>
      <p:grpSpPr>
        <a:xfrm>
          <a:off x="0" y="0"/>
          <a:ext cx="0" cy="0"/>
          <a:chOff x="0" y="0"/>
          <a:chExt cx="0" cy="0"/>
        </a:xfrm>
      </p:grpSpPr>
      <p:sp>
        <p:nvSpPr>
          <p:cNvPr id="9" name="Rectangle 8"/>
          <p:cNvSpPr/>
          <p:nvPr userDrawn="1"/>
        </p:nvSpPr>
        <p:spPr>
          <a:xfrm>
            <a:off x="4669118" y="-114361"/>
            <a:ext cx="4429075" cy="5285441"/>
          </a:xfrm>
          <a:prstGeom prst="rect">
            <a:avLst/>
          </a:prstGeom>
          <a:solidFill>
            <a:schemeClr val="bg1"/>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solidFill>
                <a:schemeClr val="accent3"/>
              </a:solidFill>
            </a:endParaRPr>
          </a:p>
        </p:txBody>
      </p:sp>
      <p:sp>
        <p:nvSpPr>
          <p:cNvPr id="8" name="Rectangle 7"/>
          <p:cNvSpPr/>
          <p:nvPr userDrawn="1"/>
        </p:nvSpPr>
        <p:spPr>
          <a:xfrm>
            <a:off x="-67233" y="-126999"/>
            <a:ext cx="4736352" cy="5285441"/>
          </a:xfrm>
          <a:prstGeom prst="rect">
            <a:avLst/>
          </a:prstGeom>
          <a:solidFill>
            <a:srgbClr val="97ACB5"/>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solidFill>
                <a:schemeClr val="accent3"/>
              </a:solidFill>
            </a:endParaRPr>
          </a:p>
        </p:txBody>
      </p:sp>
      <p:sp>
        <p:nvSpPr>
          <p:cNvPr id="2" name="Title 1"/>
          <p:cNvSpPr>
            <a:spLocks noGrp="1"/>
          </p:cNvSpPr>
          <p:nvPr>
            <p:ph type="title" hasCustomPrompt="1"/>
          </p:nvPr>
        </p:nvSpPr>
        <p:spPr>
          <a:xfrm>
            <a:off x="239057" y="483683"/>
            <a:ext cx="4430061" cy="414471"/>
          </a:xfrm>
        </p:spPr>
        <p:txBody>
          <a:bodyPr anchor="b"/>
          <a:lstStyle>
            <a:lvl1pPr algn="l">
              <a:defRPr sz="2800" b="0" baseline="0">
                <a:solidFill>
                  <a:srgbClr val="FFFFFF"/>
                </a:solidFill>
              </a:defRPr>
            </a:lvl1pPr>
          </a:lstStyle>
          <a:p>
            <a:r>
              <a:rPr lang="en-US" dirty="0" smtClean="0"/>
              <a:t>Click to Edit</a:t>
            </a:r>
            <a:endParaRPr lang="en-US" dirty="0"/>
          </a:p>
        </p:txBody>
      </p:sp>
      <p:sp>
        <p:nvSpPr>
          <p:cNvPr id="3" name="Picture Placeholder 2"/>
          <p:cNvSpPr>
            <a:spLocks noGrp="1"/>
          </p:cNvSpPr>
          <p:nvPr>
            <p:ph type="pic" idx="1"/>
          </p:nvPr>
        </p:nvSpPr>
        <p:spPr>
          <a:xfrm>
            <a:off x="4669118" y="1"/>
            <a:ext cx="4474881" cy="51435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hasCustomPrompt="1"/>
          </p:nvPr>
        </p:nvSpPr>
        <p:spPr>
          <a:xfrm>
            <a:off x="239057" y="224620"/>
            <a:ext cx="4430062" cy="229215"/>
          </a:xfrm>
        </p:spPr>
        <p:txBody>
          <a:bodyPr>
            <a:noAutofit/>
          </a:bodyPr>
          <a:lstStyle>
            <a:lvl1pPr marL="0" indent="0" algn="l">
              <a:buNone/>
              <a:defRPr sz="1000" b="1">
                <a:solidFill>
                  <a:schemeClr val="tx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a:t>
            </a:r>
          </a:p>
        </p:txBody>
      </p:sp>
      <p:sp>
        <p:nvSpPr>
          <p:cNvPr id="6" name="Text Placeholder 5"/>
          <p:cNvSpPr>
            <a:spLocks noGrp="1"/>
          </p:cNvSpPr>
          <p:nvPr>
            <p:ph type="body" sz="quarter" idx="10"/>
          </p:nvPr>
        </p:nvSpPr>
        <p:spPr>
          <a:xfrm>
            <a:off x="239057" y="1225718"/>
            <a:ext cx="4430061" cy="914400"/>
          </a:xfrm>
        </p:spPr>
        <p:txBody>
          <a:bodyPr>
            <a:noAutofit/>
          </a:bodyPr>
          <a:lstStyle>
            <a:lvl1pPr>
              <a:defRPr sz="1600">
                <a:solidFill>
                  <a:schemeClr val="bg1"/>
                </a:solidFill>
              </a:defRPr>
            </a:lvl1pPr>
            <a:lvl2pPr>
              <a:defRPr sz="1400">
                <a:solidFill>
                  <a:schemeClr val="bg1"/>
                </a:solidFill>
              </a:defRPr>
            </a:lvl2pPr>
            <a:lvl3pPr>
              <a:defRPr sz="1200">
                <a:solidFill>
                  <a:schemeClr val="bg1"/>
                </a:solidFill>
              </a:defRPr>
            </a:lvl3pPr>
            <a:lvl4pPr>
              <a:defRPr sz="1100">
                <a:solidFill>
                  <a:schemeClr val="bg1"/>
                </a:solidFill>
              </a:defRPr>
            </a:lvl4pPr>
            <a:lvl5pPr>
              <a:defRPr sz="1100">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75169782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4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2"/>
          <p:cNvSpPr/>
          <p:nvPr userDrawn="1"/>
        </p:nvSpPr>
        <p:spPr>
          <a:xfrm>
            <a:off x="-163871" y="-65548"/>
            <a:ext cx="9447161" cy="5284838"/>
          </a:xfrm>
          <a:prstGeom prst="rect">
            <a:avLst/>
          </a:prstGeom>
          <a:solidFill>
            <a:schemeClr val="tx2"/>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solidFill>
            </a:endParaRPr>
          </a:p>
        </p:txBody>
      </p:sp>
      <p:sp>
        <p:nvSpPr>
          <p:cNvPr id="4" name="TextBox 3"/>
          <p:cNvSpPr txBox="1"/>
          <p:nvPr userDrawn="1"/>
        </p:nvSpPr>
        <p:spPr>
          <a:xfrm>
            <a:off x="1701800" y="3094038"/>
            <a:ext cx="5689600" cy="461962"/>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ctr" eaLnBrk="1" fontAlgn="base" hangingPunct="1">
              <a:spcBef>
                <a:spcPct val="0"/>
              </a:spcBef>
              <a:spcAft>
                <a:spcPct val="0"/>
              </a:spcAft>
              <a:defRPr/>
            </a:pPr>
            <a:r>
              <a:rPr lang="en-US" dirty="0" smtClean="0">
                <a:solidFill>
                  <a:schemeClr val="accent5"/>
                </a:solidFill>
                <a:cs typeface="Arial" charset="0"/>
              </a:rPr>
              <a:t>A NEW PLATFORM </a:t>
            </a:r>
            <a:r>
              <a:rPr lang="en-US" dirty="0" smtClean="0">
                <a:solidFill>
                  <a:schemeClr val="accent1"/>
                </a:solidFill>
                <a:cs typeface="Arial" charset="0"/>
              </a:rPr>
              <a:t>FOR A NEW ERA</a:t>
            </a:r>
          </a:p>
        </p:txBody>
      </p:sp>
      <p:pic>
        <p:nvPicPr>
          <p:cNvPr id="5" name="Picture 10" descr="Pivotal_Logo_white.png"/>
          <p:cNvPicPr>
            <a:picLocks noChangeAspect="1"/>
          </p:cNvPicPr>
          <p:nvPr userDrawn="1"/>
        </p:nvPicPr>
        <p:blipFill>
          <a:blip r:embed="rId2"/>
          <a:srcRect r="5548"/>
          <a:stretch>
            <a:fillRect/>
          </a:stretch>
        </p:blipFill>
        <p:spPr bwMode="auto">
          <a:xfrm>
            <a:off x="1973263" y="1658938"/>
            <a:ext cx="5189537" cy="1260475"/>
          </a:xfrm>
          <a:prstGeom prst="rect">
            <a:avLst/>
          </a:prstGeom>
          <a:noFill/>
          <a:ln w="9525">
            <a:noFill/>
            <a:miter lim="800000"/>
            <a:headEnd/>
            <a:tailEnd/>
          </a:ln>
        </p:spPr>
      </p:pic>
    </p:spTree>
    <p:extLst>
      <p:ext uri="{BB962C8B-B14F-4D97-AF65-F5344CB8AC3E}">
        <p14:creationId xmlns:p14="http://schemas.microsoft.com/office/powerpoint/2010/main" val="143798552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96995410"/>
      </p:ext>
    </p:extLst>
  </p:cSld>
  <p:clrMapOvr>
    <a:masterClrMapping/>
  </p:clrMapOvr>
  <p:timing>
    <p:tnLst>
      <p:par>
        <p:cTn xmlns:p14="http://schemas.microsoft.com/office/powerpoint/2010/mai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mp Basic with Rule">
    <p:bg>
      <p:bgPr>
        <a:solidFill>
          <a:srgbClr val="17232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199" y="320040"/>
            <a:ext cx="8229601" cy="363558"/>
          </a:xfrm>
        </p:spPr>
        <p:txBody>
          <a:bodyPr lIns="0" tIns="0" rIns="0" bIns="0"/>
          <a:lstStyle>
            <a:lvl1pPr>
              <a:defRPr sz="3200" b="0">
                <a:solidFill>
                  <a:schemeClr val="bg1"/>
                </a:solidFill>
                <a:latin typeface="Arial" panose="020B0604020202020204" pitchFamily="34" charset="0"/>
                <a:cs typeface="Arial" panose="020B0604020202020204" pitchFamily="34" charset="0"/>
              </a:defRPr>
            </a:lvl1pPr>
          </a:lstStyle>
          <a:p>
            <a:r>
              <a:rPr lang="en-US" dirty="0" smtClean="0"/>
              <a:t>CLICK TO EDIT MASTER TITLE STYLE</a:t>
            </a:r>
            <a:endParaRPr lang="en-US" dirty="0"/>
          </a:p>
        </p:txBody>
      </p:sp>
      <p:sp>
        <p:nvSpPr>
          <p:cNvPr id="4" name="Content Placeholder 3"/>
          <p:cNvSpPr>
            <a:spLocks noGrp="1"/>
          </p:cNvSpPr>
          <p:nvPr>
            <p:ph sz="quarter" idx="10"/>
          </p:nvPr>
        </p:nvSpPr>
        <p:spPr>
          <a:xfrm>
            <a:off x="457200" y="1108074"/>
            <a:ext cx="8229600" cy="3082925"/>
          </a:xfrm>
        </p:spPr>
        <p:txBody>
          <a:bodyPr/>
          <a:lstStyle>
            <a:lvl1pPr>
              <a:defRPr>
                <a:solidFill>
                  <a:schemeClr val="bg1"/>
                </a:solidFill>
                <a:latin typeface="Arial" panose="020B0604020202020204" pitchFamily="34" charset="0"/>
                <a:cs typeface="Arial" panose="020B0604020202020204" pitchFamily="34" charset="0"/>
              </a:defRPr>
            </a:lvl1pPr>
            <a:lvl2pPr>
              <a:defRPr>
                <a:solidFill>
                  <a:schemeClr val="bg1"/>
                </a:solidFill>
                <a:latin typeface="Arial" panose="020B0604020202020204" pitchFamily="34" charset="0"/>
                <a:cs typeface="Arial" panose="020B0604020202020204" pitchFamily="34" charset="0"/>
              </a:defRPr>
            </a:lvl2pPr>
            <a:lvl3pPr>
              <a:defRPr>
                <a:solidFill>
                  <a:schemeClr val="bg1"/>
                </a:solidFill>
                <a:latin typeface="Arial" panose="020B0604020202020204" pitchFamily="34" charset="0"/>
                <a:cs typeface="Arial" panose="020B0604020202020204" pitchFamily="34" charset="0"/>
              </a:defRPr>
            </a:lvl3pPr>
            <a:lvl4pPr>
              <a:defRPr>
                <a:solidFill>
                  <a:schemeClr val="bg1"/>
                </a:solidFill>
                <a:latin typeface="Arial" panose="020B0604020202020204" pitchFamily="34" charset="0"/>
                <a:cs typeface="Arial" panose="020B0604020202020204" pitchFamily="34" charset="0"/>
              </a:defRPr>
            </a:lvl4pPr>
            <a:lvl5pPr>
              <a:defRPr>
                <a:solidFill>
                  <a:schemeClr val="bg1"/>
                </a:solidFill>
                <a:latin typeface="Arial" panose="020B0604020202020204" pitchFamily="34" charset="0"/>
                <a:cs typeface="Arial"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Rectangle 4"/>
          <p:cNvSpPr/>
          <p:nvPr userDrawn="1"/>
        </p:nvSpPr>
        <p:spPr bwMode="gray">
          <a:xfrm>
            <a:off x="0" y="4629150"/>
            <a:ext cx="9144000" cy="385763"/>
          </a:xfrm>
          <a:prstGeom prst="rect">
            <a:avLst/>
          </a:prstGeom>
          <a:solidFill>
            <a:srgbClr val="0078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latin typeface="+mn-lt"/>
            </a:endParaRPr>
          </a:p>
        </p:txBody>
      </p:sp>
      <p:sp>
        <p:nvSpPr>
          <p:cNvPr id="7" name="TextBox 6"/>
          <p:cNvSpPr txBox="1"/>
          <p:nvPr userDrawn="1"/>
        </p:nvSpPr>
        <p:spPr bwMode="gray">
          <a:xfrm>
            <a:off x="366713" y="5018449"/>
            <a:ext cx="2274887" cy="92333"/>
          </a:xfrm>
          <a:prstGeom prst="rect">
            <a:avLst/>
          </a:prstGeom>
          <a:noFill/>
        </p:spPr>
        <p:txBody>
          <a:bodyPr wrap="square" lIns="0" tIns="0" rIns="0" bIns="0" rtlCol="0">
            <a:spAutoFit/>
          </a:bodyPr>
          <a:lstStyle/>
          <a:p>
            <a:pPr algn="l"/>
            <a:r>
              <a:rPr lang="en-US" sz="600" dirty="0" smtClean="0">
                <a:solidFill>
                  <a:schemeClr val="bg1">
                    <a:lumMod val="50000"/>
                  </a:schemeClr>
                </a:solidFill>
                <a:latin typeface="Arial"/>
                <a:cs typeface="Arial"/>
              </a:rPr>
              <a:t>© Copyright 2015 Pivotal.</a:t>
            </a:r>
            <a:r>
              <a:rPr lang="en-US" sz="600" baseline="0" dirty="0" smtClean="0">
                <a:solidFill>
                  <a:schemeClr val="bg1">
                    <a:lumMod val="50000"/>
                  </a:schemeClr>
                </a:solidFill>
                <a:latin typeface="Arial"/>
                <a:cs typeface="Arial"/>
              </a:rPr>
              <a:t> </a:t>
            </a:r>
            <a:r>
              <a:rPr lang="en-US" sz="600" dirty="0" smtClean="0">
                <a:solidFill>
                  <a:schemeClr val="bg1">
                    <a:lumMod val="50000"/>
                  </a:schemeClr>
                </a:solidFill>
                <a:latin typeface="Arial"/>
                <a:cs typeface="Arial"/>
              </a:rPr>
              <a:t>All rights reserved.</a:t>
            </a:r>
            <a:endParaRPr lang="en-US" sz="600" dirty="0">
              <a:solidFill>
                <a:schemeClr val="bg1">
                  <a:lumMod val="50000"/>
                </a:schemeClr>
              </a:solidFill>
              <a:latin typeface="Arial"/>
              <a:cs typeface="Arial"/>
            </a:endParaRPr>
          </a:p>
        </p:txBody>
      </p:sp>
      <p:pic>
        <p:nvPicPr>
          <p:cNvPr id="8" name="Picture 7" descr="Pivotal_Logo_white.png"/>
          <p:cNvPicPr>
            <a:picLocks noChangeAspect="1"/>
          </p:cNvPicPr>
          <p:nvPr userDrawn="1"/>
        </p:nvPicPr>
        <p:blipFill>
          <a:blip r:embed="rId2" cstate="print"/>
          <a:stretch>
            <a:fillRect/>
          </a:stretch>
        </p:blipFill>
        <p:spPr>
          <a:xfrm>
            <a:off x="7941733" y="4713966"/>
            <a:ext cx="957262" cy="219455"/>
          </a:xfrm>
          <a:prstGeom prst="rect">
            <a:avLst/>
          </a:prstGeom>
        </p:spPr>
      </p:pic>
      <p:cxnSp>
        <p:nvCxnSpPr>
          <p:cNvPr id="9" name="Straight Connector 8"/>
          <p:cNvCxnSpPr/>
          <p:nvPr userDrawn="1"/>
        </p:nvCxnSpPr>
        <p:spPr>
          <a:xfrm>
            <a:off x="0" y="885931"/>
            <a:ext cx="9144000" cy="0"/>
          </a:xfrm>
          <a:prstGeom prst="line">
            <a:avLst/>
          </a:prstGeom>
          <a:ln>
            <a:solidFill>
              <a:srgbClr val="E8E8E8"/>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156828753"/>
      </p:ext>
    </p:extLst>
  </p:cSld>
  <p:clrMapOvr>
    <a:masterClrMapping/>
  </p:clrMapOvr>
  <p:timing>
    <p:tnLst>
      <p:par>
        <p:cTn xmlns:p14="http://schemas.microsoft.com/office/powerpoint/2010/mai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mp Basic without Rule">
    <p:bg>
      <p:bgPr>
        <a:solidFill>
          <a:srgbClr val="17232A"/>
        </a:solidFill>
        <a:effectLst/>
      </p:bgPr>
    </p:bg>
    <p:spTree>
      <p:nvGrpSpPr>
        <p:cNvPr id="1" name=""/>
        <p:cNvGrpSpPr/>
        <p:nvPr/>
      </p:nvGrpSpPr>
      <p:grpSpPr>
        <a:xfrm>
          <a:off x="0" y="0"/>
          <a:ext cx="0" cy="0"/>
          <a:chOff x="0" y="0"/>
          <a:chExt cx="0" cy="0"/>
        </a:xfrm>
      </p:grpSpPr>
      <p:sp>
        <p:nvSpPr>
          <p:cNvPr id="3" name="Rectangle 2"/>
          <p:cNvSpPr/>
          <p:nvPr userDrawn="1"/>
        </p:nvSpPr>
        <p:spPr bwMode="gray">
          <a:xfrm>
            <a:off x="0" y="4629150"/>
            <a:ext cx="9144000" cy="385763"/>
          </a:xfrm>
          <a:prstGeom prst="rect">
            <a:avLst/>
          </a:prstGeom>
          <a:solidFill>
            <a:srgbClr val="0078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latin typeface="+mn-lt"/>
            </a:endParaRPr>
          </a:p>
        </p:txBody>
      </p:sp>
      <p:sp>
        <p:nvSpPr>
          <p:cNvPr id="5" name="TextBox 4"/>
          <p:cNvSpPr txBox="1"/>
          <p:nvPr userDrawn="1"/>
        </p:nvSpPr>
        <p:spPr bwMode="gray">
          <a:xfrm>
            <a:off x="366713" y="5018449"/>
            <a:ext cx="2274887" cy="92333"/>
          </a:xfrm>
          <a:prstGeom prst="rect">
            <a:avLst/>
          </a:prstGeom>
          <a:noFill/>
        </p:spPr>
        <p:txBody>
          <a:bodyPr wrap="square" lIns="0" tIns="0" rIns="0" bIns="0" rtlCol="0">
            <a:spAutoFit/>
          </a:bodyPr>
          <a:lstStyle/>
          <a:p>
            <a:pPr algn="l"/>
            <a:r>
              <a:rPr lang="en-US" sz="600" dirty="0" smtClean="0">
                <a:solidFill>
                  <a:schemeClr val="bg1">
                    <a:lumMod val="50000"/>
                  </a:schemeClr>
                </a:solidFill>
                <a:latin typeface="Arial"/>
                <a:cs typeface="Arial"/>
              </a:rPr>
              <a:t>© Copyright 2015 Pivotal.</a:t>
            </a:r>
            <a:r>
              <a:rPr lang="en-US" sz="600" baseline="0" dirty="0" smtClean="0">
                <a:solidFill>
                  <a:schemeClr val="bg1">
                    <a:lumMod val="50000"/>
                  </a:schemeClr>
                </a:solidFill>
                <a:latin typeface="Arial"/>
                <a:cs typeface="Arial"/>
              </a:rPr>
              <a:t> </a:t>
            </a:r>
            <a:r>
              <a:rPr lang="en-US" sz="600" dirty="0" smtClean="0">
                <a:solidFill>
                  <a:schemeClr val="bg1">
                    <a:lumMod val="50000"/>
                  </a:schemeClr>
                </a:solidFill>
                <a:latin typeface="Arial"/>
                <a:cs typeface="Arial"/>
              </a:rPr>
              <a:t>All rights reserved.</a:t>
            </a:r>
            <a:endParaRPr lang="en-US" sz="600" dirty="0">
              <a:solidFill>
                <a:schemeClr val="bg1">
                  <a:lumMod val="50000"/>
                </a:schemeClr>
              </a:solidFill>
              <a:latin typeface="Arial"/>
              <a:cs typeface="Arial"/>
            </a:endParaRPr>
          </a:p>
        </p:txBody>
      </p:sp>
      <p:pic>
        <p:nvPicPr>
          <p:cNvPr id="6" name="Picture 5" descr="Pivotal_Logo_white.png"/>
          <p:cNvPicPr>
            <a:picLocks noChangeAspect="1"/>
          </p:cNvPicPr>
          <p:nvPr userDrawn="1"/>
        </p:nvPicPr>
        <p:blipFill>
          <a:blip r:embed="rId2" cstate="print"/>
          <a:stretch>
            <a:fillRect/>
          </a:stretch>
        </p:blipFill>
        <p:spPr>
          <a:xfrm>
            <a:off x="7941733" y="4713966"/>
            <a:ext cx="957262" cy="219455"/>
          </a:xfrm>
          <a:prstGeom prst="rect">
            <a:avLst/>
          </a:prstGeom>
        </p:spPr>
      </p:pic>
      <p:sp>
        <p:nvSpPr>
          <p:cNvPr id="7" name="Title 1"/>
          <p:cNvSpPr>
            <a:spLocks noGrp="1"/>
          </p:cNvSpPr>
          <p:nvPr>
            <p:ph type="title" hasCustomPrompt="1"/>
          </p:nvPr>
        </p:nvSpPr>
        <p:spPr>
          <a:xfrm>
            <a:off x="457199" y="320040"/>
            <a:ext cx="8229601" cy="363558"/>
          </a:xfrm>
        </p:spPr>
        <p:txBody>
          <a:bodyPr lIns="0" tIns="0" rIns="0" bIns="0"/>
          <a:lstStyle>
            <a:lvl1pPr>
              <a:defRPr sz="3200" b="0">
                <a:solidFill>
                  <a:schemeClr val="bg1"/>
                </a:solidFill>
                <a:latin typeface="Arial" panose="020B0604020202020204" pitchFamily="34" charset="0"/>
                <a:cs typeface="Arial" panose="020B0604020202020204" pitchFamily="34" charset="0"/>
              </a:defRPr>
            </a:lvl1pPr>
          </a:lstStyle>
          <a:p>
            <a:r>
              <a:rPr lang="en-US" dirty="0" smtClean="0"/>
              <a:t>CLICK TO EDIT MASTER TITLE STYLE</a:t>
            </a:r>
            <a:endParaRPr lang="en-US" dirty="0"/>
          </a:p>
        </p:txBody>
      </p:sp>
      <p:sp>
        <p:nvSpPr>
          <p:cNvPr id="8" name="Content Placeholder 3"/>
          <p:cNvSpPr>
            <a:spLocks noGrp="1"/>
          </p:cNvSpPr>
          <p:nvPr>
            <p:ph sz="quarter" idx="10"/>
          </p:nvPr>
        </p:nvSpPr>
        <p:spPr>
          <a:xfrm>
            <a:off x="457200" y="1108074"/>
            <a:ext cx="8229600" cy="3082925"/>
          </a:xfrm>
        </p:spPr>
        <p:txBody>
          <a:bodyPr/>
          <a:lstStyle>
            <a:lvl1pPr>
              <a:defRPr>
                <a:solidFill>
                  <a:schemeClr val="bg1"/>
                </a:solidFill>
                <a:latin typeface="Arial" panose="020B0604020202020204" pitchFamily="34" charset="0"/>
                <a:cs typeface="Arial" panose="020B0604020202020204" pitchFamily="34" charset="0"/>
              </a:defRPr>
            </a:lvl1pPr>
            <a:lvl2pPr>
              <a:defRPr>
                <a:solidFill>
                  <a:schemeClr val="bg1"/>
                </a:solidFill>
                <a:latin typeface="Arial" panose="020B0604020202020204" pitchFamily="34" charset="0"/>
                <a:cs typeface="Arial" panose="020B0604020202020204" pitchFamily="34" charset="0"/>
              </a:defRPr>
            </a:lvl2pPr>
            <a:lvl3pPr>
              <a:defRPr>
                <a:solidFill>
                  <a:schemeClr val="bg1"/>
                </a:solidFill>
                <a:latin typeface="Arial" panose="020B0604020202020204" pitchFamily="34" charset="0"/>
                <a:cs typeface="Arial" panose="020B0604020202020204" pitchFamily="34" charset="0"/>
              </a:defRPr>
            </a:lvl3pPr>
            <a:lvl4pPr>
              <a:defRPr>
                <a:solidFill>
                  <a:schemeClr val="bg1"/>
                </a:solidFill>
                <a:latin typeface="Arial" panose="020B0604020202020204" pitchFamily="34" charset="0"/>
                <a:cs typeface="Arial" panose="020B0604020202020204" pitchFamily="34" charset="0"/>
              </a:defRPr>
            </a:lvl4pPr>
            <a:lvl5pPr>
              <a:defRPr>
                <a:solidFill>
                  <a:schemeClr val="bg1"/>
                </a:solidFill>
                <a:latin typeface="Arial" panose="020B0604020202020204" pitchFamily="34" charset="0"/>
                <a:cs typeface="Arial"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0953394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10" name="Rectangle 9"/>
          <p:cNvSpPr/>
          <p:nvPr userDrawn="1"/>
        </p:nvSpPr>
        <p:spPr>
          <a:xfrm>
            <a:off x="-89647" y="-27990"/>
            <a:ext cx="9259047" cy="5220256"/>
          </a:xfrm>
          <a:prstGeom prst="rect">
            <a:avLst/>
          </a:prstGeom>
          <a:solidFill>
            <a:srgbClr val="1B28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descr="PivLogo_Whit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401984" y="366152"/>
            <a:ext cx="1364191" cy="309289"/>
          </a:xfrm>
          <a:prstGeom prst="rect">
            <a:avLst/>
          </a:prstGeom>
        </p:spPr>
      </p:pic>
      <p:sp>
        <p:nvSpPr>
          <p:cNvPr id="13" name="Title 1"/>
          <p:cNvSpPr>
            <a:spLocks noGrp="1"/>
          </p:cNvSpPr>
          <p:nvPr>
            <p:ph type="ctrTitle" hasCustomPrompt="1"/>
          </p:nvPr>
        </p:nvSpPr>
        <p:spPr>
          <a:xfrm>
            <a:off x="1134021" y="2005054"/>
            <a:ext cx="6530788" cy="1147664"/>
          </a:xfrm>
        </p:spPr>
        <p:txBody>
          <a:bodyPr/>
          <a:lstStyle>
            <a:lvl1pPr algn="l">
              <a:lnSpc>
                <a:spcPct val="80000"/>
              </a:lnSpc>
              <a:spcAft>
                <a:spcPts val="500"/>
              </a:spcAft>
              <a:defRPr sz="4800">
                <a:solidFill>
                  <a:srgbClr val="FFFFFF"/>
                </a:solidFill>
              </a:defRPr>
            </a:lvl1pPr>
          </a:lstStyle>
          <a:p>
            <a:r>
              <a:rPr lang="en-US" dirty="0" smtClean="0"/>
              <a:t>Click to edit master title style</a:t>
            </a:r>
            <a:endParaRPr lang="en-US" dirty="0"/>
          </a:p>
        </p:txBody>
      </p:sp>
      <p:sp>
        <p:nvSpPr>
          <p:cNvPr id="14" name="Subtitle 2"/>
          <p:cNvSpPr>
            <a:spLocks noGrp="1"/>
          </p:cNvSpPr>
          <p:nvPr>
            <p:ph type="subTitle" idx="1" hasCustomPrompt="1"/>
          </p:nvPr>
        </p:nvSpPr>
        <p:spPr>
          <a:xfrm>
            <a:off x="1134021" y="1586264"/>
            <a:ext cx="6110923" cy="314872"/>
          </a:xfrm>
        </p:spPr>
        <p:txBody>
          <a:bodyPr>
            <a:noAutofit/>
          </a:bodyPr>
          <a:lstStyle>
            <a:lvl1pPr marL="0" indent="0" algn="l">
              <a:buNone/>
              <a:defRPr sz="1600">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15" name="Text Placeholder 13"/>
          <p:cNvSpPr>
            <a:spLocks noGrp="1"/>
          </p:cNvSpPr>
          <p:nvPr>
            <p:ph type="body" sz="quarter" idx="11" hasCustomPrompt="1"/>
          </p:nvPr>
        </p:nvSpPr>
        <p:spPr>
          <a:xfrm>
            <a:off x="1134021" y="3315823"/>
            <a:ext cx="7881472" cy="345129"/>
          </a:xfrm>
        </p:spPr>
        <p:txBody>
          <a:bodyPr>
            <a:normAutofit/>
          </a:bodyPr>
          <a:lstStyle>
            <a:lvl1pPr marL="0" indent="0">
              <a:buNone/>
              <a:defRPr sz="1400" baseline="0">
                <a:solidFill>
                  <a:schemeClr val="accent5"/>
                </a:solidFill>
              </a:defRPr>
            </a:lvl1pPr>
            <a:lvl3pPr marL="914400" indent="0" algn="l">
              <a:buNone/>
              <a:defRPr baseline="0"/>
            </a:lvl3pPr>
            <a:lvl4pPr marL="1371600" indent="0">
              <a:buNone/>
              <a:defRPr/>
            </a:lvl4pPr>
            <a:lvl5pPr marL="1828800" indent="0">
              <a:buNone/>
              <a:defRPr/>
            </a:lvl5pPr>
          </a:lstStyle>
          <a:p>
            <a:pPr lvl="0"/>
            <a:r>
              <a:rPr lang="en-US" dirty="0" smtClean="0"/>
              <a:t>CLICK TO EDIT SUB TEXT</a:t>
            </a:r>
          </a:p>
        </p:txBody>
      </p:sp>
    </p:spTree>
    <p:extLst>
      <p:ext uri="{BB962C8B-B14F-4D97-AF65-F5344CB8AC3E}">
        <p14:creationId xmlns:p14="http://schemas.microsoft.com/office/powerpoint/2010/main" val="519775732"/>
      </p:ext>
    </p:extLst>
  </p:cSld>
  <p:clrMapOvr>
    <a:masterClrMapping/>
  </p:clrMapOvr>
  <p:timing>
    <p:tnLst>
      <p:par>
        <p:cTn xmlns:p14="http://schemas.microsoft.com/office/powerpoint/2010/mai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black background">
    <p:spTree>
      <p:nvGrpSpPr>
        <p:cNvPr id="1" name="Shape 61"/>
        <p:cNvGrpSpPr/>
        <p:nvPr/>
      </p:nvGrpSpPr>
      <p:grpSpPr>
        <a:xfrm>
          <a:off x="0" y="0"/>
          <a:ext cx="0" cy="0"/>
          <a:chOff x="0" y="0"/>
          <a:chExt cx="0" cy="0"/>
        </a:xfrm>
      </p:grpSpPr>
      <p:sp>
        <p:nvSpPr>
          <p:cNvPr id="62" name="Shape 62"/>
          <p:cNvSpPr/>
          <p:nvPr/>
        </p:nvSpPr>
        <p:spPr>
          <a:xfrm>
            <a:off x="0" y="0"/>
            <a:ext cx="9144000" cy="5143499"/>
          </a:xfrm>
          <a:prstGeom prst="rect">
            <a:avLst/>
          </a:prstGeom>
          <a:solidFill>
            <a:srgbClr val="000000"/>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63" name="Shape 63"/>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64" name="Shape 64"/>
          <p:cNvSpPr txBox="1"/>
          <p:nvPr/>
        </p:nvSpPr>
        <p:spPr>
          <a:xfrm flipH="1">
            <a:off x="8553450" y="5021262"/>
            <a:ext cx="533399" cy="123899"/>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7F7F7F"/>
              </a:buClr>
              <a:buSzPct val="25000"/>
              <a:buFont typeface="Arial"/>
              <a:buNone/>
            </a:pPr>
            <a:fld id="{00000000-1234-1234-1234-123412341234}" type="slidenum">
              <a:rPr lang="en" sz="800" b="0" i="0" u="none" strike="noStrike" cap="none" baseline="0">
                <a:solidFill>
                  <a:srgbClr val="7F7F7F"/>
                </a:solidFill>
                <a:latin typeface="Arial"/>
                <a:ea typeface="Arial"/>
                <a:cs typeface="Arial"/>
                <a:sym typeface="Arial"/>
                <a:rtl val="0"/>
              </a:rPr>
              <a:t>‹#›</a:t>
            </a:fld>
            <a:endParaRPr lang="en" sz="800" b="0" i="0" u="none" strike="noStrike" cap="none" baseline="0">
              <a:solidFill>
                <a:srgbClr val="7F7F7F"/>
              </a:solidFill>
              <a:latin typeface="Arial"/>
              <a:ea typeface="Arial"/>
              <a:cs typeface="Arial"/>
              <a:sym typeface="Arial"/>
              <a:rtl val="0"/>
            </a:endParaRPr>
          </a:p>
        </p:txBody>
      </p:sp>
      <p:sp>
        <p:nvSpPr>
          <p:cNvPr id="65" name="Shape 65"/>
          <p:cNvSpPr txBox="1"/>
          <p:nvPr/>
        </p:nvSpPr>
        <p:spPr>
          <a:xfrm>
            <a:off x="366712" y="5018087"/>
            <a:ext cx="2274900" cy="99900"/>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7F7F7F"/>
              </a:buClr>
              <a:buSzPct val="25000"/>
              <a:buFont typeface="Arial"/>
              <a:buNone/>
            </a:pPr>
            <a:r>
              <a:rPr lang="en" sz="600" b="0" i="0" u="none" strike="noStrike" cap="none" baseline="0">
                <a:solidFill>
                  <a:srgbClr val="7F7F7F"/>
                </a:solidFill>
                <a:latin typeface="Arial"/>
                <a:ea typeface="Arial"/>
                <a:cs typeface="Arial"/>
                <a:sym typeface="Arial"/>
                <a:rtl val="0"/>
              </a:rPr>
              <a:t>© Copyright 2013 Pivotal. All rights reserved.</a:t>
            </a:r>
          </a:p>
        </p:txBody>
      </p:sp>
      <p:pic>
        <p:nvPicPr>
          <p:cNvPr id="66" name="Shape 66"/>
          <p:cNvPicPr preferRelativeResize="0"/>
          <p:nvPr/>
        </p:nvPicPr>
        <p:blipFill rotWithShape="1">
          <a:blip r:embed="rId2">
            <a:alphaModFix/>
          </a:blip>
          <a:srcRect/>
          <a:stretch/>
        </p:blipFill>
        <p:spPr>
          <a:xfrm>
            <a:off x="7942263" y="4713287"/>
            <a:ext cx="957299" cy="220800"/>
          </a:xfrm>
          <a:prstGeom prst="rect">
            <a:avLst/>
          </a:prstGeom>
          <a:noFill/>
          <a:ln>
            <a:noFill/>
          </a:ln>
        </p:spPr>
      </p:pic>
    </p:spTree>
    <p:extLst>
      <p:ext uri="{BB962C8B-B14F-4D97-AF65-F5344CB8AC3E}">
        <p14:creationId xmlns:p14="http://schemas.microsoft.com/office/powerpoint/2010/main" val="219724857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Footer bar only">
    <p:spTree>
      <p:nvGrpSpPr>
        <p:cNvPr id="1" name="Shape 21"/>
        <p:cNvGrpSpPr/>
        <p:nvPr/>
      </p:nvGrpSpPr>
      <p:grpSpPr>
        <a:xfrm>
          <a:off x="0" y="0"/>
          <a:ext cx="0" cy="0"/>
          <a:chOff x="0" y="0"/>
          <a:chExt cx="0" cy="0"/>
        </a:xfrm>
      </p:grpSpPr>
    </p:spTree>
    <p:extLst>
      <p:ext uri="{BB962C8B-B14F-4D97-AF65-F5344CB8AC3E}">
        <p14:creationId xmlns:p14="http://schemas.microsoft.com/office/powerpoint/2010/main" val="89255468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2_Title and Content, no circles">
    <p:spTree>
      <p:nvGrpSpPr>
        <p:cNvPr id="1" name="Shape 51"/>
        <p:cNvGrpSpPr/>
        <p:nvPr/>
      </p:nvGrpSpPr>
      <p:grpSpPr>
        <a:xfrm>
          <a:off x="0" y="0"/>
          <a:ext cx="0" cy="0"/>
          <a:chOff x="0" y="0"/>
          <a:chExt cx="0" cy="0"/>
        </a:xfrm>
      </p:grpSpPr>
      <p:sp>
        <p:nvSpPr>
          <p:cNvPr id="52" name="Shape 52"/>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lvl="0" rtl="0">
              <a:lnSpc>
                <a:spcPct val="90000"/>
              </a:lnSpc>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53" name="Shape 53"/>
          <p:cNvSpPr txBox="1">
            <a:spLocks noGrp="1"/>
          </p:cNvSpPr>
          <p:nvPr>
            <p:ph type="body" idx="1"/>
          </p:nvPr>
        </p:nvSpPr>
        <p:spPr>
          <a:xfrm>
            <a:off x="366712" y="1074737"/>
            <a:ext cx="8410499" cy="3383098"/>
          </a:xfrm>
          <a:prstGeom prst="rect">
            <a:avLst/>
          </a:prstGeom>
          <a:noFill/>
          <a:ln>
            <a:noFill/>
          </a:ln>
        </p:spPr>
        <p:txBody>
          <a:bodyPr lIns="91425" tIns="91425" rIns="91425" bIns="91425" anchor="t" anchorCtr="0"/>
          <a:lstStyle>
            <a:lvl1pPr lvl="0" rtl="0">
              <a:spcBef>
                <a:spcPts val="1200"/>
              </a:spcBef>
              <a:buClr>
                <a:schemeClr val="accent1"/>
              </a:buClr>
              <a:buFont typeface="Noto Sans Symbols"/>
              <a:buChar char="•"/>
              <a:defRPr/>
            </a:lvl1pPr>
            <a:lvl2pPr lvl="1" rtl="0">
              <a:spcBef>
                <a:spcPts val="300"/>
              </a:spcBef>
              <a:buClr>
                <a:schemeClr val="accent1"/>
              </a:buClr>
              <a:buFont typeface="Verdana"/>
              <a:buChar char="–"/>
              <a:defRPr/>
            </a:lvl2pPr>
            <a:lvl3pPr lvl="2" rtl="0">
              <a:spcBef>
                <a:spcPts val="300"/>
              </a:spcBef>
              <a:buClr>
                <a:schemeClr val="accent1"/>
              </a:buClr>
              <a:buFont typeface="Verdana"/>
              <a:buChar char="▪"/>
              <a:defRPr/>
            </a:lvl3pPr>
            <a:lvl4pPr marL="1658936" lvl="3" indent="-122236" rtl="0">
              <a:spcBef>
                <a:spcPts val="300"/>
              </a:spcBef>
              <a:buClr>
                <a:schemeClr val="accent1"/>
              </a:buClr>
              <a:buFont typeface="Verdana"/>
              <a:buChar char="—"/>
              <a:defRPr/>
            </a:lvl4pPr>
            <a:lvl5pPr lvl="4" rtl="0">
              <a:spcBef>
                <a:spcPts val="300"/>
              </a:spcBef>
              <a:buClr>
                <a:schemeClr val="accent1"/>
              </a:buClr>
              <a:buFont typeface="Verdana"/>
              <a:buChar char="»"/>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Tree>
    <p:extLst>
      <p:ext uri="{BB962C8B-B14F-4D97-AF65-F5344CB8AC3E}">
        <p14:creationId xmlns:p14="http://schemas.microsoft.com/office/powerpoint/2010/main" val="341952298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0" name="Rectangle 9"/>
          <p:cNvSpPr/>
          <p:nvPr userDrawn="1"/>
        </p:nvSpPr>
        <p:spPr>
          <a:xfrm>
            <a:off x="-89647" y="-27990"/>
            <a:ext cx="9259047" cy="52202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News Gothic MT"/>
            </a:endParaRPr>
          </a:p>
        </p:txBody>
      </p:sp>
      <p:pic>
        <p:nvPicPr>
          <p:cNvPr id="11" name="Picture 10" descr="PivLogo_Whit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401984" y="366152"/>
            <a:ext cx="1364191" cy="309289"/>
          </a:xfrm>
          <a:prstGeom prst="rect">
            <a:avLst/>
          </a:prstGeom>
        </p:spPr>
      </p:pic>
      <p:sp>
        <p:nvSpPr>
          <p:cNvPr id="13" name="Title 1"/>
          <p:cNvSpPr>
            <a:spLocks noGrp="1"/>
          </p:cNvSpPr>
          <p:nvPr>
            <p:ph type="ctrTitle" hasCustomPrompt="1"/>
          </p:nvPr>
        </p:nvSpPr>
        <p:spPr>
          <a:xfrm>
            <a:off x="1134021" y="2005054"/>
            <a:ext cx="6530788" cy="1147664"/>
          </a:xfrm>
        </p:spPr>
        <p:txBody>
          <a:bodyPr/>
          <a:lstStyle>
            <a:lvl1pPr algn="l">
              <a:lnSpc>
                <a:spcPct val="80000"/>
              </a:lnSpc>
              <a:spcAft>
                <a:spcPts val="500"/>
              </a:spcAft>
              <a:defRPr sz="4800">
                <a:solidFill>
                  <a:srgbClr val="FFFFFF"/>
                </a:solidFill>
              </a:defRPr>
            </a:lvl1pPr>
          </a:lstStyle>
          <a:p>
            <a:r>
              <a:rPr lang="en-US" dirty="0" smtClean="0"/>
              <a:t>Click to edit master title style</a:t>
            </a:r>
            <a:endParaRPr lang="en-US" dirty="0"/>
          </a:p>
        </p:txBody>
      </p:sp>
      <p:sp>
        <p:nvSpPr>
          <p:cNvPr id="14" name="Subtitle 2"/>
          <p:cNvSpPr>
            <a:spLocks noGrp="1"/>
          </p:cNvSpPr>
          <p:nvPr>
            <p:ph type="subTitle" idx="1" hasCustomPrompt="1"/>
          </p:nvPr>
        </p:nvSpPr>
        <p:spPr>
          <a:xfrm>
            <a:off x="1134021" y="1586264"/>
            <a:ext cx="6110923" cy="314872"/>
          </a:xfrm>
        </p:spPr>
        <p:txBody>
          <a:bodyPr>
            <a:noAutofit/>
          </a:bodyPr>
          <a:lstStyle>
            <a:lvl1pPr marL="0" indent="0" algn="l">
              <a:buNone/>
              <a:defRPr sz="16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15" name="Text Placeholder 13"/>
          <p:cNvSpPr>
            <a:spLocks noGrp="1"/>
          </p:cNvSpPr>
          <p:nvPr>
            <p:ph type="body" sz="quarter" idx="11" hasCustomPrompt="1"/>
          </p:nvPr>
        </p:nvSpPr>
        <p:spPr>
          <a:xfrm>
            <a:off x="1134021" y="3315823"/>
            <a:ext cx="7881472" cy="345129"/>
          </a:xfrm>
        </p:spPr>
        <p:txBody>
          <a:bodyPr>
            <a:normAutofit/>
          </a:bodyPr>
          <a:lstStyle>
            <a:lvl1pPr marL="0" indent="0">
              <a:buNone/>
              <a:defRPr sz="1400" baseline="0">
                <a:solidFill>
                  <a:schemeClr val="accent5"/>
                </a:solidFill>
              </a:defRPr>
            </a:lvl1pPr>
            <a:lvl3pPr marL="914400" indent="0" algn="l">
              <a:buNone/>
              <a:defRPr baseline="0"/>
            </a:lvl3pPr>
            <a:lvl4pPr marL="1371600" indent="0">
              <a:buNone/>
              <a:defRPr/>
            </a:lvl4pPr>
            <a:lvl5pPr marL="1828800" indent="0">
              <a:buNone/>
              <a:defRPr/>
            </a:lvl5pPr>
          </a:lstStyle>
          <a:p>
            <a:pPr lvl="0"/>
            <a:r>
              <a:rPr lang="en-US" dirty="0" smtClean="0"/>
              <a:t>CLICK TO EDIT SUB TEXT</a:t>
            </a:r>
          </a:p>
        </p:txBody>
      </p:sp>
    </p:spTree>
    <p:extLst>
      <p:ext uri="{BB962C8B-B14F-4D97-AF65-F5344CB8AC3E}">
        <p14:creationId xmlns:p14="http://schemas.microsoft.com/office/powerpoint/2010/main" val="3266672864"/>
      </p:ext>
    </p:extLst>
  </p:cSld>
  <p:clrMapOvr>
    <a:masterClrMapping/>
  </p:clrMapOvr>
  <p:timing>
    <p:tnLst>
      <p:par>
        <p:cTn xmlns:p14="http://schemas.microsoft.com/office/powerpoint/2010/mai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10" name="Rectangle 9"/>
          <p:cNvSpPr/>
          <p:nvPr userDrawn="1"/>
        </p:nvSpPr>
        <p:spPr>
          <a:xfrm>
            <a:off x="-89647" y="-27990"/>
            <a:ext cx="9259047" cy="5220256"/>
          </a:xfrm>
          <a:prstGeom prst="rect">
            <a:avLst/>
          </a:prstGeom>
          <a:solidFill>
            <a:srgbClr val="1B28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News Gothic MT"/>
            </a:endParaRPr>
          </a:p>
        </p:txBody>
      </p:sp>
      <p:pic>
        <p:nvPicPr>
          <p:cNvPr id="11" name="Picture 10" descr="PivLogo_Whit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401984" y="366152"/>
            <a:ext cx="1364191" cy="309289"/>
          </a:xfrm>
          <a:prstGeom prst="rect">
            <a:avLst/>
          </a:prstGeom>
        </p:spPr>
      </p:pic>
      <p:sp>
        <p:nvSpPr>
          <p:cNvPr id="13" name="Title 1"/>
          <p:cNvSpPr>
            <a:spLocks noGrp="1"/>
          </p:cNvSpPr>
          <p:nvPr>
            <p:ph type="ctrTitle" hasCustomPrompt="1"/>
          </p:nvPr>
        </p:nvSpPr>
        <p:spPr>
          <a:xfrm>
            <a:off x="1134021" y="2005054"/>
            <a:ext cx="6530788" cy="1147664"/>
          </a:xfrm>
        </p:spPr>
        <p:txBody>
          <a:bodyPr/>
          <a:lstStyle>
            <a:lvl1pPr algn="l">
              <a:lnSpc>
                <a:spcPct val="80000"/>
              </a:lnSpc>
              <a:spcAft>
                <a:spcPts val="500"/>
              </a:spcAft>
              <a:defRPr sz="4800">
                <a:solidFill>
                  <a:srgbClr val="FFFFFF"/>
                </a:solidFill>
              </a:defRPr>
            </a:lvl1pPr>
          </a:lstStyle>
          <a:p>
            <a:r>
              <a:rPr lang="en-US" dirty="0" smtClean="0"/>
              <a:t>Click to edit master title style</a:t>
            </a:r>
            <a:endParaRPr lang="en-US" dirty="0"/>
          </a:p>
        </p:txBody>
      </p:sp>
      <p:sp>
        <p:nvSpPr>
          <p:cNvPr id="14" name="Subtitle 2"/>
          <p:cNvSpPr>
            <a:spLocks noGrp="1"/>
          </p:cNvSpPr>
          <p:nvPr>
            <p:ph type="subTitle" idx="1" hasCustomPrompt="1"/>
          </p:nvPr>
        </p:nvSpPr>
        <p:spPr>
          <a:xfrm>
            <a:off x="1134021" y="1586264"/>
            <a:ext cx="6110923" cy="314872"/>
          </a:xfrm>
        </p:spPr>
        <p:txBody>
          <a:bodyPr>
            <a:noAutofit/>
          </a:bodyPr>
          <a:lstStyle>
            <a:lvl1pPr marL="0" indent="0" algn="l">
              <a:buNone/>
              <a:defRPr sz="1600">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15" name="Text Placeholder 13"/>
          <p:cNvSpPr>
            <a:spLocks noGrp="1"/>
          </p:cNvSpPr>
          <p:nvPr>
            <p:ph type="body" sz="quarter" idx="11" hasCustomPrompt="1"/>
          </p:nvPr>
        </p:nvSpPr>
        <p:spPr>
          <a:xfrm>
            <a:off x="1134021" y="3315823"/>
            <a:ext cx="7881472" cy="345129"/>
          </a:xfrm>
        </p:spPr>
        <p:txBody>
          <a:bodyPr>
            <a:normAutofit/>
          </a:bodyPr>
          <a:lstStyle>
            <a:lvl1pPr marL="0" indent="0">
              <a:buNone/>
              <a:defRPr sz="1400" baseline="0">
                <a:solidFill>
                  <a:schemeClr val="accent5"/>
                </a:solidFill>
              </a:defRPr>
            </a:lvl1pPr>
            <a:lvl3pPr marL="914400" indent="0" algn="l">
              <a:buNone/>
              <a:defRPr baseline="0"/>
            </a:lvl3pPr>
            <a:lvl4pPr marL="1371600" indent="0">
              <a:buNone/>
              <a:defRPr/>
            </a:lvl4pPr>
            <a:lvl5pPr marL="1828800" indent="0">
              <a:buNone/>
              <a:defRPr/>
            </a:lvl5pPr>
          </a:lstStyle>
          <a:p>
            <a:pPr lvl="0"/>
            <a:r>
              <a:rPr lang="en-US" dirty="0" smtClean="0"/>
              <a:t>CLICK TO EDIT SUB TEXT</a:t>
            </a:r>
          </a:p>
        </p:txBody>
      </p:sp>
    </p:spTree>
    <p:extLst>
      <p:ext uri="{BB962C8B-B14F-4D97-AF65-F5344CB8AC3E}">
        <p14:creationId xmlns:p14="http://schemas.microsoft.com/office/powerpoint/2010/main" val="2470905891"/>
      </p:ext>
    </p:extLst>
  </p:cSld>
  <p:clrMapOvr>
    <a:masterClrMapping/>
  </p:clrMapOvr>
  <p:timing>
    <p:tnLst>
      <p:par>
        <p:cTn xmlns:p14="http://schemas.microsoft.com/office/powerpoint/2010/mai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Rectangle 5"/>
          <p:cNvSpPr/>
          <p:nvPr userDrawn="1"/>
        </p:nvSpPr>
        <p:spPr>
          <a:xfrm>
            <a:off x="50546" y="-69533"/>
            <a:ext cx="9093453" cy="5143500"/>
          </a:xfrm>
          <a:prstGeom prst="rect">
            <a:avLst/>
          </a:prstGeom>
          <a:solidFill>
            <a:schemeClr val="tx2"/>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prstClr val="white"/>
              </a:solidFill>
              <a:latin typeface="News Gothic MT"/>
            </a:endParaRPr>
          </a:p>
        </p:txBody>
      </p:sp>
      <p:sp>
        <p:nvSpPr>
          <p:cNvPr id="3" name="Title 2"/>
          <p:cNvSpPr>
            <a:spLocks noGrp="1"/>
          </p:cNvSpPr>
          <p:nvPr>
            <p:ph type="title"/>
          </p:nvPr>
        </p:nvSpPr>
        <p:spPr>
          <a:xfrm>
            <a:off x="1195325" y="1916328"/>
            <a:ext cx="6947616" cy="532285"/>
          </a:xfrm>
        </p:spPr>
        <p:txBody>
          <a:bodyPr/>
          <a:lstStyle>
            <a:lvl1pPr>
              <a:defRPr sz="3600">
                <a:solidFill>
                  <a:schemeClr val="accent1"/>
                </a:solidFill>
              </a:defRPr>
            </a:lvl1pPr>
          </a:lstStyle>
          <a:p>
            <a:r>
              <a:rPr lang="en-US" dirty="0" smtClean="0"/>
              <a:t>Click to edit Master title style</a:t>
            </a:r>
            <a:endParaRPr lang="en-US" dirty="0"/>
          </a:p>
        </p:txBody>
      </p:sp>
      <p:pic>
        <p:nvPicPr>
          <p:cNvPr id="7" name="Picture 6" descr="PivLogo_Whit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401984" y="366152"/>
            <a:ext cx="1364191" cy="309289"/>
          </a:xfrm>
          <a:prstGeom prst="rect">
            <a:avLst/>
          </a:prstGeom>
        </p:spPr>
      </p:pic>
      <p:sp>
        <p:nvSpPr>
          <p:cNvPr id="12" name="Text Placeholder 11"/>
          <p:cNvSpPr>
            <a:spLocks noGrp="1"/>
          </p:cNvSpPr>
          <p:nvPr>
            <p:ph type="body" sz="quarter" idx="10"/>
          </p:nvPr>
        </p:nvSpPr>
        <p:spPr>
          <a:xfrm>
            <a:off x="1195325" y="2502217"/>
            <a:ext cx="5828553" cy="437905"/>
          </a:xfrm>
        </p:spPr>
        <p:txBody>
          <a:bodyPr>
            <a:normAutofit/>
          </a:bodyPr>
          <a:lstStyle>
            <a:lvl1pPr marL="0" indent="0">
              <a:buNone/>
              <a:defRPr sz="2400">
                <a:solidFill>
                  <a:schemeClr val="bg1"/>
                </a:solidFill>
              </a:defRPr>
            </a:lvl1pPr>
          </a:lstStyle>
          <a:p>
            <a:pPr lvl="0"/>
            <a:r>
              <a:rPr lang="en-US" dirty="0" smtClean="0"/>
              <a:t>Click to edit Master text styles</a:t>
            </a:r>
          </a:p>
        </p:txBody>
      </p:sp>
      <p:sp>
        <p:nvSpPr>
          <p:cNvPr id="14" name="Text Placeholder 13"/>
          <p:cNvSpPr>
            <a:spLocks noGrp="1"/>
          </p:cNvSpPr>
          <p:nvPr>
            <p:ph type="body" sz="quarter" idx="11" hasCustomPrompt="1"/>
          </p:nvPr>
        </p:nvSpPr>
        <p:spPr>
          <a:xfrm>
            <a:off x="1195325" y="4442307"/>
            <a:ext cx="7881472" cy="379642"/>
          </a:xfrm>
        </p:spPr>
        <p:txBody>
          <a:bodyPr>
            <a:normAutofit/>
          </a:bodyPr>
          <a:lstStyle>
            <a:lvl1pPr marL="0" indent="0">
              <a:buNone/>
              <a:defRPr sz="1800" baseline="0">
                <a:solidFill>
                  <a:schemeClr val="accent5"/>
                </a:solidFill>
              </a:defRPr>
            </a:lvl1pPr>
            <a:lvl3pPr marL="914400" indent="0" algn="l">
              <a:buNone/>
              <a:defRPr baseline="0"/>
            </a:lvl3pPr>
            <a:lvl4pPr marL="1371600" indent="0">
              <a:buNone/>
              <a:defRPr/>
            </a:lvl4pPr>
            <a:lvl5pPr marL="1828800" indent="0">
              <a:buNone/>
              <a:defRPr/>
            </a:lvl5pPr>
          </a:lstStyle>
          <a:p>
            <a:pPr lvl="0"/>
            <a:r>
              <a:rPr lang="en-US" dirty="0" smtClean="0"/>
              <a:t>CLICK TO EDIT SUB TEXT</a:t>
            </a:r>
          </a:p>
        </p:txBody>
      </p:sp>
    </p:spTree>
    <p:extLst>
      <p:ext uri="{BB962C8B-B14F-4D97-AF65-F5344CB8AC3E}">
        <p14:creationId xmlns:p14="http://schemas.microsoft.com/office/powerpoint/2010/main" val="211306028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6" name="Rectangle 5"/>
          <p:cNvSpPr/>
          <p:nvPr userDrawn="1"/>
        </p:nvSpPr>
        <p:spPr>
          <a:xfrm>
            <a:off x="1" y="0"/>
            <a:ext cx="9144000" cy="5143500"/>
          </a:xfrm>
          <a:prstGeom prst="rect">
            <a:avLst/>
          </a:prstGeom>
          <a:solidFill>
            <a:schemeClr val="tx2"/>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prstClr val="white"/>
              </a:solidFill>
              <a:latin typeface="News Gothic MT"/>
            </a:endParaRPr>
          </a:p>
        </p:txBody>
      </p:sp>
      <p:sp>
        <p:nvSpPr>
          <p:cNvPr id="4" name="Picture Placeholder 3"/>
          <p:cNvSpPr>
            <a:spLocks noGrp="1"/>
          </p:cNvSpPr>
          <p:nvPr>
            <p:ph type="pic" sz="quarter" idx="12"/>
          </p:nvPr>
        </p:nvSpPr>
        <p:spPr>
          <a:xfrm>
            <a:off x="0" y="0"/>
            <a:ext cx="9144000" cy="5143500"/>
          </a:xfrm>
        </p:spPr>
        <p:txBody>
          <a:bodyPr/>
          <a:lstStyle/>
          <a:p>
            <a:endParaRPr lang="en-US" dirty="0"/>
          </a:p>
        </p:txBody>
      </p:sp>
      <p:sp>
        <p:nvSpPr>
          <p:cNvPr id="3" name="Title 2"/>
          <p:cNvSpPr>
            <a:spLocks noGrp="1"/>
          </p:cNvSpPr>
          <p:nvPr>
            <p:ph type="title"/>
          </p:nvPr>
        </p:nvSpPr>
        <p:spPr>
          <a:xfrm>
            <a:off x="1117709" y="407953"/>
            <a:ext cx="6947616" cy="585514"/>
          </a:xfrm>
        </p:spPr>
        <p:txBody>
          <a:bodyPr/>
          <a:lstStyle>
            <a:lvl1pPr>
              <a:defRPr sz="3600">
                <a:solidFill>
                  <a:schemeClr val="bg1"/>
                </a:solidFill>
              </a:defRPr>
            </a:lvl1pPr>
          </a:lstStyle>
          <a:p>
            <a:r>
              <a:rPr lang="en-US" dirty="0" smtClean="0"/>
              <a:t>Click to edit Master title style</a:t>
            </a:r>
            <a:endParaRPr lang="en-US" dirty="0"/>
          </a:p>
        </p:txBody>
      </p:sp>
      <p:sp>
        <p:nvSpPr>
          <p:cNvPr id="12" name="Text Placeholder 11"/>
          <p:cNvSpPr>
            <a:spLocks noGrp="1"/>
          </p:cNvSpPr>
          <p:nvPr>
            <p:ph type="body" sz="quarter" idx="10"/>
          </p:nvPr>
        </p:nvSpPr>
        <p:spPr>
          <a:xfrm>
            <a:off x="1117709" y="998561"/>
            <a:ext cx="5828553" cy="481696"/>
          </a:xfrm>
        </p:spPr>
        <p:txBody>
          <a:bodyPr>
            <a:normAutofit/>
          </a:bodyPr>
          <a:lstStyle>
            <a:lvl1pPr marL="0" indent="0">
              <a:buNone/>
              <a:defRPr sz="2400">
                <a:solidFill>
                  <a:schemeClr val="bg1"/>
                </a:solidFill>
              </a:defRPr>
            </a:lvl1pPr>
          </a:lstStyle>
          <a:p>
            <a:pPr lvl="0"/>
            <a:r>
              <a:rPr lang="en-US" dirty="0" smtClean="0"/>
              <a:t>Click to edit Master text styles</a:t>
            </a:r>
          </a:p>
        </p:txBody>
      </p:sp>
    </p:spTree>
    <p:extLst>
      <p:ext uri="{BB962C8B-B14F-4D97-AF65-F5344CB8AC3E}">
        <p14:creationId xmlns:p14="http://schemas.microsoft.com/office/powerpoint/2010/main" val="322781744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6" name="Rectangle 5"/>
          <p:cNvSpPr/>
          <p:nvPr userDrawn="1"/>
        </p:nvSpPr>
        <p:spPr>
          <a:xfrm>
            <a:off x="1" y="0"/>
            <a:ext cx="9205602" cy="5143500"/>
          </a:xfrm>
          <a:prstGeom prst="rect">
            <a:avLst/>
          </a:prstGeom>
          <a:solidFill>
            <a:schemeClr val="tx2"/>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rgbClr val="0A1215"/>
              </a:solidFill>
              <a:latin typeface="News Gothic MT"/>
            </a:endParaRPr>
          </a:p>
        </p:txBody>
      </p:sp>
      <p:sp>
        <p:nvSpPr>
          <p:cNvPr id="4" name="Picture Placeholder 3"/>
          <p:cNvSpPr>
            <a:spLocks noGrp="1"/>
          </p:cNvSpPr>
          <p:nvPr>
            <p:ph type="pic" sz="quarter" idx="12"/>
          </p:nvPr>
        </p:nvSpPr>
        <p:spPr>
          <a:xfrm>
            <a:off x="0" y="1756833"/>
            <a:ext cx="9144000" cy="3386667"/>
          </a:xfrm>
        </p:spPr>
        <p:txBody>
          <a:bodyPr/>
          <a:lstStyle/>
          <a:p>
            <a:endParaRPr lang="en-US" dirty="0"/>
          </a:p>
        </p:txBody>
      </p:sp>
      <p:sp>
        <p:nvSpPr>
          <p:cNvPr id="3" name="Title 2"/>
          <p:cNvSpPr>
            <a:spLocks noGrp="1"/>
          </p:cNvSpPr>
          <p:nvPr>
            <p:ph type="title"/>
          </p:nvPr>
        </p:nvSpPr>
        <p:spPr>
          <a:xfrm>
            <a:off x="1117709" y="407953"/>
            <a:ext cx="6947616" cy="585514"/>
          </a:xfrm>
        </p:spPr>
        <p:txBody>
          <a:bodyPr/>
          <a:lstStyle>
            <a:lvl1pPr algn="ctr">
              <a:defRPr sz="3600">
                <a:solidFill>
                  <a:schemeClr val="bg1"/>
                </a:solidFill>
              </a:defRPr>
            </a:lvl1pPr>
          </a:lstStyle>
          <a:p>
            <a:r>
              <a:rPr lang="en-US" dirty="0" smtClean="0"/>
              <a:t>Click to edit Master title style</a:t>
            </a:r>
            <a:endParaRPr lang="en-US" dirty="0"/>
          </a:p>
        </p:txBody>
      </p:sp>
      <p:sp>
        <p:nvSpPr>
          <p:cNvPr id="12" name="Text Placeholder 11"/>
          <p:cNvSpPr>
            <a:spLocks noGrp="1"/>
          </p:cNvSpPr>
          <p:nvPr>
            <p:ph type="body" sz="quarter" idx="10"/>
          </p:nvPr>
        </p:nvSpPr>
        <p:spPr>
          <a:xfrm>
            <a:off x="1677241" y="998561"/>
            <a:ext cx="5828553" cy="481696"/>
          </a:xfrm>
        </p:spPr>
        <p:txBody>
          <a:bodyPr>
            <a:normAutofit/>
          </a:bodyPr>
          <a:lstStyle>
            <a:lvl1pPr marL="0" indent="0" algn="ctr">
              <a:buNone/>
              <a:defRPr sz="2400">
                <a:solidFill>
                  <a:schemeClr val="bg1"/>
                </a:solidFill>
              </a:defRPr>
            </a:lvl1pPr>
          </a:lstStyle>
          <a:p>
            <a:pPr lvl="0"/>
            <a:r>
              <a:rPr lang="en-US" dirty="0" smtClean="0"/>
              <a:t>Click to edit Master text styles</a:t>
            </a:r>
          </a:p>
        </p:txBody>
      </p:sp>
    </p:spTree>
    <p:extLst>
      <p:ext uri="{BB962C8B-B14F-4D97-AF65-F5344CB8AC3E}">
        <p14:creationId xmlns:p14="http://schemas.microsoft.com/office/powerpoint/2010/main" val="194457610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lvl1pPr>
              <a:defRPr>
                <a:solidFill>
                  <a:srgbClr val="878787"/>
                </a:solidFill>
              </a:defRPr>
            </a:lvl1pPr>
            <a:lvl2pPr>
              <a:defRPr>
                <a:solidFill>
                  <a:srgbClr val="878787"/>
                </a:solidFill>
              </a:defRPr>
            </a:lvl2pPr>
            <a:lvl3pPr>
              <a:defRPr>
                <a:solidFill>
                  <a:srgbClr val="878787"/>
                </a:solidFill>
              </a:defRPr>
            </a:lvl3pPr>
            <a:lvl4pPr>
              <a:defRPr>
                <a:solidFill>
                  <a:srgbClr val="878787"/>
                </a:solidFill>
              </a:defRPr>
            </a:lvl4pPr>
            <a:lvl5pPr>
              <a:defRPr>
                <a:solidFill>
                  <a:srgbClr val="878787"/>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cxnSp>
        <p:nvCxnSpPr>
          <p:cNvPr id="4" name="Straight Connector 3"/>
          <p:cNvCxnSpPr/>
          <p:nvPr userDrawn="1"/>
        </p:nvCxnSpPr>
        <p:spPr>
          <a:xfrm>
            <a:off x="0" y="952606"/>
            <a:ext cx="9144000" cy="0"/>
          </a:xfrm>
          <a:prstGeom prst="line">
            <a:avLst/>
          </a:prstGeom>
          <a:ln>
            <a:solidFill>
              <a:srgbClr val="E8E8E8"/>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483512288"/>
      </p:ext>
    </p:extLst>
  </p:cSld>
  <p:clrMapOvr>
    <a:masterClrMapping/>
  </p:clrMapOvr>
  <p:timing>
    <p:tnLst>
      <p:par>
        <p:cTn xmlns:p14="http://schemas.microsoft.com/office/powerpoint/2010/mai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457199" y="87914"/>
            <a:ext cx="6662271" cy="857250"/>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457200" y="1519381"/>
            <a:ext cx="8229600" cy="3075242"/>
          </a:xfrm>
        </p:spPr>
        <p:txBody>
          <a:bodyPr/>
          <a:lstStyle>
            <a:lvl1pPr marL="0" indent="0">
              <a:buNone/>
              <a:defRPr>
                <a:solidFill>
                  <a:srgbClr val="878787"/>
                </a:solidFill>
              </a:defRPr>
            </a:lvl1pPr>
            <a:lvl2pPr marL="457200" indent="0">
              <a:buNone/>
              <a:defRPr>
                <a:solidFill>
                  <a:srgbClr val="878787"/>
                </a:solidFill>
              </a:defRPr>
            </a:lvl2pPr>
            <a:lvl3pPr marL="914400" indent="0">
              <a:buNone/>
              <a:defRPr>
                <a:solidFill>
                  <a:srgbClr val="878787"/>
                </a:solidFill>
              </a:defRPr>
            </a:lvl3pPr>
            <a:lvl4pPr marL="1371600" indent="0">
              <a:buNone/>
              <a:defRPr>
                <a:solidFill>
                  <a:srgbClr val="878787"/>
                </a:solidFill>
              </a:defRPr>
            </a:lvl4pPr>
            <a:lvl5pPr marL="1828800" indent="0">
              <a:buNone/>
              <a:defRPr>
                <a:solidFill>
                  <a:srgbClr val="878787"/>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cxnSp>
        <p:nvCxnSpPr>
          <p:cNvPr id="4" name="Straight Connector 3"/>
          <p:cNvCxnSpPr/>
          <p:nvPr userDrawn="1"/>
        </p:nvCxnSpPr>
        <p:spPr>
          <a:xfrm>
            <a:off x="0" y="952606"/>
            <a:ext cx="9144000" cy="0"/>
          </a:xfrm>
          <a:prstGeom prst="line">
            <a:avLst/>
          </a:prstGeom>
          <a:ln>
            <a:solidFill>
              <a:srgbClr val="E8E8E8"/>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1388243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Rectangle 5"/>
          <p:cNvSpPr/>
          <p:nvPr userDrawn="1"/>
        </p:nvSpPr>
        <p:spPr>
          <a:xfrm>
            <a:off x="50546" y="-69533"/>
            <a:ext cx="9093453" cy="5143500"/>
          </a:xfrm>
          <a:prstGeom prst="rect">
            <a:avLst/>
          </a:prstGeom>
          <a:solidFill>
            <a:schemeClr val="tx2"/>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 name="Title 2"/>
          <p:cNvSpPr>
            <a:spLocks noGrp="1"/>
          </p:cNvSpPr>
          <p:nvPr>
            <p:ph type="title"/>
          </p:nvPr>
        </p:nvSpPr>
        <p:spPr>
          <a:xfrm>
            <a:off x="1195325" y="1916328"/>
            <a:ext cx="6947616" cy="532285"/>
          </a:xfrm>
        </p:spPr>
        <p:txBody>
          <a:bodyPr/>
          <a:lstStyle>
            <a:lvl1pPr>
              <a:defRPr sz="3600">
                <a:solidFill>
                  <a:schemeClr val="accent1"/>
                </a:solidFill>
              </a:defRPr>
            </a:lvl1pPr>
          </a:lstStyle>
          <a:p>
            <a:r>
              <a:rPr lang="en-US" dirty="0" smtClean="0"/>
              <a:t>Click to edit Master title style</a:t>
            </a:r>
            <a:endParaRPr lang="en-US" dirty="0"/>
          </a:p>
        </p:txBody>
      </p:sp>
      <p:pic>
        <p:nvPicPr>
          <p:cNvPr id="7" name="Picture 6" descr="PivLogo_Whit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401984" y="366152"/>
            <a:ext cx="1364191" cy="309289"/>
          </a:xfrm>
          <a:prstGeom prst="rect">
            <a:avLst/>
          </a:prstGeom>
        </p:spPr>
      </p:pic>
      <p:sp>
        <p:nvSpPr>
          <p:cNvPr id="12" name="Text Placeholder 11"/>
          <p:cNvSpPr>
            <a:spLocks noGrp="1"/>
          </p:cNvSpPr>
          <p:nvPr>
            <p:ph type="body" sz="quarter" idx="10"/>
          </p:nvPr>
        </p:nvSpPr>
        <p:spPr>
          <a:xfrm>
            <a:off x="1195325" y="2502217"/>
            <a:ext cx="5828553" cy="437905"/>
          </a:xfrm>
        </p:spPr>
        <p:txBody>
          <a:bodyPr>
            <a:normAutofit/>
          </a:bodyPr>
          <a:lstStyle>
            <a:lvl1pPr marL="0" indent="0">
              <a:buNone/>
              <a:defRPr sz="2400">
                <a:solidFill>
                  <a:schemeClr val="bg1"/>
                </a:solidFill>
              </a:defRPr>
            </a:lvl1pPr>
          </a:lstStyle>
          <a:p>
            <a:pPr lvl="0"/>
            <a:r>
              <a:rPr lang="en-US" dirty="0" smtClean="0"/>
              <a:t>Click to edit Master text styles</a:t>
            </a:r>
          </a:p>
        </p:txBody>
      </p:sp>
      <p:sp>
        <p:nvSpPr>
          <p:cNvPr id="14" name="Text Placeholder 13"/>
          <p:cNvSpPr>
            <a:spLocks noGrp="1"/>
          </p:cNvSpPr>
          <p:nvPr>
            <p:ph type="body" sz="quarter" idx="11" hasCustomPrompt="1"/>
          </p:nvPr>
        </p:nvSpPr>
        <p:spPr>
          <a:xfrm>
            <a:off x="1195325" y="4442307"/>
            <a:ext cx="7881472" cy="379642"/>
          </a:xfrm>
        </p:spPr>
        <p:txBody>
          <a:bodyPr>
            <a:normAutofit/>
          </a:bodyPr>
          <a:lstStyle>
            <a:lvl1pPr marL="0" indent="0">
              <a:buNone/>
              <a:defRPr sz="1800" baseline="0">
                <a:solidFill>
                  <a:schemeClr val="accent5"/>
                </a:solidFill>
              </a:defRPr>
            </a:lvl1pPr>
            <a:lvl3pPr marL="914400" indent="0" algn="l">
              <a:buNone/>
              <a:defRPr baseline="0"/>
            </a:lvl3pPr>
            <a:lvl4pPr marL="1371600" indent="0">
              <a:buNone/>
              <a:defRPr/>
            </a:lvl4pPr>
            <a:lvl5pPr marL="1828800" indent="0">
              <a:buNone/>
              <a:defRPr/>
            </a:lvl5pPr>
          </a:lstStyle>
          <a:p>
            <a:pPr lvl="0"/>
            <a:r>
              <a:rPr lang="en-US" dirty="0" smtClean="0"/>
              <a:t>CLICK TO EDIT SUB TEXT</a:t>
            </a:r>
          </a:p>
        </p:txBody>
      </p:sp>
    </p:spTree>
    <p:extLst>
      <p:ext uri="{BB962C8B-B14F-4D97-AF65-F5344CB8AC3E}">
        <p14:creationId xmlns:p14="http://schemas.microsoft.com/office/powerpoint/2010/main" val="191864560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200151"/>
            <a:ext cx="4038600" cy="3394472"/>
          </a:xfrm>
        </p:spPr>
        <p:txBody>
          <a:bodyPr>
            <a:normAutofit/>
          </a:bodyPr>
          <a:lstStyle>
            <a:lvl1pPr>
              <a:defRPr sz="2400">
                <a:solidFill>
                  <a:srgbClr val="878787"/>
                </a:solidFill>
              </a:defRPr>
            </a:lvl1pPr>
            <a:lvl2pPr>
              <a:defRPr sz="2000">
                <a:solidFill>
                  <a:srgbClr val="878787"/>
                </a:solidFill>
              </a:defRPr>
            </a:lvl2pPr>
            <a:lvl3pPr>
              <a:defRPr sz="1800">
                <a:solidFill>
                  <a:srgbClr val="878787"/>
                </a:solidFill>
              </a:defRPr>
            </a:lvl3pPr>
            <a:lvl4pPr>
              <a:defRPr sz="1600">
                <a:solidFill>
                  <a:srgbClr val="878787"/>
                </a:solidFill>
              </a:defRPr>
            </a:lvl4pPr>
            <a:lvl5pPr>
              <a:defRPr sz="1600">
                <a:solidFill>
                  <a:srgbClr val="878787"/>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48200" y="1200151"/>
            <a:ext cx="4038600" cy="3394472"/>
          </a:xfrm>
        </p:spPr>
        <p:txBody>
          <a:bodyPr>
            <a:normAutofit/>
          </a:bodyPr>
          <a:lstStyle>
            <a:lvl1pPr>
              <a:defRPr sz="2400">
                <a:solidFill>
                  <a:srgbClr val="878787"/>
                </a:solidFill>
              </a:defRPr>
            </a:lvl1pPr>
            <a:lvl2pPr>
              <a:defRPr sz="2000">
                <a:solidFill>
                  <a:srgbClr val="878787"/>
                </a:solidFill>
              </a:defRPr>
            </a:lvl2pPr>
            <a:lvl3pPr>
              <a:defRPr sz="1800">
                <a:solidFill>
                  <a:srgbClr val="878787"/>
                </a:solidFill>
              </a:defRPr>
            </a:lvl3pPr>
            <a:lvl4pPr>
              <a:defRPr sz="1600">
                <a:solidFill>
                  <a:srgbClr val="878787"/>
                </a:solidFill>
              </a:defRPr>
            </a:lvl4pPr>
            <a:lvl5pPr>
              <a:defRPr sz="1600">
                <a:solidFill>
                  <a:srgbClr val="878787"/>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cxnSp>
        <p:nvCxnSpPr>
          <p:cNvPr id="5" name="Straight Connector 4"/>
          <p:cNvCxnSpPr/>
          <p:nvPr userDrawn="1"/>
        </p:nvCxnSpPr>
        <p:spPr>
          <a:xfrm>
            <a:off x="0" y="952606"/>
            <a:ext cx="9144000" cy="0"/>
          </a:xfrm>
          <a:prstGeom prst="line">
            <a:avLst/>
          </a:prstGeom>
          <a:ln>
            <a:solidFill>
              <a:srgbClr val="E8E8E8"/>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70497658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11" name="Rectangle 10"/>
          <p:cNvSpPr/>
          <p:nvPr userDrawn="1"/>
        </p:nvSpPr>
        <p:spPr>
          <a:xfrm>
            <a:off x="-7471" y="-52294"/>
            <a:ext cx="9218706" cy="5210736"/>
          </a:xfrm>
          <a:prstGeom prst="rect">
            <a:avLst/>
          </a:prstGeom>
          <a:solidFill>
            <a:schemeClr val="tx2"/>
          </a:solidFill>
          <a:ln>
            <a:noFill/>
          </a:ln>
        </p:spPr>
        <p:style>
          <a:lnRef idx="3">
            <a:schemeClr val="lt1"/>
          </a:lnRef>
          <a:fillRef idx="1">
            <a:schemeClr val="dk1"/>
          </a:fillRef>
          <a:effectRef idx="1">
            <a:schemeClr val="dk1"/>
          </a:effectRef>
          <a:fontRef idx="minor">
            <a:schemeClr val="lt1"/>
          </a:fontRef>
        </p:style>
        <p:txBody>
          <a:bodyPr rtlCol="0" anchor="ctr"/>
          <a:lstStyle/>
          <a:p>
            <a:pPr algn="ctr"/>
            <a:endParaRPr lang="en-US">
              <a:solidFill>
                <a:prstClr val="white"/>
              </a:solidFill>
              <a:latin typeface="News Gothic MT"/>
            </a:endParaRPr>
          </a:p>
        </p:txBody>
      </p:sp>
      <p:sp>
        <p:nvSpPr>
          <p:cNvPr id="8" name="Rectangle 7"/>
          <p:cNvSpPr/>
          <p:nvPr userDrawn="1"/>
        </p:nvSpPr>
        <p:spPr>
          <a:xfrm>
            <a:off x="4495799" y="948765"/>
            <a:ext cx="4722907" cy="4258235"/>
          </a:xfrm>
          <a:prstGeom prst="rect">
            <a:avLst/>
          </a:prstGeom>
          <a:ln>
            <a:noFill/>
          </a:ln>
          <a:effectLst/>
        </p:spPr>
        <p:style>
          <a:lnRef idx="3">
            <a:schemeClr val="lt1"/>
          </a:lnRef>
          <a:fillRef idx="1">
            <a:schemeClr val="accent1"/>
          </a:fillRef>
          <a:effectRef idx="1">
            <a:schemeClr val="accent1"/>
          </a:effectRef>
          <a:fontRef idx="minor">
            <a:schemeClr val="lt1"/>
          </a:fontRef>
        </p:style>
        <p:txBody>
          <a:bodyPr rtlCol="0" anchor="ctr"/>
          <a:lstStyle/>
          <a:p>
            <a:pPr algn="ctr"/>
            <a:endParaRPr lang="en-US">
              <a:solidFill>
                <a:prstClr val="white"/>
              </a:solidFill>
              <a:latin typeface="News Gothic MT"/>
            </a:endParaRPr>
          </a:p>
        </p:txBody>
      </p:sp>
      <p:sp>
        <p:nvSpPr>
          <p:cNvPr id="2" name="Title 1"/>
          <p:cNvSpPr>
            <a:spLocks noGrp="1"/>
          </p:cNvSpPr>
          <p:nvPr>
            <p:ph type="title" hasCustomPrompt="1"/>
          </p:nvPr>
        </p:nvSpPr>
        <p:spPr>
          <a:xfrm>
            <a:off x="231588" y="318403"/>
            <a:ext cx="8538884" cy="363558"/>
          </a:xfrm>
        </p:spPr>
        <p:txBody>
          <a:bodyPr/>
          <a:lstStyle>
            <a:lvl1pPr algn="l">
              <a:defRPr>
                <a:solidFill>
                  <a:schemeClr val="bg1"/>
                </a:solidFill>
              </a:defRPr>
            </a:lvl1pPr>
          </a:lstStyle>
          <a:p>
            <a:r>
              <a:rPr lang="en-US" dirty="0" smtClean="0"/>
              <a:t>CLICK TO EDIT MASTER TITLE STYLE</a:t>
            </a:r>
            <a:endParaRPr lang="en-US" dirty="0"/>
          </a:p>
        </p:txBody>
      </p:sp>
      <p:sp>
        <p:nvSpPr>
          <p:cNvPr id="4" name="Content Placeholder 3"/>
          <p:cNvSpPr>
            <a:spLocks noGrp="1"/>
          </p:cNvSpPr>
          <p:nvPr>
            <p:ph sz="half" idx="2"/>
          </p:nvPr>
        </p:nvSpPr>
        <p:spPr>
          <a:xfrm>
            <a:off x="4728882" y="1192686"/>
            <a:ext cx="3957918" cy="3394472"/>
          </a:xfrm>
        </p:spPr>
        <p:txBody>
          <a:bodyPr>
            <a:normAutofit/>
          </a:bodyPr>
          <a:lstStyle>
            <a:lvl1pPr marL="285750" indent="-285750">
              <a:spcAft>
                <a:spcPts val="600"/>
              </a:spcAft>
              <a:buFont typeface="Arial"/>
              <a:buChar char="•"/>
              <a:defRPr sz="1600">
                <a:solidFill>
                  <a:schemeClr val="bg1"/>
                </a:solidFill>
              </a:defRPr>
            </a:lvl1pPr>
            <a:lvl2pPr marL="457200" indent="0">
              <a:buNone/>
              <a:defRPr sz="1600">
                <a:solidFill>
                  <a:srgbClr val="878787"/>
                </a:solidFill>
              </a:defRPr>
            </a:lvl2pPr>
            <a:lvl3pPr marL="914400" indent="0">
              <a:buNone/>
              <a:defRPr sz="1400">
                <a:solidFill>
                  <a:srgbClr val="878787"/>
                </a:solidFill>
              </a:defRPr>
            </a:lvl3pPr>
            <a:lvl4pPr marL="1371600" indent="0">
              <a:buNone/>
              <a:defRPr sz="1200">
                <a:solidFill>
                  <a:srgbClr val="878787"/>
                </a:solidFill>
              </a:defRPr>
            </a:lvl4pPr>
            <a:lvl5pPr marL="1828800" indent="0">
              <a:buNone/>
              <a:defRPr sz="1200">
                <a:solidFill>
                  <a:srgbClr val="878787"/>
                </a:solidFill>
              </a:defRPr>
            </a:lvl5pPr>
            <a:lvl6pPr>
              <a:defRPr sz="1800"/>
            </a:lvl6pPr>
            <a:lvl7pPr>
              <a:defRPr sz="1800"/>
            </a:lvl7pPr>
            <a:lvl8pPr>
              <a:defRPr sz="1800"/>
            </a:lvl8pPr>
            <a:lvl9pPr>
              <a:defRPr sz="1800"/>
            </a:lvl9pPr>
          </a:lstStyle>
          <a:p>
            <a:pPr lvl="0"/>
            <a:r>
              <a:rPr lang="en-US" dirty="0" smtClean="0"/>
              <a:t>Click to edit Master text styles</a:t>
            </a:r>
          </a:p>
        </p:txBody>
      </p:sp>
      <p:sp>
        <p:nvSpPr>
          <p:cNvPr id="10" name="Picture Placeholder 9"/>
          <p:cNvSpPr>
            <a:spLocks noGrp="1"/>
          </p:cNvSpPr>
          <p:nvPr>
            <p:ph type="pic" sz="quarter" idx="10"/>
          </p:nvPr>
        </p:nvSpPr>
        <p:spPr>
          <a:xfrm>
            <a:off x="0" y="956796"/>
            <a:ext cx="4495800" cy="4250204"/>
          </a:xfrm>
        </p:spPr>
        <p:txBody>
          <a:bodyPr/>
          <a:lstStyle/>
          <a:p>
            <a:endParaRPr lang="en-US" dirty="0"/>
          </a:p>
        </p:txBody>
      </p:sp>
    </p:spTree>
    <p:extLst>
      <p:ext uri="{BB962C8B-B14F-4D97-AF65-F5344CB8AC3E}">
        <p14:creationId xmlns:p14="http://schemas.microsoft.com/office/powerpoint/2010/main" val="3696549178"/>
      </p:ext>
    </p:extLst>
  </p:cSld>
  <p:clrMapOvr>
    <a:masterClrMapping/>
  </p:clrMapOvr>
  <p:timing>
    <p:tnLst>
      <p:par>
        <p:cTn xmlns:p14="http://schemas.microsoft.com/office/powerpoint/2010/mai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200151"/>
            <a:ext cx="4038600" cy="3394472"/>
          </a:xfrm>
        </p:spPr>
        <p:txBody>
          <a:bodyPr>
            <a:normAutofit/>
          </a:bodyPr>
          <a:lstStyle>
            <a:lvl1pPr marL="0" indent="0">
              <a:spcAft>
                <a:spcPts val="600"/>
              </a:spcAft>
              <a:buNone/>
              <a:defRPr sz="1600">
                <a:solidFill>
                  <a:srgbClr val="878787"/>
                </a:solidFill>
              </a:defRPr>
            </a:lvl1pPr>
            <a:lvl2pPr marL="457200" indent="0">
              <a:buNone/>
              <a:defRPr sz="1600">
                <a:solidFill>
                  <a:srgbClr val="878787"/>
                </a:solidFill>
              </a:defRPr>
            </a:lvl2pPr>
            <a:lvl3pPr marL="914400" indent="0">
              <a:buNone/>
              <a:defRPr sz="1400">
                <a:solidFill>
                  <a:srgbClr val="878787"/>
                </a:solidFill>
              </a:defRPr>
            </a:lvl3pPr>
            <a:lvl4pPr marL="1371600" indent="0">
              <a:buNone/>
              <a:defRPr sz="1200">
                <a:solidFill>
                  <a:srgbClr val="878787"/>
                </a:solidFill>
              </a:defRPr>
            </a:lvl4pPr>
            <a:lvl5pPr marL="1828800" indent="0">
              <a:buNone/>
              <a:defRPr sz="1200">
                <a:solidFill>
                  <a:srgbClr val="878787"/>
                </a:solidFill>
              </a:defRPr>
            </a:lvl5pPr>
            <a:lvl6pPr>
              <a:defRPr sz="1800"/>
            </a:lvl6pPr>
            <a:lvl7pPr>
              <a:defRPr sz="1800"/>
            </a:lvl7pPr>
            <a:lvl8pPr>
              <a:defRPr sz="1800"/>
            </a:lvl8pPr>
            <a:lvl9pPr>
              <a:defRPr sz="1800"/>
            </a:lvl9pPr>
          </a:lstStyle>
          <a:p>
            <a:pPr lvl="0"/>
            <a:r>
              <a:rPr lang="en-US" dirty="0" smtClean="0"/>
              <a:t>Click to edit Master text styles</a:t>
            </a:r>
          </a:p>
          <a:p>
            <a:pPr lvl="0"/>
            <a:endParaRPr lang="en-US" dirty="0" smtClean="0"/>
          </a:p>
        </p:txBody>
      </p:sp>
      <p:sp>
        <p:nvSpPr>
          <p:cNvPr id="6" name="Text Placeholder 5"/>
          <p:cNvSpPr>
            <a:spLocks noGrp="1"/>
          </p:cNvSpPr>
          <p:nvPr>
            <p:ph type="body" sz="quarter" idx="10"/>
          </p:nvPr>
        </p:nvSpPr>
        <p:spPr>
          <a:xfrm>
            <a:off x="4662394" y="3832344"/>
            <a:ext cx="4070350" cy="665162"/>
          </a:xfrm>
        </p:spPr>
        <p:txBody>
          <a:bodyPr>
            <a:noAutofit/>
          </a:bodyPr>
          <a:lstStyle>
            <a:lvl1pPr marL="0" indent="0">
              <a:buNone/>
              <a:defRPr sz="1100" i="1">
                <a:solidFill>
                  <a:schemeClr val="bg1">
                    <a:lumMod val="75000"/>
                  </a:schemeClr>
                </a:solidFill>
              </a:defRPr>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dirty="0" smtClean="0"/>
              <a:t>Click to edit Master text style</a:t>
            </a:r>
          </a:p>
        </p:txBody>
      </p:sp>
      <p:sp>
        <p:nvSpPr>
          <p:cNvPr id="8" name="Picture Placeholder 7"/>
          <p:cNvSpPr>
            <a:spLocks noGrp="1"/>
          </p:cNvSpPr>
          <p:nvPr>
            <p:ph type="pic" sz="quarter" idx="11"/>
          </p:nvPr>
        </p:nvSpPr>
        <p:spPr>
          <a:xfrm>
            <a:off x="4662488" y="1200150"/>
            <a:ext cx="4070350" cy="2430556"/>
          </a:xfrm>
        </p:spPr>
        <p:txBody>
          <a:bodyPr/>
          <a:lstStyle/>
          <a:p>
            <a:endParaRPr lang="en-US"/>
          </a:p>
        </p:txBody>
      </p:sp>
      <p:cxnSp>
        <p:nvCxnSpPr>
          <p:cNvPr id="7" name="Straight Connector 6"/>
          <p:cNvCxnSpPr/>
          <p:nvPr userDrawn="1"/>
        </p:nvCxnSpPr>
        <p:spPr>
          <a:xfrm>
            <a:off x="0" y="952606"/>
            <a:ext cx="9144000" cy="0"/>
          </a:xfrm>
          <a:prstGeom prst="line">
            <a:avLst/>
          </a:prstGeom>
          <a:ln>
            <a:solidFill>
              <a:srgbClr val="E8E8E8"/>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967280936"/>
      </p:ext>
    </p:extLst>
  </p:cSld>
  <p:clrMapOvr>
    <a:masterClrMapping/>
  </p:clrMapOvr>
  <p:timing>
    <p:tnLst>
      <p:par>
        <p:cTn xmlns:p14="http://schemas.microsoft.com/office/powerpoint/2010/mai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457200" y="1151335"/>
            <a:ext cx="4040188" cy="7536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457200" y="2016580"/>
            <a:ext cx="4040188" cy="2578042"/>
          </a:xfrm>
        </p:spPr>
        <p:txBody>
          <a:bodyPr>
            <a:normAutofit/>
          </a:bodyPr>
          <a:lstStyle>
            <a:lvl1pPr>
              <a:defRPr sz="2000">
                <a:solidFill>
                  <a:srgbClr val="878787"/>
                </a:solidFill>
              </a:defRPr>
            </a:lvl1pPr>
            <a:lvl2pPr>
              <a:defRPr sz="2000">
                <a:solidFill>
                  <a:srgbClr val="878787"/>
                </a:solidFill>
              </a:defRPr>
            </a:lvl2pPr>
            <a:lvl3pPr>
              <a:defRPr sz="2000">
                <a:solidFill>
                  <a:srgbClr val="878787"/>
                </a:solidFill>
              </a:defRPr>
            </a:lvl3pPr>
            <a:lvl4pPr>
              <a:defRPr sz="2000">
                <a:solidFill>
                  <a:srgbClr val="878787"/>
                </a:solidFill>
              </a:defRPr>
            </a:lvl4pPr>
            <a:lvl5pPr>
              <a:defRPr sz="2000">
                <a:solidFill>
                  <a:srgbClr val="878787"/>
                </a:solidFill>
              </a:defRPr>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4645026" y="1151335"/>
            <a:ext cx="4041775" cy="7536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6" y="2016580"/>
            <a:ext cx="4041775" cy="2578042"/>
          </a:xfrm>
        </p:spPr>
        <p:txBody>
          <a:bodyPr>
            <a:normAutofit/>
          </a:bodyPr>
          <a:lstStyle>
            <a:lvl1pPr>
              <a:defRPr sz="2000">
                <a:solidFill>
                  <a:srgbClr val="878787"/>
                </a:solidFill>
              </a:defRPr>
            </a:lvl1pPr>
            <a:lvl2pPr>
              <a:defRPr sz="2000">
                <a:solidFill>
                  <a:srgbClr val="878787"/>
                </a:solidFill>
              </a:defRPr>
            </a:lvl2pPr>
            <a:lvl3pPr>
              <a:defRPr sz="2000">
                <a:solidFill>
                  <a:srgbClr val="878787"/>
                </a:solidFill>
              </a:defRPr>
            </a:lvl3pPr>
            <a:lvl4pPr>
              <a:defRPr sz="2000">
                <a:solidFill>
                  <a:srgbClr val="878787"/>
                </a:solidFill>
              </a:defRPr>
            </a:lvl4pPr>
            <a:lvl5pPr>
              <a:defRPr sz="2000">
                <a:solidFill>
                  <a:srgbClr val="878787"/>
                </a:solidFill>
              </a:defRPr>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cxnSp>
        <p:nvCxnSpPr>
          <p:cNvPr id="7" name="Straight Connector 6"/>
          <p:cNvCxnSpPr/>
          <p:nvPr userDrawn="1"/>
        </p:nvCxnSpPr>
        <p:spPr>
          <a:xfrm>
            <a:off x="0" y="952606"/>
            <a:ext cx="9144000" cy="0"/>
          </a:xfrm>
          <a:prstGeom prst="line">
            <a:avLst/>
          </a:prstGeom>
          <a:ln>
            <a:solidFill>
              <a:srgbClr val="E8E8E8"/>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38431268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Rectangle 3"/>
          <p:cNvSpPr/>
          <p:nvPr userDrawn="1"/>
        </p:nvSpPr>
        <p:spPr>
          <a:xfrm>
            <a:off x="0" y="0"/>
            <a:ext cx="9144000" cy="5143500"/>
          </a:xfrm>
          <a:prstGeom prst="rect">
            <a:avLst/>
          </a:prstGeom>
          <a:solidFill>
            <a:schemeClr val="tx2"/>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solidFill>
                <a:prstClr val="white"/>
              </a:solidFill>
              <a:latin typeface="News Gothic MT"/>
            </a:endParaRPr>
          </a:p>
        </p:txBody>
      </p:sp>
      <p:sp>
        <p:nvSpPr>
          <p:cNvPr id="2" name="Title 1"/>
          <p:cNvSpPr>
            <a:spLocks noGrp="1"/>
          </p:cNvSpPr>
          <p:nvPr>
            <p:ph type="title" hasCustomPrompt="1"/>
          </p:nvPr>
        </p:nvSpPr>
        <p:spPr>
          <a:xfrm>
            <a:off x="0" y="373780"/>
            <a:ext cx="9144000" cy="300461"/>
          </a:xfrm>
        </p:spPr>
        <p:txBody>
          <a:bodyPr/>
          <a:lstStyle>
            <a:lvl1pPr algn="ctr">
              <a:defRPr sz="1800" baseline="0"/>
            </a:lvl1pPr>
          </a:lstStyle>
          <a:p>
            <a:r>
              <a:rPr lang="en-US" dirty="0" smtClean="0"/>
              <a:t>CLICK TO EDIT MASTER TITLE STYLE</a:t>
            </a:r>
            <a:endParaRPr lang="en-US" dirty="0"/>
          </a:p>
        </p:txBody>
      </p:sp>
      <p:sp>
        <p:nvSpPr>
          <p:cNvPr id="9" name="Text Placeholder 8"/>
          <p:cNvSpPr>
            <a:spLocks noGrp="1"/>
          </p:cNvSpPr>
          <p:nvPr>
            <p:ph type="body" sz="quarter" idx="10"/>
          </p:nvPr>
        </p:nvSpPr>
        <p:spPr>
          <a:xfrm>
            <a:off x="1042147" y="1770529"/>
            <a:ext cx="7059706" cy="1377484"/>
          </a:xfrm>
        </p:spPr>
        <p:txBody>
          <a:bodyPr/>
          <a:lstStyle>
            <a:lvl1pPr marL="0" indent="0" algn="ctr">
              <a:buNone/>
              <a:defRPr>
                <a:solidFill>
                  <a:srgbClr val="FFFFFF"/>
                </a:solidFill>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smtClean="0"/>
              <a:t>Click to edit Master text styles</a:t>
            </a:r>
          </a:p>
        </p:txBody>
      </p:sp>
      <p:pic>
        <p:nvPicPr>
          <p:cNvPr id="5" name="Picture 4" descr="Pattern1.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177065575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userDrawn="1"/>
        </p:nvSpPr>
        <p:spPr>
          <a:xfrm>
            <a:off x="-67234" y="-126999"/>
            <a:ext cx="9226176" cy="5285441"/>
          </a:xfrm>
          <a:prstGeom prst="rect">
            <a:avLst/>
          </a:prstGeom>
          <a:solidFill>
            <a:srgbClr val="97ACB5"/>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solidFill>
                <a:srgbClr val="8198A4"/>
              </a:solidFill>
              <a:latin typeface="News Gothic MT"/>
            </a:endParaRPr>
          </a:p>
        </p:txBody>
      </p:sp>
      <p:sp>
        <p:nvSpPr>
          <p:cNvPr id="2" name="Title 1"/>
          <p:cNvSpPr>
            <a:spLocks noGrp="1"/>
          </p:cNvSpPr>
          <p:nvPr>
            <p:ph type="title"/>
          </p:nvPr>
        </p:nvSpPr>
        <p:spPr>
          <a:xfrm>
            <a:off x="239056" y="465167"/>
            <a:ext cx="8516471" cy="376792"/>
          </a:xfrm>
        </p:spPr>
        <p:txBody>
          <a:bodyPr anchor="b"/>
          <a:lstStyle>
            <a:lvl1pPr algn="l">
              <a:defRPr sz="2800" b="0">
                <a:solidFill>
                  <a:srgbClr val="FFFFFF"/>
                </a:solidFill>
              </a:defRPr>
            </a:lvl1pPr>
          </a:lstStyle>
          <a:p>
            <a:r>
              <a:rPr lang="en-US" dirty="0" smtClean="0"/>
              <a:t>Click to edit Master title style</a:t>
            </a:r>
            <a:endParaRPr lang="en-US" dirty="0"/>
          </a:p>
        </p:txBody>
      </p:sp>
      <p:sp>
        <p:nvSpPr>
          <p:cNvPr id="3" name="Picture Placeholder 2"/>
          <p:cNvSpPr>
            <a:spLocks noGrp="1"/>
          </p:cNvSpPr>
          <p:nvPr>
            <p:ph type="pic" idx="1"/>
          </p:nvPr>
        </p:nvSpPr>
        <p:spPr>
          <a:xfrm>
            <a:off x="-82176" y="1105647"/>
            <a:ext cx="9226176" cy="4037853"/>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hasCustomPrompt="1"/>
          </p:nvPr>
        </p:nvSpPr>
        <p:spPr>
          <a:xfrm>
            <a:off x="239056" y="157381"/>
            <a:ext cx="8516471" cy="229215"/>
          </a:xfrm>
        </p:spPr>
        <p:txBody>
          <a:bodyPr>
            <a:normAutofit/>
          </a:bodyPr>
          <a:lstStyle>
            <a:lvl1pPr marL="0" indent="0" algn="l">
              <a:buNone/>
              <a:defRPr sz="1200" b="1">
                <a:solidFill>
                  <a:schemeClr val="tx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Tree>
    <p:extLst>
      <p:ext uri="{BB962C8B-B14F-4D97-AF65-F5344CB8AC3E}">
        <p14:creationId xmlns:p14="http://schemas.microsoft.com/office/powerpoint/2010/main" val="265259059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13" name="Rectangle 12"/>
          <p:cNvSpPr/>
          <p:nvPr userDrawn="1"/>
        </p:nvSpPr>
        <p:spPr>
          <a:xfrm>
            <a:off x="366059" y="1822334"/>
            <a:ext cx="2039470" cy="2772079"/>
          </a:xfrm>
          <a:prstGeom prst="rect">
            <a:avLst/>
          </a:prstGeom>
          <a:solidFill>
            <a:srgbClr val="F5F5F5"/>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solidFill>
                <a:prstClr val="white"/>
              </a:solidFill>
              <a:latin typeface="News Gothic MT"/>
            </a:endParaRPr>
          </a:p>
        </p:txBody>
      </p:sp>
      <p:sp>
        <p:nvSpPr>
          <p:cNvPr id="14" name="Rectangle 13"/>
          <p:cNvSpPr/>
          <p:nvPr userDrawn="1"/>
        </p:nvSpPr>
        <p:spPr>
          <a:xfrm>
            <a:off x="2488201" y="1822334"/>
            <a:ext cx="2039470" cy="2772079"/>
          </a:xfrm>
          <a:prstGeom prst="rect">
            <a:avLst/>
          </a:prstGeom>
          <a:solidFill>
            <a:srgbClr val="F5F5F5"/>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solidFill>
                <a:prstClr val="white"/>
              </a:solidFill>
              <a:latin typeface="News Gothic MT"/>
            </a:endParaRPr>
          </a:p>
        </p:txBody>
      </p:sp>
      <p:sp>
        <p:nvSpPr>
          <p:cNvPr id="15" name="Rectangle 14"/>
          <p:cNvSpPr/>
          <p:nvPr userDrawn="1"/>
        </p:nvSpPr>
        <p:spPr>
          <a:xfrm>
            <a:off x="4610343" y="1822334"/>
            <a:ext cx="2039470" cy="2772079"/>
          </a:xfrm>
          <a:prstGeom prst="rect">
            <a:avLst/>
          </a:prstGeom>
          <a:solidFill>
            <a:srgbClr val="F5F5F5"/>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solidFill>
                <a:prstClr val="white"/>
              </a:solidFill>
              <a:latin typeface="News Gothic MT"/>
            </a:endParaRPr>
          </a:p>
        </p:txBody>
      </p:sp>
      <p:sp>
        <p:nvSpPr>
          <p:cNvPr id="16" name="Rectangle 15"/>
          <p:cNvSpPr/>
          <p:nvPr userDrawn="1"/>
        </p:nvSpPr>
        <p:spPr>
          <a:xfrm>
            <a:off x="6732485" y="1822334"/>
            <a:ext cx="2039470" cy="2772079"/>
          </a:xfrm>
          <a:prstGeom prst="rect">
            <a:avLst/>
          </a:prstGeom>
          <a:solidFill>
            <a:srgbClr val="F5F5F5"/>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solidFill>
                <a:prstClr val="white"/>
              </a:solidFill>
              <a:latin typeface="News Gothic MT"/>
            </a:endParaRPr>
          </a:p>
        </p:txBody>
      </p:sp>
      <p:sp>
        <p:nvSpPr>
          <p:cNvPr id="2" name="Title 1"/>
          <p:cNvSpPr>
            <a:spLocks noGrp="1"/>
          </p:cNvSpPr>
          <p:nvPr>
            <p:ph type="title"/>
          </p:nvPr>
        </p:nvSpPr>
        <p:spPr/>
        <p:txBody>
          <a:bodyPr/>
          <a:lstStyle>
            <a:lvl1pPr>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457200" y="1233421"/>
            <a:ext cx="1948329" cy="514719"/>
          </a:xfrm>
        </p:spPr>
        <p:txBody>
          <a:bodyPr anchor="b"/>
          <a:lstStyle>
            <a:lvl1pPr marL="0" indent="0" algn="ctr">
              <a:buNone/>
              <a:defRPr sz="2400" b="1">
                <a:solidFill>
                  <a:srgbClr val="006FD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a:t>
            </a:r>
          </a:p>
        </p:txBody>
      </p:sp>
      <p:sp>
        <p:nvSpPr>
          <p:cNvPr id="4" name="Content Placeholder 3"/>
          <p:cNvSpPr>
            <a:spLocks noGrp="1"/>
          </p:cNvSpPr>
          <p:nvPr>
            <p:ph sz="half" idx="2"/>
          </p:nvPr>
        </p:nvSpPr>
        <p:spPr>
          <a:xfrm>
            <a:off x="457200" y="1904515"/>
            <a:ext cx="1948329" cy="2578042"/>
          </a:xfrm>
        </p:spPr>
        <p:txBody>
          <a:bodyPr>
            <a:normAutofit/>
          </a:bodyPr>
          <a:lstStyle>
            <a:lvl1pPr marL="285750" marR="0" indent="-285750" algn="l" defTabSz="457200" rtl="0" eaLnBrk="1" fontAlgn="auto" latinLnBrk="0" hangingPunct="1">
              <a:lnSpc>
                <a:spcPct val="110000"/>
              </a:lnSpc>
              <a:spcBef>
                <a:spcPct val="20000"/>
              </a:spcBef>
              <a:spcAft>
                <a:spcPts val="600"/>
              </a:spcAft>
              <a:buClrTx/>
              <a:buSzTx/>
              <a:buFont typeface="Arial"/>
              <a:buChar char="•"/>
              <a:tabLst/>
              <a:defRPr sz="1000">
                <a:solidFill>
                  <a:srgbClr val="878787"/>
                </a:solidFill>
              </a:defRPr>
            </a:lvl1pPr>
            <a:lvl2pPr marL="457200" indent="0">
              <a:buNone/>
              <a:defRPr sz="2000">
                <a:solidFill>
                  <a:srgbClr val="878787"/>
                </a:solidFill>
              </a:defRPr>
            </a:lvl2pPr>
            <a:lvl3pPr marL="914400" indent="0">
              <a:buNone/>
              <a:defRPr sz="2000">
                <a:solidFill>
                  <a:srgbClr val="878787"/>
                </a:solidFill>
              </a:defRPr>
            </a:lvl3pPr>
            <a:lvl4pPr marL="1371600" indent="0">
              <a:buNone/>
              <a:defRPr sz="2000">
                <a:solidFill>
                  <a:srgbClr val="878787"/>
                </a:solidFill>
              </a:defRPr>
            </a:lvl4pPr>
            <a:lvl5pPr marL="1828800" indent="0">
              <a:buNone/>
              <a:defRPr sz="2000">
                <a:solidFill>
                  <a:srgbClr val="878787"/>
                </a:solidFill>
              </a:defRPr>
            </a:lvl5pPr>
            <a:lvl6pPr>
              <a:defRPr sz="1600"/>
            </a:lvl6pPr>
            <a:lvl7pPr>
              <a:defRPr sz="1600"/>
            </a:lvl7pPr>
            <a:lvl8pPr>
              <a:defRPr sz="1600"/>
            </a:lvl8pPr>
            <a:lvl9pPr>
              <a:defRPr sz="1600"/>
            </a:lvl9pPr>
          </a:lstStyle>
          <a:p>
            <a:pPr marL="285750" marR="0" lvl="0" indent="-285750" algn="l" defTabSz="457200" rtl="0" eaLnBrk="1" fontAlgn="auto" latinLnBrk="0" hangingPunct="1">
              <a:lnSpc>
                <a:spcPct val="100000"/>
              </a:lnSpc>
              <a:spcBef>
                <a:spcPct val="20000"/>
              </a:spcBef>
              <a:spcAft>
                <a:spcPts val="0"/>
              </a:spcAft>
              <a:buClrTx/>
              <a:buSzTx/>
              <a:buFont typeface="Arial"/>
              <a:buChar char="•"/>
              <a:tabLst/>
              <a:defRPr/>
            </a:pPr>
            <a:r>
              <a:rPr lang="en-US" dirty="0" smtClean="0"/>
              <a:t>Click to edit Master text styles</a:t>
            </a:r>
          </a:p>
          <a:p>
            <a:pPr marL="285750" marR="0" lvl="0" indent="-285750" algn="l" defTabSz="457200" rtl="0" eaLnBrk="1" fontAlgn="auto" latinLnBrk="0" hangingPunct="1">
              <a:lnSpc>
                <a:spcPct val="100000"/>
              </a:lnSpc>
              <a:spcBef>
                <a:spcPct val="20000"/>
              </a:spcBef>
              <a:spcAft>
                <a:spcPts val="0"/>
              </a:spcAft>
              <a:buClrTx/>
              <a:buSzTx/>
              <a:buFont typeface="Arial"/>
              <a:buChar char="•"/>
              <a:tabLst/>
              <a:defRPr/>
            </a:pPr>
            <a:r>
              <a:rPr lang="en-US" dirty="0" smtClean="0"/>
              <a:t>Click to edit Master text styles</a:t>
            </a:r>
          </a:p>
          <a:p>
            <a:pPr marL="285750" marR="0" lvl="0" indent="-285750" algn="l" defTabSz="457200" rtl="0" eaLnBrk="1" fontAlgn="auto" latinLnBrk="0" hangingPunct="1">
              <a:lnSpc>
                <a:spcPct val="100000"/>
              </a:lnSpc>
              <a:spcBef>
                <a:spcPct val="20000"/>
              </a:spcBef>
              <a:spcAft>
                <a:spcPts val="0"/>
              </a:spcAft>
              <a:buClrTx/>
              <a:buSzTx/>
              <a:buFont typeface="Arial"/>
              <a:buChar char="•"/>
              <a:tabLst/>
              <a:defRPr/>
            </a:pPr>
            <a:r>
              <a:rPr lang="en-US" dirty="0" smtClean="0"/>
              <a:t>Click to edit Master text styles</a:t>
            </a:r>
          </a:p>
          <a:p>
            <a:pPr lvl="0"/>
            <a:endParaRPr lang="en-US" dirty="0" smtClean="0"/>
          </a:p>
        </p:txBody>
      </p:sp>
      <p:sp>
        <p:nvSpPr>
          <p:cNvPr id="7" name="Text Placeholder 2"/>
          <p:cNvSpPr>
            <a:spLocks noGrp="1"/>
          </p:cNvSpPr>
          <p:nvPr>
            <p:ph type="body" idx="10"/>
          </p:nvPr>
        </p:nvSpPr>
        <p:spPr>
          <a:xfrm>
            <a:off x="2548961" y="1233421"/>
            <a:ext cx="1948329" cy="514719"/>
          </a:xfrm>
        </p:spPr>
        <p:txBody>
          <a:bodyPr anchor="b"/>
          <a:lstStyle>
            <a:lvl1pPr marL="0" indent="0" algn="ctr">
              <a:buNone/>
              <a:defRPr sz="2400" b="1">
                <a:solidFill>
                  <a:srgbClr val="1863AF"/>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a:t>
            </a:r>
          </a:p>
        </p:txBody>
      </p:sp>
      <p:sp>
        <p:nvSpPr>
          <p:cNvPr id="8" name="Content Placeholder 3"/>
          <p:cNvSpPr>
            <a:spLocks noGrp="1"/>
          </p:cNvSpPr>
          <p:nvPr>
            <p:ph sz="half" idx="11"/>
          </p:nvPr>
        </p:nvSpPr>
        <p:spPr>
          <a:xfrm>
            <a:off x="2548961" y="1904515"/>
            <a:ext cx="1948329" cy="2578042"/>
          </a:xfrm>
        </p:spPr>
        <p:txBody>
          <a:bodyPr>
            <a:normAutofit/>
          </a:bodyPr>
          <a:lstStyle>
            <a:lvl1pPr marL="285750" marR="0" indent="-285750" algn="l" defTabSz="457200" rtl="0" eaLnBrk="1" fontAlgn="auto" latinLnBrk="0" hangingPunct="1">
              <a:lnSpc>
                <a:spcPct val="100000"/>
              </a:lnSpc>
              <a:spcBef>
                <a:spcPct val="20000"/>
              </a:spcBef>
              <a:spcAft>
                <a:spcPts val="600"/>
              </a:spcAft>
              <a:buClrTx/>
              <a:buSzTx/>
              <a:buFont typeface="Arial"/>
              <a:buChar char="•"/>
              <a:tabLst/>
              <a:defRPr sz="1000">
                <a:solidFill>
                  <a:srgbClr val="878787"/>
                </a:solidFill>
              </a:defRPr>
            </a:lvl1pPr>
            <a:lvl2pPr marL="457200" indent="0">
              <a:buNone/>
              <a:defRPr sz="2000">
                <a:solidFill>
                  <a:srgbClr val="878787"/>
                </a:solidFill>
              </a:defRPr>
            </a:lvl2pPr>
            <a:lvl3pPr marL="914400" indent="0">
              <a:buNone/>
              <a:defRPr sz="2000">
                <a:solidFill>
                  <a:srgbClr val="878787"/>
                </a:solidFill>
              </a:defRPr>
            </a:lvl3pPr>
            <a:lvl4pPr marL="1371600" indent="0">
              <a:buNone/>
              <a:defRPr sz="2000">
                <a:solidFill>
                  <a:srgbClr val="878787"/>
                </a:solidFill>
              </a:defRPr>
            </a:lvl4pPr>
            <a:lvl5pPr marL="1828800" indent="0">
              <a:buNone/>
              <a:defRPr sz="2000">
                <a:solidFill>
                  <a:srgbClr val="878787"/>
                </a:solidFill>
              </a:defRPr>
            </a:lvl5pPr>
            <a:lvl6pPr>
              <a:defRPr sz="1600"/>
            </a:lvl6pPr>
            <a:lvl7pPr>
              <a:defRPr sz="1600"/>
            </a:lvl7pPr>
            <a:lvl8pPr>
              <a:defRPr sz="1600"/>
            </a:lvl8pPr>
            <a:lvl9pPr>
              <a:defRPr sz="1600"/>
            </a:lvl9pPr>
          </a:lstStyle>
          <a:p>
            <a:pPr marL="285750" marR="0" lvl="0" indent="-285750" algn="l" defTabSz="457200" rtl="0" eaLnBrk="1" fontAlgn="auto" latinLnBrk="0" hangingPunct="1">
              <a:lnSpc>
                <a:spcPct val="100000"/>
              </a:lnSpc>
              <a:spcBef>
                <a:spcPct val="20000"/>
              </a:spcBef>
              <a:spcAft>
                <a:spcPts val="0"/>
              </a:spcAft>
              <a:buClrTx/>
              <a:buSzTx/>
              <a:buFont typeface="Arial"/>
              <a:buChar char="•"/>
              <a:tabLst/>
              <a:defRPr/>
            </a:pPr>
            <a:r>
              <a:rPr lang="en-US" dirty="0" smtClean="0"/>
              <a:t>Click to edit Master text styles</a:t>
            </a:r>
          </a:p>
          <a:p>
            <a:pPr marL="285750" marR="0" lvl="0" indent="-285750" algn="l" defTabSz="457200" rtl="0" eaLnBrk="1" fontAlgn="auto" latinLnBrk="0" hangingPunct="1">
              <a:lnSpc>
                <a:spcPct val="100000"/>
              </a:lnSpc>
              <a:spcBef>
                <a:spcPct val="20000"/>
              </a:spcBef>
              <a:spcAft>
                <a:spcPts val="0"/>
              </a:spcAft>
              <a:buClrTx/>
              <a:buSzTx/>
              <a:buFont typeface="Arial"/>
              <a:buChar char="•"/>
              <a:tabLst/>
              <a:defRPr/>
            </a:pPr>
            <a:r>
              <a:rPr lang="en-US" dirty="0" smtClean="0"/>
              <a:t>Click to edit Master text styles</a:t>
            </a:r>
          </a:p>
          <a:p>
            <a:pPr marL="285750" marR="0" lvl="0" indent="-285750" algn="l" defTabSz="457200" rtl="0" eaLnBrk="1" fontAlgn="auto" latinLnBrk="0" hangingPunct="1">
              <a:lnSpc>
                <a:spcPct val="100000"/>
              </a:lnSpc>
              <a:spcBef>
                <a:spcPct val="20000"/>
              </a:spcBef>
              <a:spcAft>
                <a:spcPts val="0"/>
              </a:spcAft>
              <a:buClrTx/>
              <a:buSzTx/>
              <a:buFont typeface="Arial"/>
              <a:buChar char="•"/>
              <a:tabLst/>
              <a:defRPr/>
            </a:pPr>
            <a:r>
              <a:rPr lang="en-US" dirty="0" smtClean="0"/>
              <a:t>Click to edit Master text styles</a:t>
            </a:r>
          </a:p>
          <a:p>
            <a:pPr lvl="0"/>
            <a:endParaRPr lang="en-US" dirty="0" smtClean="0"/>
          </a:p>
        </p:txBody>
      </p:sp>
      <p:sp>
        <p:nvSpPr>
          <p:cNvPr id="9" name="Text Placeholder 2"/>
          <p:cNvSpPr>
            <a:spLocks noGrp="1"/>
          </p:cNvSpPr>
          <p:nvPr>
            <p:ph type="body" idx="12"/>
          </p:nvPr>
        </p:nvSpPr>
        <p:spPr>
          <a:xfrm>
            <a:off x="4655665" y="1233421"/>
            <a:ext cx="1948329" cy="514719"/>
          </a:xfrm>
        </p:spPr>
        <p:txBody>
          <a:bodyPr anchor="b"/>
          <a:lstStyle>
            <a:lvl1pPr marL="0" indent="0" algn="ctr">
              <a:buNone/>
              <a:defRPr sz="2400" b="1">
                <a:solidFill>
                  <a:srgbClr val="1863AF"/>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a:t>
            </a:r>
          </a:p>
        </p:txBody>
      </p:sp>
      <p:sp>
        <p:nvSpPr>
          <p:cNvPr id="10" name="Content Placeholder 3"/>
          <p:cNvSpPr>
            <a:spLocks noGrp="1"/>
          </p:cNvSpPr>
          <p:nvPr>
            <p:ph sz="half" idx="13"/>
          </p:nvPr>
        </p:nvSpPr>
        <p:spPr>
          <a:xfrm>
            <a:off x="4655665" y="1904515"/>
            <a:ext cx="1948329" cy="2578042"/>
          </a:xfrm>
        </p:spPr>
        <p:txBody>
          <a:bodyPr>
            <a:normAutofit/>
          </a:bodyPr>
          <a:lstStyle>
            <a:lvl1pPr marL="285750" marR="0" indent="-285750" algn="l" defTabSz="457200" rtl="0" eaLnBrk="1" fontAlgn="auto" latinLnBrk="0" hangingPunct="1">
              <a:lnSpc>
                <a:spcPct val="100000"/>
              </a:lnSpc>
              <a:spcBef>
                <a:spcPct val="20000"/>
              </a:spcBef>
              <a:spcAft>
                <a:spcPts val="600"/>
              </a:spcAft>
              <a:buClrTx/>
              <a:buSzTx/>
              <a:buFont typeface="Arial"/>
              <a:buChar char="•"/>
              <a:tabLst/>
              <a:defRPr sz="1000">
                <a:solidFill>
                  <a:srgbClr val="878787"/>
                </a:solidFill>
              </a:defRPr>
            </a:lvl1pPr>
            <a:lvl2pPr marL="457200" indent="0">
              <a:buNone/>
              <a:defRPr sz="2000">
                <a:solidFill>
                  <a:srgbClr val="878787"/>
                </a:solidFill>
              </a:defRPr>
            </a:lvl2pPr>
            <a:lvl3pPr marL="914400" indent="0">
              <a:buNone/>
              <a:defRPr sz="2000">
                <a:solidFill>
                  <a:srgbClr val="878787"/>
                </a:solidFill>
              </a:defRPr>
            </a:lvl3pPr>
            <a:lvl4pPr marL="1371600" indent="0">
              <a:buNone/>
              <a:defRPr sz="2000">
                <a:solidFill>
                  <a:srgbClr val="878787"/>
                </a:solidFill>
              </a:defRPr>
            </a:lvl4pPr>
            <a:lvl5pPr marL="1828800" indent="0">
              <a:buNone/>
              <a:defRPr sz="2000">
                <a:solidFill>
                  <a:srgbClr val="878787"/>
                </a:solidFill>
              </a:defRPr>
            </a:lvl5pPr>
            <a:lvl6pPr>
              <a:defRPr sz="1600"/>
            </a:lvl6pPr>
            <a:lvl7pPr>
              <a:defRPr sz="1600"/>
            </a:lvl7pPr>
            <a:lvl8pPr>
              <a:defRPr sz="1600"/>
            </a:lvl8pPr>
            <a:lvl9pPr>
              <a:defRPr sz="1600"/>
            </a:lvl9pPr>
          </a:lstStyle>
          <a:p>
            <a:pPr marL="285750" marR="0" lvl="0" indent="-285750" algn="l" defTabSz="457200" rtl="0" eaLnBrk="1" fontAlgn="auto" latinLnBrk="0" hangingPunct="1">
              <a:lnSpc>
                <a:spcPct val="100000"/>
              </a:lnSpc>
              <a:spcBef>
                <a:spcPct val="20000"/>
              </a:spcBef>
              <a:spcAft>
                <a:spcPts val="0"/>
              </a:spcAft>
              <a:buClrTx/>
              <a:buSzTx/>
              <a:buFont typeface="Arial"/>
              <a:buChar char="•"/>
              <a:tabLst/>
              <a:defRPr/>
            </a:pPr>
            <a:r>
              <a:rPr lang="en-US" dirty="0" smtClean="0"/>
              <a:t>Click to edit Master text styles</a:t>
            </a:r>
          </a:p>
          <a:p>
            <a:pPr marL="285750" marR="0" lvl="0" indent="-285750" algn="l" defTabSz="457200" rtl="0" eaLnBrk="1" fontAlgn="auto" latinLnBrk="0" hangingPunct="1">
              <a:lnSpc>
                <a:spcPct val="100000"/>
              </a:lnSpc>
              <a:spcBef>
                <a:spcPct val="20000"/>
              </a:spcBef>
              <a:spcAft>
                <a:spcPts val="0"/>
              </a:spcAft>
              <a:buClrTx/>
              <a:buSzTx/>
              <a:buFont typeface="Arial"/>
              <a:buChar char="•"/>
              <a:tabLst/>
              <a:defRPr/>
            </a:pPr>
            <a:r>
              <a:rPr lang="en-US" dirty="0" smtClean="0"/>
              <a:t>Click to edit Master text styles</a:t>
            </a:r>
          </a:p>
          <a:p>
            <a:pPr marL="285750" marR="0" lvl="0" indent="-285750" algn="l" defTabSz="457200" rtl="0" eaLnBrk="1" fontAlgn="auto" latinLnBrk="0" hangingPunct="1">
              <a:lnSpc>
                <a:spcPct val="100000"/>
              </a:lnSpc>
              <a:spcBef>
                <a:spcPct val="20000"/>
              </a:spcBef>
              <a:spcAft>
                <a:spcPts val="0"/>
              </a:spcAft>
              <a:buClrTx/>
              <a:buSzTx/>
              <a:buFont typeface="Arial"/>
              <a:buChar char="•"/>
              <a:tabLst/>
              <a:defRPr/>
            </a:pPr>
            <a:r>
              <a:rPr lang="en-US" dirty="0" smtClean="0"/>
              <a:t>Click to edit Master text styles</a:t>
            </a:r>
          </a:p>
          <a:p>
            <a:pPr lvl="0"/>
            <a:endParaRPr lang="en-US" dirty="0" smtClean="0"/>
          </a:p>
        </p:txBody>
      </p:sp>
      <p:sp>
        <p:nvSpPr>
          <p:cNvPr id="11" name="Text Placeholder 2"/>
          <p:cNvSpPr>
            <a:spLocks noGrp="1"/>
          </p:cNvSpPr>
          <p:nvPr>
            <p:ph type="body" idx="14"/>
          </p:nvPr>
        </p:nvSpPr>
        <p:spPr>
          <a:xfrm>
            <a:off x="6732485" y="1233421"/>
            <a:ext cx="1948329" cy="514719"/>
          </a:xfrm>
        </p:spPr>
        <p:txBody>
          <a:bodyPr anchor="b"/>
          <a:lstStyle>
            <a:lvl1pPr marL="0" indent="0" algn="ctr">
              <a:buNone/>
              <a:defRPr sz="2400" b="1">
                <a:solidFill>
                  <a:srgbClr val="1863AF"/>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a:t>
            </a:r>
          </a:p>
        </p:txBody>
      </p:sp>
      <p:sp>
        <p:nvSpPr>
          <p:cNvPr id="12" name="Content Placeholder 3"/>
          <p:cNvSpPr>
            <a:spLocks noGrp="1"/>
          </p:cNvSpPr>
          <p:nvPr>
            <p:ph sz="half" idx="15"/>
          </p:nvPr>
        </p:nvSpPr>
        <p:spPr>
          <a:xfrm>
            <a:off x="6732485" y="1904515"/>
            <a:ext cx="1948329" cy="2578042"/>
          </a:xfrm>
        </p:spPr>
        <p:txBody>
          <a:bodyPr>
            <a:normAutofit/>
          </a:bodyPr>
          <a:lstStyle>
            <a:lvl1pPr marL="285750" marR="0" indent="-285750" algn="l" defTabSz="457200" rtl="0" eaLnBrk="1" fontAlgn="auto" latinLnBrk="0" hangingPunct="1">
              <a:lnSpc>
                <a:spcPct val="100000"/>
              </a:lnSpc>
              <a:spcBef>
                <a:spcPct val="20000"/>
              </a:spcBef>
              <a:spcAft>
                <a:spcPts val="600"/>
              </a:spcAft>
              <a:buClrTx/>
              <a:buSzTx/>
              <a:buFont typeface="Arial"/>
              <a:buChar char="•"/>
              <a:tabLst/>
              <a:defRPr sz="1000">
                <a:solidFill>
                  <a:srgbClr val="878787"/>
                </a:solidFill>
              </a:defRPr>
            </a:lvl1pPr>
            <a:lvl2pPr marL="457200" indent="0">
              <a:buNone/>
              <a:defRPr sz="2000">
                <a:solidFill>
                  <a:srgbClr val="878787"/>
                </a:solidFill>
              </a:defRPr>
            </a:lvl2pPr>
            <a:lvl3pPr marL="914400" indent="0">
              <a:buNone/>
              <a:defRPr sz="2000">
                <a:solidFill>
                  <a:srgbClr val="878787"/>
                </a:solidFill>
              </a:defRPr>
            </a:lvl3pPr>
            <a:lvl4pPr marL="1371600" indent="0">
              <a:buNone/>
              <a:defRPr sz="2000">
                <a:solidFill>
                  <a:srgbClr val="878787"/>
                </a:solidFill>
              </a:defRPr>
            </a:lvl4pPr>
            <a:lvl5pPr marL="1828800" indent="0">
              <a:buNone/>
              <a:defRPr sz="2000">
                <a:solidFill>
                  <a:srgbClr val="878787"/>
                </a:solidFill>
              </a:defRPr>
            </a:lvl5pPr>
            <a:lvl6pPr>
              <a:defRPr sz="1600"/>
            </a:lvl6pPr>
            <a:lvl7pPr>
              <a:defRPr sz="1600"/>
            </a:lvl7pPr>
            <a:lvl8pPr>
              <a:defRPr sz="1600"/>
            </a:lvl8pPr>
            <a:lvl9pPr>
              <a:defRPr sz="1600"/>
            </a:lvl9pPr>
          </a:lstStyle>
          <a:p>
            <a:pPr marL="285750" marR="0" lvl="0" indent="-285750" algn="l" defTabSz="457200" rtl="0" eaLnBrk="1" fontAlgn="auto" latinLnBrk="0" hangingPunct="1">
              <a:lnSpc>
                <a:spcPct val="100000"/>
              </a:lnSpc>
              <a:spcBef>
                <a:spcPct val="20000"/>
              </a:spcBef>
              <a:spcAft>
                <a:spcPts val="0"/>
              </a:spcAft>
              <a:buClrTx/>
              <a:buSzTx/>
              <a:buFont typeface="Arial"/>
              <a:buChar char="•"/>
              <a:tabLst/>
              <a:defRPr/>
            </a:pPr>
            <a:r>
              <a:rPr lang="en-US" dirty="0" smtClean="0"/>
              <a:t>Click to edit Master text styles</a:t>
            </a:r>
          </a:p>
          <a:p>
            <a:pPr marL="285750" marR="0" lvl="0" indent="-285750" algn="l" defTabSz="457200" rtl="0" eaLnBrk="1" fontAlgn="auto" latinLnBrk="0" hangingPunct="1">
              <a:lnSpc>
                <a:spcPct val="100000"/>
              </a:lnSpc>
              <a:spcBef>
                <a:spcPct val="20000"/>
              </a:spcBef>
              <a:spcAft>
                <a:spcPts val="0"/>
              </a:spcAft>
              <a:buClrTx/>
              <a:buSzTx/>
              <a:buFont typeface="Arial"/>
              <a:buChar char="•"/>
              <a:tabLst/>
              <a:defRPr/>
            </a:pPr>
            <a:r>
              <a:rPr lang="en-US" dirty="0" smtClean="0"/>
              <a:t>Click to edit Master text styles</a:t>
            </a:r>
          </a:p>
          <a:p>
            <a:pPr marL="285750" marR="0" lvl="0" indent="-285750" algn="l" defTabSz="457200" rtl="0" eaLnBrk="1" fontAlgn="auto" latinLnBrk="0" hangingPunct="1">
              <a:lnSpc>
                <a:spcPct val="100000"/>
              </a:lnSpc>
              <a:spcBef>
                <a:spcPct val="20000"/>
              </a:spcBef>
              <a:spcAft>
                <a:spcPts val="0"/>
              </a:spcAft>
              <a:buClrTx/>
              <a:buSzTx/>
              <a:buFont typeface="Arial"/>
              <a:buChar char="•"/>
              <a:tabLst/>
              <a:defRPr/>
            </a:pPr>
            <a:r>
              <a:rPr lang="en-US" dirty="0" smtClean="0"/>
              <a:t>Click to edit Master text styles</a:t>
            </a:r>
          </a:p>
          <a:p>
            <a:pPr lvl="0"/>
            <a:endParaRPr lang="en-US" dirty="0" smtClean="0"/>
          </a:p>
        </p:txBody>
      </p:sp>
      <p:cxnSp>
        <p:nvCxnSpPr>
          <p:cNvPr id="17" name="Straight Connector 16"/>
          <p:cNvCxnSpPr/>
          <p:nvPr userDrawn="1"/>
        </p:nvCxnSpPr>
        <p:spPr>
          <a:xfrm>
            <a:off x="0" y="952606"/>
            <a:ext cx="9144000" cy="0"/>
          </a:xfrm>
          <a:prstGeom prst="line">
            <a:avLst/>
          </a:prstGeom>
          <a:ln>
            <a:solidFill>
              <a:srgbClr val="E8E8E8"/>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32962556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Picture with Caption">
    <p:spTree>
      <p:nvGrpSpPr>
        <p:cNvPr id="1" name=""/>
        <p:cNvGrpSpPr/>
        <p:nvPr/>
      </p:nvGrpSpPr>
      <p:grpSpPr>
        <a:xfrm>
          <a:off x="0" y="0"/>
          <a:ext cx="0" cy="0"/>
          <a:chOff x="0" y="0"/>
          <a:chExt cx="0" cy="0"/>
        </a:xfrm>
      </p:grpSpPr>
      <p:sp>
        <p:nvSpPr>
          <p:cNvPr id="9" name="Rectangle 8"/>
          <p:cNvSpPr/>
          <p:nvPr userDrawn="1"/>
        </p:nvSpPr>
        <p:spPr>
          <a:xfrm>
            <a:off x="4669118" y="-114361"/>
            <a:ext cx="4429075" cy="5285441"/>
          </a:xfrm>
          <a:prstGeom prst="rect">
            <a:avLst/>
          </a:prstGeom>
          <a:solidFill>
            <a:schemeClr val="bg1"/>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solidFill>
                <a:srgbClr val="8198A4"/>
              </a:solidFill>
              <a:latin typeface="News Gothic MT"/>
            </a:endParaRPr>
          </a:p>
        </p:txBody>
      </p:sp>
      <p:sp>
        <p:nvSpPr>
          <p:cNvPr id="8" name="Rectangle 7"/>
          <p:cNvSpPr/>
          <p:nvPr userDrawn="1"/>
        </p:nvSpPr>
        <p:spPr>
          <a:xfrm>
            <a:off x="-67233" y="-126999"/>
            <a:ext cx="4736352" cy="5285441"/>
          </a:xfrm>
          <a:prstGeom prst="rect">
            <a:avLst/>
          </a:prstGeom>
          <a:solidFill>
            <a:srgbClr val="97ACB5"/>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solidFill>
                <a:srgbClr val="8198A4"/>
              </a:solidFill>
              <a:latin typeface="News Gothic MT"/>
            </a:endParaRPr>
          </a:p>
        </p:txBody>
      </p:sp>
      <p:sp>
        <p:nvSpPr>
          <p:cNvPr id="2" name="Title 1"/>
          <p:cNvSpPr>
            <a:spLocks noGrp="1"/>
          </p:cNvSpPr>
          <p:nvPr>
            <p:ph type="title" hasCustomPrompt="1"/>
          </p:nvPr>
        </p:nvSpPr>
        <p:spPr>
          <a:xfrm>
            <a:off x="239057" y="483683"/>
            <a:ext cx="4430061" cy="414471"/>
          </a:xfrm>
        </p:spPr>
        <p:txBody>
          <a:bodyPr anchor="b"/>
          <a:lstStyle>
            <a:lvl1pPr algn="l">
              <a:defRPr sz="2800" b="0" baseline="0">
                <a:solidFill>
                  <a:srgbClr val="FFFFFF"/>
                </a:solidFill>
              </a:defRPr>
            </a:lvl1pPr>
          </a:lstStyle>
          <a:p>
            <a:r>
              <a:rPr lang="en-US" dirty="0" smtClean="0"/>
              <a:t>Click to Edit</a:t>
            </a:r>
            <a:endParaRPr lang="en-US" dirty="0"/>
          </a:p>
        </p:txBody>
      </p:sp>
      <p:sp>
        <p:nvSpPr>
          <p:cNvPr id="3" name="Picture Placeholder 2"/>
          <p:cNvSpPr>
            <a:spLocks noGrp="1"/>
          </p:cNvSpPr>
          <p:nvPr>
            <p:ph type="pic" idx="1"/>
          </p:nvPr>
        </p:nvSpPr>
        <p:spPr>
          <a:xfrm>
            <a:off x="4669118" y="1"/>
            <a:ext cx="4474881" cy="51435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hasCustomPrompt="1"/>
          </p:nvPr>
        </p:nvSpPr>
        <p:spPr>
          <a:xfrm>
            <a:off x="239057" y="224620"/>
            <a:ext cx="4430062" cy="229215"/>
          </a:xfrm>
        </p:spPr>
        <p:txBody>
          <a:bodyPr>
            <a:noAutofit/>
          </a:bodyPr>
          <a:lstStyle>
            <a:lvl1pPr marL="0" indent="0" algn="l">
              <a:buNone/>
              <a:defRPr sz="1000" b="1">
                <a:solidFill>
                  <a:schemeClr val="tx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a:t>
            </a:r>
          </a:p>
        </p:txBody>
      </p:sp>
      <p:sp>
        <p:nvSpPr>
          <p:cNvPr id="6" name="Text Placeholder 5"/>
          <p:cNvSpPr>
            <a:spLocks noGrp="1"/>
          </p:cNvSpPr>
          <p:nvPr>
            <p:ph type="body" sz="quarter" idx="10"/>
          </p:nvPr>
        </p:nvSpPr>
        <p:spPr>
          <a:xfrm>
            <a:off x="239057" y="1225718"/>
            <a:ext cx="4430061" cy="914400"/>
          </a:xfrm>
        </p:spPr>
        <p:txBody>
          <a:bodyPr>
            <a:noAutofit/>
          </a:bodyPr>
          <a:lstStyle>
            <a:lvl1pPr>
              <a:defRPr sz="1600">
                <a:solidFill>
                  <a:schemeClr val="bg1"/>
                </a:solidFill>
              </a:defRPr>
            </a:lvl1pPr>
            <a:lvl2pPr>
              <a:defRPr sz="1400">
                <a:solidFill>
                  <a:schemeClr val="bg1"/>
                </a:solidFill>
              </a:defRPr>
            </a:lvl2pPr>
            <a:lvl3pPr>
              <a:defRPr sz="1200">
                <a:solidFill>
                  <a:schemeClr val="bg1"/>
                </a:solidFill>
              </a:defRPr>
            </a:lvl3pPr>
            <a:lvl4pPr>
              <a:defRPr sz="1100">
                <a:solidFill>
                  <a:schemeClr val="bg1"/>
                </a:solidFill>
              </a:defRPr>
            </a:lvl4pPr>
            <a:lvl5pPr>
              <a:defRPr sz="1100">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36315267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4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2"/>
          <p:cNvSpPr/>
          <p:nvPr userDrawn="1"/>
        </p:nvSpPr>
        <p:spPr>
          <a:xfrm>
            <a:off x="-163871" y="-65548"/>
            <a:ext cx="9447161" cy="5284838"/>
          </a:xfrm>
          <a:prstGeom prst="rect">
            <a:avLst/>
          </a:prstGeom>
          <a:solidFill>
            <a:schemeClr val="tx2"/>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5F5F5"/>
              </a:solidFill>
              <a:latin typeface="News Gothic MT"/>
            </a:endParaRPr>
          </a:p>
        </p:txBody>
      </p:sp>
      <p:sp>
        <p:nvSpPr>
          <p:cNvPr id="4" name="TextBox 3"/>
          <p:cNvSpPr txBox="1"/>
          <p:nvPr userDrawn="1"/>
        </p:nvSpPr>
        <p:spPr>
          <a:xfrm>
            <a:off x="1701800" y="3094038"/>
            <a:ext cx="5689600" cy="461962"/>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ctr" eaLnBrk="1" fontAlgn="base" hangingPunct="1">
              <a:spcBef>
                <a:spcPct val="0"/>
              </a:spcBef>
              <a:spcAft>
                <a:spcPct val="0"/>
              </a:spcAft>
              <a:defRPr/>
            </a:pPr>
            <a:r>
              <a:rPr lang="en-US" dirty="0" smtClean="0">
                <a:solidFill>
                  <a:srgbClr val="E8E8E8"/>
                </a:solidFill>
                <a:cs typeface="Arial" charset="0"/>
              </a:rPr>
              <a:t>A NEW PLATFORM </a:t>
            </a:r>
            <a:r>
              <a:rPr lang="en-US" dirty="0" smtClean="0">
                <a:solidFill>
                  <a:srgbClr val="138A7E"/>
                </a:solidFill>
                <a:cs typeface="Arial" charset="0"/>
              </a:rPr>
              <a:t>FOR A NEW ERA</a:t>
            </a:r>
          </a:p>
        </p:txBody>
      </p:sp>
      <p:pic>
        <p:nvPicPr>
          <p:cNvPr id="5" name="Picture 10" descr="Pivotal_Logo_white.png"/>
          <p:cNvPicPr>
            <a:picLocks noChangeAspect="1"/>
          </p:cNvPicPr>
          <p:nvPr userDrawn="1"/>
        </p:nvPicPr>
        <p:blipFill>
          <a:blip r:embed="rId2"/>
          <a:srcRect r="5548"/>
          <a:stretch>
            <a:fillRect/>
          </a:stretch>
        </p:blipFill>
        <p:spPr bwMode="auto">
          <a:xfrm>
            <a:off x="1973263" y="1658938"/>
            <a:ext cx="5189537" cy="1260475"/>
          </a:xfrm>
          <a:prstGeom prst="rect">
            <a:avLst/>
          </a:prstGeom>
          <a:noFill/>
          <a:ln w="9525">
            <a:noFill/>
            <a:miter lim="800000"/>
            <a:headEnd/>
            <a:tailEnd/>
          </a:ln>
        </p:spPr>
      </p:pic>
    </p:spTree>
    <p:extLst>
      <p:ext uri="{BB962C8B-B14F-4D97-AF65-F5344CB8AC3E}">
        <p14:creationId xmlns:p14="http://schemas.microsoft.com/office/powerpoint/2010/main" val="384965587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99517124"/>
      </p:ext>
    </p:extLst>
  </p:cSld>
  <p:clrMapOvr>
    <a:masterClrMapping/>
  </p:clrMapOvr>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6" name="Rectangle 5"/>
          <p:cNvSpPr/>
          <p:nvPr userDrawn="1"/>
        </p:nvSpPr>
        <p:spPr>
          <a:xfrm>
            <a:off x="1" y="0"/>
            <a:ext cx="9144000" cy="5143500"/>
          </a:xfrm>
          <a:prstGeom prst="rect">
            <a:avLst/>
          </a:prstGeom>
          <a:solidFill>
            <a:schemeClr val="tx2"/>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 name="Picture Placeholder 3"/>
          <p:cNvSpPr>
            <a:spLocks noGrp="1"/>
          </p:cNvSpPr>
          <p:nvPr>
            <p:ph type="pic" sz="quarter" idx="12"/>
          </p:nvPr>
        </p:nvSpPr>
        <p:spPr>
          <a:xfrm>
            <a:off x="0" y="0"/>
            <a:ext cx="9144000" cy="5143500"/>
          </a:xfrm>
        </p:spPr>
        <p:txBody>
          <a:bodyPr/>
          <a:lstStyle/>
          <a:p>
            <a:endParaRPr lang="en-US" dirty="0"/>
          </a:p>
        </p:txBody>
      </p:sp>
      <p:sp>
        <p:nvSpPr>
          <p:cNvPr id="3" name="Title 2"/>
          <p:cNvSpPr>
            <a:spLocks noGrp="1"/>
          </p:cNvSpPr>
          <p:nvPr>
            <p:ph type="title"/>
          </p:nvPr>
        </p:nvSpPr>
        <p:spPr>
          <a:xfrm>
            <a:off x="1117709" y="407953"/>
            <a:ext cx="6947616" cy="585514"/>
          </a:xfrm>
        </p:spPr>
        <p:txBody>
          <a:bodyPr/>
          <a:lstStyle>
            <a:lvl1pPr>
              <a:defRPr sz="3600">
                <a:solidFill>
                  <a:schemeClr val="bg1"/>
                </a:solidFill>
              </a:defRPr>
            </a:lvl1pPr>
          </a:lstStyle>
          <a:p>
            <a:r>
              <a:rPr lang="en-US" dirty="0" smtClean="0"/>
              <a:t>Click to edit Master title style</a:t>
            </a:r>
            <a:endParaRPr lang="en-US" dirty="0"/>
          </a:p>
        </p:txBody>
      </p:sp>
      <p:sp>
        <p:nvSpPr>
          <p:cNvPr id="12" name="Text Placeholder 11"/>
          <p:cNvSpPr>
            <a:spLocks noGrp="1"/>
          </p:cNvSpPr>
          <p:nvPr>
            <p:ph type="body" sz="quarter" idx="10"/>
          </p:nvPr>
        </p:nvSpPr>
        <p:spPr>
          <a:xfrm>
            <a:off x="1117709" y="998561"/>
            <a:ext cx="5828553" cy="481696"/>
          </a:xfrm>
        </p:spPr>
        <p:txBody>
          <a:bodyPr>
            <a:normAutofit/>
          </a:bodyPr>
          <a:lstStyle>
            <a:lvl1pPr marL="0" indent="0">
              <a:buNone/>
              <a:defRPr sz="2400">
                <a:solidFill>
                  <a:schemeClr val="bg1"/>
                </a:solidFill>
              </a:defRPr>
            </a:lvl1pPr>
          </a:lstStyle>
          <a:p>
            <a:pPr lvl="0"/>
            <a:r>
              <a:rPr lang="en-US" dirty="0" smtClean="0"/>
              <a:t>Click to edit Master text styles</a:t>
            </a:r>
          </a:p>
        </p:txBody>
      </p:sp>
    </p:spTree>
    <p:extLst>
      <p:ext uri="{BB962C8B-B14F-4D97-AF65-F5344CB8AC3E}">
        <p14:creationId xmlns:p14="http://schemas.microsoft.com/office/powerpoint/2010/main" val="428489226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emp Basic with Rule">
    <p:bg>
      <p:bgPr>
        <a:solidFill>
          <a:srgbClr val="17232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199" y="320040"/>
            <a:ext cx="8229601" cy="363558"/>
          </a:xfrm>
        </p:spPr>
        <p:txBody>
          <a:bodyPr lIns="0" tIns="0" rIns="0" bIns="0"/>
          <a:lstStyle>
            <a:lvl1pPr>
              <a:defRPr sz="3200" b="0">
                <a:solidFill>
                  <a:schemeClr val="bg1"/>
                </a:solidFill>
                <a:latin typeface="Arial" panose="020B0604020202020204" pitchFamily="34" charset="0"/>
                <a:cs typeface="Arial" panose="020B0604020202020204" pitchFamily="34" charset="0"/>
              </a:defRPr>
            </a:lvl1pPr>
          </a:lstStyle>
          <a:p>
            <a:r>
              <a:rPr lang="en-US" dirty="0" smtClean="0"/>
              <a:t>CLICK TO EDIT MASTER TITLE STYLE</a:t>
            </a:r>
            <a:endParaRPr lang="en-US" dirty="0"/>
          </a:p>
        </p:txBody>
      </p:sp>
      <p:sp>
        <p:nvSpPr>
          <p:cNvPr id="4" name="Content Placeholder 3"/>
          <p:cNvSpPr>
            <a:spLocks noGrp="1"/>
          </p:cNvSpPr>
          <p:nvPr>
            <p:ph sz="quarter" idx="10"/>
          </p:nvPr>
        </p:nvSpPr>
        <p:spPr>
          <a:xfrm>
            <a:off x="457200" y="1108074"/>
            <a:ext cx="8229600" cy="3082925"/>
          </a:xfrm>
        </p:spPr>
        <p:txBody>
          <a:bodyPr/>
          <a:lstStyle>
            <a:lvl1pPr>
              <a:defRPr>
                <a:solidFill>
                  <a:schemeClr val="bg1"/>
                </a:solidFill>
                <a:latin typeface="Arial" panose="020B0604020202020204" pitchFamily="34" charset="0"/>
                <a:cs typeface="Arial" panose="020B0604020202020204" pitchFamily="34" charset="0"/>
              </a:defRPr>
            </a:lvl1pPr>
            <a:lvl2pPr>
              <a:defRPr>
                <a:solidFill>
                  <a:schemeClr val="bg1"/>
                </a:solidFill>
                <a:latin typeface="Arial" panose="020B0604020202020204" pitchFamily="34" charset="0"/>
                <a:cs typeface="Arial" panose="020B0604020202020204" pitchFamily="34" charset="0"/>
              </a:defRPr>
            </a:lvl2pPr>
            <a:lvl3pPr>
              <a:defRPr>
                <a:solidFill>
                  <a:schemeClr val="bg1"/>
                </a:solidFill>
                <a:latin typeface="Arial" panose="020B0604020202020204" pitchFamily="34" charset="0"/>
                <a:cs typeface="Arial" panose="020B0604020202020204" pitchFamily="34" charset="0"/>
              </a:defRPr>
            </a:lvl3pPr>
            <a:lvl4pPr>
              <a:defRPr>
                <a:solidFill>
                  <a:schemeClr val="bg1"/>
                </a:solidFill>
                <a:latin typeface="Arial" panose="020B0604020202020204" pitchFamily="34" charset="0"/>
                <a:cs typeface="Arial" panose="020B0604020202020204" pitchFamily="34" charset="0"/>
              </a:defRPr>
            </a:lvl4pPr>
            <a:lvl5pPr>
              <a:defRPr>
                <a:solidFill>
                  <a:schemeClr val="bg1"/>
                </a:solidFill>
                <a:latin typeface="Arial" panose="020B0604020202020204" pitchFamily="34" charset="0"/>
                <a:cs typeface="Arial"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Rectangle 4"/>
          <p:cNvSpPr/>
          <p:nvPr userDrawn="1"/>
        </p:nvSpPr>
        <p:spPr bwMode="gray">
          <a:xfrm>
            <a:off x="0" y="4629150"/>
            <a:ext cx="9144000" cy="385763"/>
          </a:xfrm>
          <a:prstGeom prst="rect">
            <a:avLst/>
          </a:prstGeom>
          <a:solidFill>
            <a:srgbClr val="0078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prstClr val="white"/>
              </a:solidFill>
              <a:latin typeface="News Gothic MT"/>
            </a:endParaRPr>
          </a:p>
        </p:txBody>
      </p:sp>
      <p:sp>
        <p:nvSpPr>
          <p:cNvPr id="7" name="TextBox 6"/>
          <p:cNvSpPr txBox="1"/>
          <p:nvPr userDrawn="1"/>
        </p:nvSpPr>
        <p:spPr bwMode="gray">
          <a:xfrm>
            <a:off x="366713" y="5018449"/>
            <a:ext cx="2274887" cy="92333"/>
          </a:xfrm>
          <a:prstGeom prst="rect">
            <a:avLst/>
          </a:prstGeom>
          <a:noFill/>
        </p:spPr>
        <p:txBody>
          <a:bodyPr wrap="square" lIns="0" tIns="0" rIns="0" bIns="0" rtlCol="0">
            <a:spAutoFit/>
          </a:bodyPr>
          <a:lstStyle/>
          <a:p>
            <a:r>
              <a:rPr lang="en-US" sz="600" dirty="0" smtClean="0">
                <a:solidFill>
                  <a:prstClr val="white">
                    <a:lumMod val="50000"/>
                  </a:prstClr>
                </a:solidFill>
                <a:latin typeface="Arial"/>
                <a:cs typeface="Arial"/>
              </a:rPr>
              <a:t>© Copyright 2015 Pivotal. All rights reserved.</a:t>
            </a:r>
            <a:endParaRPr lang="en-US" sz="600" dirty="0">
              <a:solidFill>
                <a:prstClr val="white">
                  <a:lumMod val="50000"/>
                </a:prstClr>
              </a:solidFill>
              <a:latin typeface="Arial"/>
              <a:cs typeface="Arial"/>
            </a:endParaRPr>
          </a:p>
        </p:txBody>
      </p:sp>
      <p:pic>
        <p:nvPicPr>
          <p:cNvPr id="8" name="Picture 7" descr="Pivotal_Logo_white.png"/>
          <p:cNvPicPr>
            <a:picLocks noChangeAspect="1"/>
          </p:cNvPicPr>
          <p:nvPr userDrawn="1"/>
        </p:nvPicPr>
        <p:blipFill>
          <a:blip r:embed="rId2" cstate="print"/>
          <a:stretch>
            <a:fillRect/>
          </a:stretch>
        </p:blipFill>
        <p:spPr>
          <a:xfrm>
            <a:off x="7941733" y="4713966"/>
            <a:ext cx="957262" cy="219455"/>
          </a:xfrm>
          <a:prstGeom prst="rect">
            <a:avLst/>
          </a:prstGeom>
        </p:spPr>
      </p:pic>
      <p:cxnSp>
        <p:nvCxnSpPr>
          <p:cNvPr id="9" name="Straight Connector 8"/>
          <p:cNvCxnSpPr/>
          <p:nvPr userDrawn="1"/>
        </p:nvCxnSpPr>
        <p:spPr>
          <a:xfrm>
            <a:off x="0" y="885931"/>
            <a:ext cx="9144000" cy="0"/>
          </a:xfrm>
          <a:prstGeom prst="line">
            <a:avLst/>
          </a:prstGeom>
          <a:ln>
            <a:solidFill>
              <a:srgbClr val="E8E8E8"/>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799666249"/>
      </p:ext>
    </p:extLst>
  </p:cSld>
  <p:clrMapOvr>
    <a:masterClrMapping/>
  </p:clrMapOvr>
  <p:timing>
    <p:tnLst>
      <p:par>
        <p:cTn xmlns:p14="http://schemas.microsoft.com/office/powerpoint/2010/mai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emp Basic without Rule">
    <p:bg>
      <p:bgPr>
        <a:solidFill>
          <a:srgbClr val="17232A"/>
        </a:solidFill>
        <a:effectLst/>
      </p:bgPr>
    </p:bg>
    <p:spTree>
      <p:nvGrpSpPr>
        <p:cNvPr id="1" name=""/>
        <p:cNvGrpSpPr/>
        <p:nvPr/>
      </p:nvGrpSpPr>
      <p:grpSpPr>
        <a:xfrm>
          <a:off x="0" y="0"/>
          <a:ext cx="0" cy="0"/>
          <a:chOff x="0" y="0"/>
          <a:chExt cx="0" cy="0"/>
        </a:xfrm>
      </p:grpSpPr>
      <p:sp>
        <p:nvSpPr>
          <p:cNvPr id="3" name="Rectangle 2"/>
          <p:cNvSpPr/>
          <p:nvPr userDrawn="1"/>
        </p:nvSpPr>
        <p:spPr bwMode="gray">
          <a:xfrm>
            <a:off x="0" y="4629150"/>
            <a:ext cx="9144000" cy="385763"/>
          </a:xfrm>
          <a:prstGeom prst="rect">
            <a:avLst/>
          </a:prstGeom>
          <a:solidFill>
            <a:srgbClr val="0078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prstClr val="white"/>
              </a:solidFill>
              <a:latin typeface="News Gothic MT"/>
            </a:endParaRPr>
          </a:p>
        </p:txBody>
      </p:sp>
      <p:sp>
        <p:nvSpPr>
          <p:cNvPr id="5" name="TextBox 4"/>
          <p:cNvSpPr txBox="1"/>
          <p:nvPr userDrawn="1"/>
        </p:nvSpPr>
        <p:spPr bwMode="gray">
          <a:xfrm>
            <a:off x="366713" y="5018449"/>
            <a:ext cx="2274887" cy="92333"/>
          </a:xfrm>
          <a:prstGeom prst="rect">
            <a:avLst/>
          </a:prstGeom>
          <a:noFill/>
        </p:spPr>
        <p:txBody>
          <a:bodyPr wrap="square" lIns="0" tIns="0" rIns="0" bIns="0" rtlCol="0">
            <a:spAutoFit/>
          </a:bodyPr>
          <a:lstStyle/>
          <a:p>
            <a:r>
              <a:rPr lang="en-US" sz="600" dirty="0" smtClean="0">
                <a:solidFill>
                  <a:prstClr val="white">
                    <a:lumMod val="50000"/>
                  </a:prstClr>
                </a:solidFill>
                <a:latin typeface="Arial"/>
                <a:cs typeface="Arial"/>
              </a:rPr>
              <a:t>© Copyright 2015 Pivotal. All rights reserved.</a:t>
            </a:r>
            <a:endParaRPr lang="en-US" sz="600" dirty="0">
              <a:solidFill>
                <a:prstClr val="white">
                  <a:lumMod val="50000"/>
                </a:prstClr>
              </a:solidFill>
              <a:latin typeface="Arial"/>
              <a:cs typeface="Arial"/>
            </a:endParaRPr>
          </a:p>
        </p:txBody>
      </p:sp>
      <p:pic>
        <p:nvPicPr>
          <p:cNvPr id="6" name="Picture 5" descr="Pivotal_Logo_white.png"/>
          <p:cNvPicPr>
            <a:picLocks noChangeAspect="1"/>
          </p:cNvPicPr>
          <p:nvPr userDrawn="1"/>
        </p:nvPicPr>
        <p:blipFill>
          <a:blip r:embed="rId2" cstate="print"/>
          <a:stretch>
            <a:fillRect/>
          </a:stretch>
        </p:blipFill>
        <p:spPr>
          <a:xfrm>
            <a:off x="7941733" y="4713966"/>
            <a:ext cx="957262" cy="219455"/>
          </a:xfrm>
          <a:prstGeom prst="rect">
            <a:avLst/>
          </a:prstGeom>
        </p:spPr>
      </p:pic>
      <p:sp>
        <p:nvSpPr>
          <p:cNvPr id="7" name="Title 1"/>
          <p:cNvSpPr>
            <a:spLocks noGrp="1"/>
          </p:cNvSpPr>
          <p:nvPr>
            <p:ph type="title" hasCustomPrompt="1"/>
          </p:nvPr>
        </p:nvSpPr>
        <p:spPr>
          <a:xfrm>
            <a:off x="457199" y="320040"/>
            <a:ext cx="8229601" cy="363558"/>
          </a:xfrm>
        </p:spPr>
        <p:txBody>
          <a:bodyPr lIns="0" tIns="0" rIns="0" bIns="0"/>
          <a:lstStyle>
            <a:lvl1pPr>
              <a:defRPr sz="3200" b="0">
                <a:solidFill>
                  <a:schemeClr val="bg1"/>
                </a:solidFill>
                <a:latin typeface="Arial" panose="020B0604020202020204" pitchFamily="34" charset="0"/>
                <a:cs typeface="Arial" panose="020B0604020202020204" pitchFamily="34" charset="0"/>
              </a:defRPr>
            </a:lvl1pPr>
          </a:lstStyle>
          <a:p>
            <a:r>
              <a:rPr lang="en-US" dirty="0" smtClean="0"/>
              <a:t>CLICK TO EDIT MASTER TITLE STYLE</a:t>
            </a:r>
            <a:endParaRPr lang="en-US" dirty="0"/>
          </a:p>
        </p:txBody>
      </p:sp>
      <p:sp>
        <p:nvSpPr>
          <p:cNvPr id="8" name="Content Placeholder 3"/>
          <p:cNvSpPr>
            <a:spLocks noGrp="1"/>
          </p:cNvSpPr>
          <p:nvPr>
            <p:ph sz="quarter" idx="10"/>
          </p:nvPr>
        </p:nvSpPr>
        <p:spPr>
          <a:xfrm>
            <a:off x="457200" y="1108074"/>
            <a:ext cx="8229600" cy="3082925"/>
          </a:xfrm>
        </p:spPr>
        <p:txBody>
          <a:bodyPr/>
          <a:lstStyle>
            <a:lvl1pPr>
              <a:defRPr>
                <a:solidFill>
                  <a:schemeClr val="bg1"/>
                </a:solidFill>
                <a:latin typeface="Arial" panose="020B0604020202020204" pitchFamily="34" charset="0"/>
                <a:cs typeface="Arial" panose="020B0604020202020204" pitchFamily="34" charset="0"/>
              </a:defRPr>
            </a:lvl1pPr>
            <a:lvl2pPr>
              <a:defRPr>
                <a:solidFill>
                  <a:schemeClr val="bg1"/>
                </a:solidFill>
                <a:latin typeface="Arial" panose="020B0604020202020204" pitchFamily="34" charset="0"/>
                <a:cs typeface="Arial" panose="020B0604020202020204" pitchFamily="34" charset="0"/>
              </a:defRPr>
            </a:lvl2pPr>
            <a:lvl3pPr>
              <a:defRPr>
                <a:solidFill>
                  <a:schemeClr val="bg1"/>
                </a:solidFill>
                <a:latin typeface="Arial" panose="020B0604020202020204" pitchFamily="34" charset="0"/>
                <a:cs typeface="Arial" panose="020B0604020202020204" pitchFamily="34" charset="0"/>
              </a:defRPr>
            </a:lvl3pPr>
            <a:lvl4pPr>
              <a:defRPr>
                <a:solidFill>
                  <a:schemeClr val="bg1"/>
                </a:solidFill>
                <a:latin typeface="Arial" panose="020B0604020202020204" pitchFamily="34" charset="0"/>
                <a:cs typeface="Arial" panose="020B0604020202020204" pitchFamily="34" charset="0"/>
              </a:defRPr>
            </a:lvl4pPr>
            <a:lvl5pPr>
              <a:defRPr>
                <a:solidFill>
                  <a:schemeClr val="bg1"/>
                </a:solidFill>
                <a:latin typeface="Arial" panose="020B0604020202020204" pitchFamily="34" charset="0"/>
                <a:cs typeface="Arial"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97831305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cSld name="black background">
    <p:spTree>
      <p:nvGrpSpPr>
        <p:cNvPr id="1" name="Shape 61"/>
        <p:cNvGrpSpPr/>
        <p:nvPr/>
      </p:nvGrpSpPr>
      <p:grpSpPr>
        <a:xfrm>
          <a:off x="0" y="0"/>
          <a:ext cx="0" cy="0"/>
          <a:chOff x="0" y="0"/>
          <a:chExt cx="0" cy="0"/>
        </a:xfrm>
      </p:grpSpPr>
      <p:sp>
        <p:nvSpPr>
          <p:cNvPr id="62" name="Shape 62"/>
          <p:cNvSpPr/>
          <p:nvPr/>
        </p:nvSpPr>
        <p:spPr>
          <a:xfrm>
            <a:off x="0" y="0"/>
            <a:ext cx="9144000" cy="5143499"/>
          </a:xfrm>
          <a:prstGeom prst="rect">
            <a:avLst/>
          </a:prstGeom>
          <a:solidFill>
            <a:srgbClr val="000000"/>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algn="ctr">
              <a:buClr>
                <a:prstClr val="white"/>
              </a:buClr>
              <a:buFont typeface="Arial"/>
              <a:buNone/>
            </a:pPr>
            <a:endParaRPr>
              <a:solidFill>
                <a:srgbClr val="FFFFFF"/>
              </a:solidFill>
              <a:latin typeface="Arial"/>
              <a:ea typeface="Arial"/>
              <a:cs typeface="Arial"/>
              <a:sym typeface="Arial"/>
              <a:rtl val="0"/>
            </a:endParaRPr>
          </a:p>
        </p:txBody>
      </p:sp>
      <p:sp>
        <p:nvSpPr>
          <p:cNvPr id="63" name="Shape 63"/>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a:buClr>
                <a:prstClr val="white"/>
              </a:buClr>
              <a:buFont typeface="Arial"/>
              <a:buNone/>
            </a:pPr>
            <a:endParaRPr>
              <a:solidFill>
                <a:srgbClr val="FFFFFF"/>
              </a:solidFill>
              <a:latin typeface="Arial"/>
              <a:ea typeface="Arial"/>
              <a:cs typeface="Arial"/>
              <a:sym typeface="Arial"/>
              <a:rtl val="0"/>
            </a:endParaRPr>
          </a:p>
        </p:txBody>
      </p:sp>
      <p:sp>
        <p:nvSpPr>
          <p:cNvPr id="64" name="Shape 64"/>
          <p:cNvSpPr txBox="1"/>
          <p:nvPr/>
        </p:nvSpPr>
        <p:spPr>
          <a:xfrm flipH="1">
            <a:off x="8553450" y="5021262"/>
            <a:ext cx="533399" cy="123899"/>
          </a:xfrm>
          <a:prstGeom prst="rect">
            <a:avLst/>
          </a:prstGeom>
          <a:noFill/>
          <a:ln>
            <a:noFill/>
          </a:ln>
        </p:spPr>
        <p:txBody>
          <a:bodyPr lIns="0" tIns="0" rIns="0" bIns="0" anchor="t" anchorCtr="0">
            <a:noAutofit/>
          </a:bodyPr>
          <a:lstStyle/>
          <a:p>
            <a:pPr algn="r">
              <a:buClr>
                <a:srgbClr val="7F7F7F"/>
              </a:buClr>
              <a:buSzPct val="25000"/>
              <a:buFont typeface="Arial"/>
              <a:buNone/>
            </a:pPr>
            <a:fld id="{00000000-1234-1234-1234-123412341234}" type="slidenum">
              <a:rPr lang="en" sz="800">
                <a:solidFill>
                  <a:srgbClr val="7F7F7F"/>
                </a:solidFill>
                <a:latin typeface="Arial"/>
                <a:ea typeface="Arial"/>
                <a:cs typeface="Arial"/>
                <a:sym typeface="Arial"/>
                <a:rtl val="0"/>
              </a:rPr>
              <a:pPr algn="r">
                <a:buClr>
                  <a:srgbClr val="7F7F7F"/>
                </a:buClr>
                <a:buSzPct val="25000"/>
                <a:buFont typeface="Arial"/>
                <a:buNone/>
              </a:pPr>
              <a:t>‹#›</a:t>
            </a:fld>
            <a:endParaRPr lang="en" sz="800">
              <a:solidFill>
                <a:srgbClr val="7F7F7F"/>
              </a:solidFill>
              <a:latin typeface="Arial"/>
              <a:ea typeface="Arial"/>
              <a:cs typeface="Arial"/>
              <a:sym typeface="Arial"/>
              <a:rtl val="0"/>
            </a:endParaRPr>
          </a:p>
        </p:txBody>
      </p:sp>
      <p:sp>
        <p:nvSpPr>
          <p:cNvPr id="65" name="Shape 65"/>
          <p:cNvSpPr txBox="1"/>
          <p:nvPr/>
        </p:nvSpPr>
        <p:spPr>
          <a:xfrm>
            <a:off x="366712" y="5018087"/>
            <a:ext cx="2274900" cy="99900"/>
          </a:xfrm>
          <a:prstGeom prst="rect">
            <a:avLst/>
          </a:prstGeom>
          <a:noFill/>
          <a:ln>
            <a:noFill/>
          </a:ln>
        </p:spPr>
        <p:txBody>
          <a:bodyPr lIns="0" tIns="0" rIns="0" bIns="0" anchor="t" anchorCtr="0">
            <a:noAutofit/>
          </a:bodyPr>
          <a:lstStyle/>
          <a:p>
            <a:pPr>
              <a:buClr>
                <a:srgbClr val="7F7F7F"/>
              </a:buClr>
              <a:buSzPct val="25000"/>
              <a:buFont typeface="Arial"/>
              <a:buNone/>
            </a:pPr>
            <a:r>
              <a:rPr lang="en" sz="600">
                <a:solidFill>
                  <a:srgbClr val="7F7F7F"/>
                </a:solidFill>
                <a:latin typeface="Arial"/>
                <a:ea typeface="Arial"/>
                <a:cs typeface="Arial"/>
                <a:sym typeface="Arial"/>
                <a:rtl val="0"/>
              </a:rPr>
              <a:t>© Copyright 2013 Pivotal. All rights reserved.</a:t>
            </a:r>
          </a:p>
        </p:txBody>
      </p:sp>
      <p:pic>
        <p:nvPicPr>
          <p:cNvPr id="66" name="Shape 66"/>
          <p:cNvPicPr preferRelativeResize="0"/>
          <p:nvPr/>
        </p:nvPicPr>
        <p:blipFill rotWithShape="1">
          <a:blip r:embed="rId2">
            <a:alphaModFix/>
          </a:blip>
          <a:srcRect/>
          <a:stretch/>
        </p:blipFill>
        <p:spPr>
          <a:xfrm>
            <a:off x="7942263" y="4713287"/>
            <a:ext cx="957299" cy="220800"/>
          </a:xfrm>
          <a:prstGeom prst="rect">
            <a:avLst/>
          </a:prstGeom>
          <a:noFill/>
          <a:ln>
            <a:noFill/>
          </a:ln>
        </p:spPr>
      </p:pic>
    </p:spTree>
    <p:extLst>
      <p:ext uri="{BB962C8B-B14F-4D97-AF65-F5344CB8AC3E}">
        <p14:creationId xmlns:p14="http://schemas.microsoft.com/office/powerpoint/2010/main" val="152819196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2" name="Shape 22"/>
          <p:cNvSpPr txBox="1">
            <a:spLocks noGrp="1"/>
          </p:cNvSpPr>
          <p:nvPr>
            <p:ph type="body" idx="1"/>
          </p:nvPr>
        </p:nvSpPr>
        <p:spPr>
          <a:xfrm>
            <a:off x="366713" y="1074737"/>
            <a:ext cx="8410499" cy="3383099"/>
          </a:xfrm>
          <a:prstGeom prst="rect">
            <a:avLst/>
          </a:prstGeom>
          <a:noFill/>
          <a:ln>
            <a:noFill/>
          </a:ln>
        </p:spPr>
        <p:txBody>
          <a:bodyPr lIns="91425" tIns="91425" rIns="91425" bIns="91425" anchor="t" anchorCtr="0"/>
          <a:lstStyle>
            <a:lvl1pPr rtl="0">
              <a:spcBef>
                <a:spcPts val="1200"/>
              </a:spcBef>
              <a:buClr>
                <a:schemeClr val="lt1"/>
              </a:buClr>
              <a:buFont typeface="Noto Symbol"/>
              <a:buChar char="•"/>
              <a:defRPr/>
            </a:lvl1pPr>
            <a:lvl2pPr rtl="0">
              <a:spcBef>
                <a:spcPts val="300"/>
              </a:spcBef>
              <a:buClr>
                <a:schemeClr val="lt1"/>
              </a:buClr>
              <a:buFont typeface="Verdana"/>
              <a:buChar char="–"/>
              <a:defRPr/>
            </a:lvl2pPr>
            <a:lvl3pPr rtl="0">
              <a:spcBef>
                <a:spcPts val="300"/>
              </a:spcBef>
              <a:buClr>
                <a:schemeClr val="lt1"/>
              </a:buClr>
              <a:buFont typeface="Verdana"/>
              <a:buChar char="▪"/>
              <a:defRPr/>
            </a:lvl3pPr>
            <a:lvl4pPr marL="1658937" indent="-211137" rtl="0">
              <a:spcBef>
                <a:spcPts val="300"/>
              </a:spcBef>
              <a:buClr>
                <a:schemeClr val="lt1"/>
              </a:buClr>
              <a:buFont typeface="Verdana"/>
              <a:buChar char="—"/>
              <a:defRPr/>
            </a:lvl4pPr>
            <a:lvl5pPr rtl="0">
              <a:spcBef>
                <a:spcPts val="300"/>
              </a:spcBef>
              <a:buClr>
                <a:schemeClr val="lt1"/>
              </a:buClr>
              <a:buFont typeface="Verdana"/>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extLst>
      <p:ext uri="{BB962C8B-B14F-4D97-AF65-F5344CB8AC3E}">
        <p14:creationId xmlns:p14="http://schemas.microsoft.com/office/powerpoint/2010/main" val="132770882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cSld name="Footer bar only">
    <p:spTree>
      <p:nvGrpSpPr>
        <p:cNvPr id="1" name="Shape 21"/>
        <p:cNvGrpSpPr/>
        <p:nvPr/>
      </p:nvGrpSpPr>
      <p:grpSpPr>
        <a:xfrm>
          <a:off x="0" y="0"/>
          <a:ext cx="0" cy="0"/>
          <a:chOff x="0" y="0"/>
          <a:chExt cx="0" cy="0"/>
        </a:xfrm>
      </p:grpSpPr>
    </p:spTree>
    <p:extLst>
      <p:ext uri="{BB962C8B-B14F-4D97-AF65-F5344CB8AC3E}">
        <p14:creationId xmlns:p14="http://schemas.microsoft.com/office/powerpoint/2010/main" val="260618578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cSld name="Title Only, no circles">
    <p:spTree>
      <p:nvGrpSpPr>
        <p:cNvPr id="1" name="Shape 37"/>
        <p:cNvGrpSpPr/>
        <p:nvPr/>
      </p:nvGrpSpPr>
      <p:grpSpPr>
        <a:xfrm>
          <a:off x="0" y="0"/>
          <a:ext cx="0" cy="0"/>
          <a:chOff x="0" y="0"/>
          <a:chExt cx="0" cy="0"/>
        </a:xfrm>
      </p:grpSpPr>
      <p:sp>
        <p:nvSpPr>
          <p:cNvPr id="38" name="Shape 38"/>
          <p:cNvSpPr txBox="1">
            <a:spLocks noGrp="1"/>
          </p:cNvSpPr>
          <p:nvPr>
            <p:ph type="title"/>
          </p:nvPr>
        </p:nvSpPr>
        <p:spPr>
          <a:xfrm>
            <a:off x="366712" y="325437"/>
            <a:ext cx="8410574" cy="460374"/>
          </a:xfrm>
          <a:prstGeom prst="rect">
            <a:avLst/>
          </a:prstGeom>
          <a:noFill/>
          <a:ln>
            <a:noFill/>
          </a:ln>
        </p:spPr>
        <p:txBody>
          <a:bodyPr lIns="91425" tIns="91425" rIns="91425" bIns="91425" anchor="t" anchorCtr="0"/>
          <a:lstStyle>
            <a:lvl1pPr lvl="0" rtl="0">
              <a:lnSpc>
                <a:spcPct val="90000"/>
              </a:lnSpc>
              <a:spcBef>
                <a:spcPts val="0"/>
              </a:spcBef>
              <a:defRPr sz="3200">
                <a:solidFill>
                  <a:srgbClr val="00685D"/>
                </a:solidFill>
                <a:latin typeface="Arial"/>
                <a:ea typeface="Arial"/>
                <a:cs typeface="Arial"/>
                <a:sym typeface="Arial"/>
              </a:defRPr>
            </a:lvl1pPr>
            <a:lvl2pPr lvl="1" rtl="0">
              <a:spcBef>
                <a:spcPts val="0"/>
              </a:spcBef>
              <a:defRPr sz="1400" b="0" i="0" u="none" strike="noStrike" cap="none">
                <a:solidFill>
                  <a:srgbClr val="000000"/>
                </a:solidFill>
                <a:latin typeface="Arial"/>
                <a:ea typeface="Arial"/>
                <a:cs typeface="Arial"/>
                <a:sym typeface="Arial"/>
                <a:rtl val="0"/>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Tree>
    <p:extLst>
      <p:ext uri="{BB962C8B-B14F-4D97-AF65-F5344CB8AC3E}">
        <p14:creationId xmlns:p14="http://schemas.microsoft.com/office/powerpoint/2010/main" val="148110097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cSld name="2_Title and Content, no circles">
    <p:spTree>
      <p:nvGrpSpPr>
        <p:cNvPr id="1" name="Shape 51"/>
        <p:cNvGrpSpPr/>
        <p:nvPr/>
      </p:nvGrpSpPr>
      <p:grpSpPr>
        <a:xfrm>
          <a:off x="0" y="0"/>
          <a:ext cx="0" cy="0"/>
          <a:chOff x="0" y="0"/>
          <a:chExt cx="0" cy="0"/>
        </a:xfrm>
      </p:grpSpPr>
      <p:sp>
        <p:nvSpPr>
          <p:cNvPr id="52" name="Shape 52"/>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lvl="0" rtl="0">
              <a:lnSpc>
                <a:spcPct val="90000"/>
              </a:lnSpc>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53" name="Shape 53"/>
          <p:cNvSpPr txBox="1">
            <a:spLocks noGrp="1"/>
          </p:cNvSpPr>
          <p:nvPr>
            <p:ph type="body" idx="1"/>
          </p:nvPr>
        </p:nvSpPr>
        <p:spPr>
          <a:xfrm>
            <a:off x="366712" y="1074737"/>
            <a:ext cx="8410499" cy="3383098"/>
          </a:xfrm>
          <a:prstGeom prst="rect">
            <a:avLst/>
          </a:prstGeom>
          <a:noFill/>
          <a:ln>
            <a:noFill/>
          </a:ln>
        </p:spPr>
        <p:txBody>
          <a:bodyPr lIns="91425" tIns="91425" rIns="91425" bIns="91425" anchor="t" anchorCtr="0"/>
          <a:lstStyle>
            <a:lvl1pPr lvl="0" rtl="0">
              <a:spcBef>
                <a:spcPts val="1200"/>
              </a:spcBef>
              <a:buClr>
                <a:schemeClr val="accent1"/>
              </a:buClr>
              <a:buFont typeface="Noto Sans Symbols"/>
              <a:buChar char="•"/>
              <a:defRPr/>
            </a:lvl1pPr>
            <a:lvl2pPr lvl="1" rtl="0">
              <a:spcBef>
                <a:spcPts val="300"/>
              </a:spcBef>
              <a:buClr>
                <a:schemeClr val="accent1"/>
              </a:buClr>
              <a:buFont typeface="Verdana"/>
              <a:buChar char="–"/>
              <a:defRPr/>
            </a:lvl2pPr>
            <a:lvl3pPr lvl="2" rtl="0">
              <a:spcBef>
                <a:spcPts val="300"/>
              </a:spcBef>
              <a:buClr>
                <a:schemeClr val="accent1"/>
              </a:buClr>
              <a:buFont typeface="Verdana"/>
              <a:buChar char="▪"/>
              <a:defRPr/>
            </a:lvl3pPr>
            <a:lvl4pPr marL="1658936" lvl="3" indent="-122236" rtl="0">
              <a:spcBef>
                <a:spcPts val="300"/>
              </a:spcBef>
              <a:buClr>
                <a:schemeClr val="accent1"/>
              </a:buClr>
              <a:buFont typeface="Verdana"/>
              <a:buChar char="—"/>
              <a:defRPr/>
            </a:lvl4pPr>
            <a:lvl5pPr lvl="4" rtl="0">
              <a:spcBef>
                <a:spcPts val="300"/>
              </a:spcBef>
              <a:buClr>
                <a:schemeClr val="accent1"/>
              </a:buClr>
              <a:buFont typeface="Verdana"/>
              <a:buChar char="»"/>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Tree>
    <p:extLst>
      <p:ext uri="{BB962C8B-B14F-4D97-AF65-F5344CB8AC3E}">
        <p14:creationId xmlns:p14="http://schemas.microsoft.com/office/powerpoint/2010/main" val="21655543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cSld name="1_Title with Subtitle and Content">
    <p:spTree>
      <p:nvGrpSpPr>
        <p:cNvPr id="1" name="Shape 39"/>
        <p:cNvGrpSpPr/>
        <p:nvPr/>
      </p:nvGrpSpPr>
      <p:grpSpPr>
        <a:xfrm>
          <a:off x="0" y="0"/>
          <a:ext cx="0" cy="0"/>
          <a:chOff x="0" y="0"/>
          <a:chExt cx="0" cy="0"/>
        </a:xfrm>
      </p:grpSpPr>
      <p:sp>
        <p:nvSpPr>
          <p:cNvPr id="40" name="Shape 40"/>
          <p:cNvSpPr txBox="1">
            <a:spLocks noGrp="1"/>
          </p:cNvSpPr>
          <p:nvPr>
            <p:ph type="body" idx="1"/>
          </p:nvPr>
        </p:nvSpPr>
        <p:spPr>
          <a:xfrm>
            <a:off x="366712" y="785812"/>
            <a:ext cx="8410574" cy="346219"/>
          </a:xfrm>
          <a:prstGeom prst="rect">
            <a:avLst/>
          </a:prstGeom>
          <a:noFill/>
          <a:ln>
            <a:noFill/>
          </a:ln>
        </p:spPr>
        <p:txBody>
          <a:bodyPr lIns="91425" tIns="91425" rIns="91425" bIns="91425" anchor="t" anchorCtr="0"/>
          <a:lstStyle>
            <a:lvl1pPr marL="0" indent="0" rtl="0">
              <a:spcBef>
                <a:spcPts val="0"/>
              </a:spcBef>
              <a:buClr>
                <a:schemeClr val="dk1"/>
              </a:buClr>
              <a:buFont typeface="Arial"/>
              <a:buNone/>
              <a:defRPr sz="2000" b="0">
                <a:solidFill>
                  <a:schemeClr val="dk1"/>
                </a:solidFill>
                <a:latin typeface="Arial"/>
                <a:ea typeface="Arial"/>
                <a:cs typeface="Arial"/>
                <a:sym typeface="Arial"/>
              </a:defRPr>
            </a:lvl1pPr>
            <a:lvl2pPr marL="457200" indent="0" rtl="0">
              <a:spcBef>
                <a:spcPts val="0"/>
              </a:spcBef>
              <a:buNone/>
              <a:defRPr sz="2000" b="1"/>
            </a:lvl2pPr>
            <a:lvl3pPr marL="914400" indent="0" rtl="0">
              <a:spcBef>
                <a:spcPts val="0"/>
              </a:spcBef>
              <a:buNone/>
              <a:defRPr sz="1800" b="1"/>
            </a:lvl3pPr>
            <a:lvl4pPr marL="1371600" indent="0" rtl="0">
              <a:spcBef>
                <a:spcPts val="0"/>
              </a:spcBef>
              <a:buNone/>
              <a:defRPr sz="1600" b="1"/>
            </a:lvl4pPr>
            <a:lvl5pPr marL="1828800" indent="0" rtl="0">
              <a:spcBef>
                <a:spcPts val="0"/>
              </a:spcBef>
              <a:buNone/>
              <a:defRPr sz="1600" b="1"/>
            </a:lvl5pPr>
            <a:lvl6pPr marL="2286000" indent="0" rtl="0">
              <a:spcBef>
                <a:spcPts val="0"/>
              </a:spcBef>
              <a:buFont typeface="Arial"/>
              <a:buNone/>
              <a:defRPr sz="1600" b="1"/>
            </a:lvl6pPr>
            <a:lvl7pPr marL="2743200" indent="0" rtl="0">
              <a:spcBef>
                <a:spcPts val="0"/>
              </a:spcBef>
              <a:buFont typeface="Arial"/>
              <a:buNone/>
              <a:defRPr sz="1600" b="1"/>
            </a:lvl7pPr>
            <a:lvl8pPr marL="3200400" indent="0" rtl="0">
              <a:spcBef>
                <a:spcPts val="0"/>
              </a:spcBef>
              <a:buFont typeface="Arial"/>
              <a:buNone/>
              <a:defRPr sz="1600" b="1"/>
            </a:lvl8pPr>
            <a:lvl9pPr marL="3657600" indent="0" rtl="0">
              <a:spcBef>
                <a:spcPts val="0"/>
              </a:spcBef>
              <a:buFont typeface="Arial"/>
              <a:buNone/>
              <a:defRPr sz="1600" b="1"/>
            </a:lvl9pPr>
          </a:lstStyle>
          <a:p>
            <a:endParaRPr/>
          </a:p>
        </p:txBody>
      </p:sp>
      <p:sp>
        <p:nvSpPr>
          <p:cNvPr id="41" name="Shape 41"/>
          <p:cNvSpPr txBox="1">
            <a:spLocks noGrp="1"/>
          </p:cNvSpPr>
          <p:nvPr>
            <p:ph type="title"/>
          </p:nvPr>
        </p:nvSpPr>
        <p:spPr>
          <a:xfrm>
            <a:off x="366712" y="325437"/>
            <a:ext cx="8410574" cy="460374"/>
          </a:xfrm>
          <a:prstGeom prst="rect">
            <a:avLst/>
          </a:prstGeom>
          <a:noFill/>
          <a:ln>
            <a:noFill/>
          </a:ln>
        </p:spPr>
        <p:txBody>
          <a:bodyPr lIns="91425" tIns="91425" rIns="91425" bIns="91425" anchor="t" anchorCtr="0"/>
          <a:lstStyle>
            <a:lvl1pPr rtl="0">
              <a:lnSpc>
                <a:spcPct val="90000"/>
              </a:lnSpc>
              <a:spcBef>
                <a:spcPts val="0"/>
              </a:spcBef>
              <a:defRPr sz="3200" b="1">
                <a:solidFill>
                  <a:schemeClr val="dk2"/>
                </a:solidFill>
                <a:latin typeface="Arial"/>
                <a:ea typeface="Arial"/>
                <a:cs typeface="Arial"/>
                <a:sym typeface="Arial"/>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42" name="Shape 42"/>
          <p:cNvSpPr txBox="1">
            <a:spLocks noGrp="1"/>
          </p:cNvSpPr>
          <p:nvPr>
            <p:ph type="body" idx="2"/>
          </p:nvPr>
        </p:nvSpPr>
        <p:spPr>
          <a:xfrm>
            <a:off x="366714" y="1419224"/>
            <a:ext cx="8410574" cy="3038475"/>
          </a:xfrm>
          <a:prstGeom prst="rect">
            <a:avLst/>
          </a:prstGeom>
          <a:noFill/>
          <a:ln>
            <a:noFill/>
          </a:ln>
        </p:spPr>
        <p:txBody>
          <a:bodyPr lIns="91425" tIns="91425" rIns="91425" bIns="91425" anchor="t" anchorCtr="0"/>
          <a:lstStyle>
            <a:lvl1pPr rtl="0">
              <a:spcBef>
                <a:spcPts val="1200"/>
              </a:spcBef>
              <a:buClr>
                <a:schemeClr val="accent1"/>
              </a:buClr>
              <a:buFont typeface="Noto Symbol"/>
              <a:buChar char="•"/>
              <a:defRPr sz="2400">
                <a:solidFill>
                  <a:schemeClr val="dk1"/>
                </a:solidFill>
                <a:latin typeface="Arial"/>
                <a:ea typeface="Arial"/>
                <a:cs typeface="Arial"/>
                <a:sym typeface="Arial"/>
              </a:defRPr>
            </a:lvl1pPr>
            <a:lvl2pPr rtl="0">
              <a:spcBef>
                <a:spcPts val="300"/>
              </a:spcBef>
              <a:buClr>
                <a:schemeClr val="accent1"/>
              </a:buClr>
              <a:buFont typeface="Verdana"/>
              <a:buChar char="–"/>
              <a:defRPr sz="2000">
                <a:solidFill>
                  <a:schemeClr val="dk1"/>
                </a:solidFill>
                <a:latin typeface="Arial"/>
                <a:ea typeface="Arial"/>
                <a:cs typeface="Arial"/>
                <a:sym typeface="Arial"/>
              </a:defRPr>
            </a:lvl2pPr>
            <a:lvl3pPr rtl="0">
              <a:spcBef>
                <a:spcPts val="300"/>
              </a:spcBef>
              <a:buClr>
                <a:schemeClr val="accent1"/>
              </a:buClr>
              <a:buFont typeface="Verdana"/>
              <a:buChar char="▪"/>
              <a:defRPr sz="1600">
                <a:solidFill>
                  <a:schemeClr val="dk1"/>
                </a:solidFill>
                <a:latin typeface="Arial"/>
                <a:ea typeface="Arial"/>
                <a:cs typeface="Arial"/>
                <a:sym typeface="Arial"/>
              </a:defRPr>
            </a:lvl3pPr>
            <a:lvl4pPr marL="1658938" indent="-211138" rtl="0">
              <a:spcBef>
                <a:spcPts val="300"/>
              </a:spcBef>
              <a:buClr>
                <a:schemeClr val="accent1"/>
              </a:buClr>
              <a:buFont typeface="Verdana"/>
              <a:buChar char="—"/>
              <a:defRPr sz="1200">
                <a:solidFill>
                  <a:schemeClr val="dk1"/>
                </a:solidFill>
                <a:latin typeface="Arial"/>
                <a:ea typeface="Arial"/>
                <a:cs typeface="Arial"/>
                <a:sym typeface="Arial"/>
              </a:defRPr>
            </a:lvl4pPr>
            <a:lvl5pPr rtl="0">
              <a:spcBef>
                <a:spcPts val="300"/>
              </a:spcBef>
              <a:buClr>
                <a:schemeClr val="accent1"/>
              </a:buClr>
              <a:buFont typeface="Verdana"/>
              <a:buChar char="»"/>
              <a:defRPr sz="1100">
                <a:solidFill>
                  <a:schemeClr val="dk1"/>
                </a:solidFill>
                <a:latin typeface="Arial"/>
                <a:ea typeface="Arial"/>
                <a:cs typeface="Arial"/>
                <a:sym typeface="Arial"/>
              </a:defRPr>
            </a:lvl5pPr>
            <a:lvl6pPr rtl="0">
              <a:spcBef>
                <a:spcPts val="0"/>
              </a:spcBef>
              <a:defRPr sz="2000">
                <a:solidFill>
                  <a:schemeClr val="dk1"/>
                </a:solidFill>
                <a:latin typeface="Arial"/>
                <a:ea typeface="Arial"/>
                <a:cs typeface="Arial"/>
                <a:sym typeface="Arial"/>
              </a:defRPr>
            </a:lvl6pPr>
            <a:lvl7pPr rtl="0">
              <a:spcBef>
                <a:spcPts val="0"/>
              </a:spcBef>
              <a:defRPr sz="2000">
                <a:solidFill>
                  <a:schemeClr val="dk1"/>
                </a:solidFill>
                <a:latin typeface="Arial"/>
                <a:ea typeface="Arial"/>
                <a:cs typeface="Arial"/>
                <a:sym typeface="Arial"/>
              </a:defRPr>
            </a:lvl7pPr>
            <a:lvl8pPr rtl="0">
              <a:spcBef>
                <a:spcPts val="0"/>
              </a:spcBef>
              <a:defRPr sz="2000">
                <a:solidFill>
                  <a:schemeClr val="dk1"/>
                </a:solidFill>
                <a:latin typeface="Arial"/>
                <a:ea typeface="Arial"/>
                <a:cs typeface="Arial"/>
                <a:sym typeface="Arial"/>
              </a:defRPr>
            </a:lvl8pPr>
            <a:lvl9pPr rtl="0">
              <a:spcBef>
                <a:spcPts val="0"/>
              </a:spcBef>
              <a:defRPr sz="2000">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34015750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cSld name="Title and Subtitle only">
    <p:spTree>
      <p:nvGrpSpPr>
        <p:cNvPr id="1" name="Shape 27"/>
        <p:cNvGrpSpPr/>
        <p:nvPr/>
      </p:nvGrpSpPr>
      <p:grpSpPr>
        <a:xfrm>
          <a:off x="0" y="0"/>
          <a:ext cx="0" cy="0"/>
          <a:chOff x="0" y="0"/>
          <a:chExt cx="0" cy="0"/>
        </a:xfrm>
      </p:grpSpPr>
      <p:sp>
        <p:nvSpPr>
          <p:cNvPr id="28" name="Shape 28"/>
          <p:cNvSpPr txBox="1">
            <a:spLocks noGrp="1"/>
          </p:cNvSpPr>
          <p:nvPr>
            <p:ph type="body" idx="1"/>
          </p:nvPr>
        </p:nvSpPr>
        <p:spPr>
          <a:xfrm>
            <a:off x="366712" y="785812"/>
            <a:ext cx="8410574" cy="346219"/>
          </a:xfrm>
          <a:prstGeom prst="rect">
            <a:avLst/>
          </a:prstGeom>
          <a:noFill/>
          <a:ln>
            <a:noFill/>
          </a:ln>
        </p:spPr>
        <p:txBody>
          <a:bodyPr lIns="91425" tIns="91425" rIns="91425" bIns="91425" anchor="t" anchorCtr="0"/>
          <a:lstStyle>
            <a:lvl1pPr marL="0" indent="0" rtl="0">
              <a:spcBef>
                <a:spcPts val="0"/>
              </a:spcBef>
              <a:buClr>
                <a:schemeClr val="dk1"/>
              </a:buClr>
              <a:buFont typeface="Arial"/>
              <a:buNone/>
              <a:defRPr sz="2000" b="0">
                <a:solidFill>
                  <a:schemeClr val="dk1"/>
                </a:solidFill>
                <a:latin typeface="Arial"/>
                <a:ea typeface="Arial"/>
                <a:cs typeface="Arial"/>
                <a:sym typeface="Arial"/>
              </a:defRPr>
            </a:lvl1pPr>
            <a:lvl2pPr marL="457200" indent="0" rtl="0">
              <a:spcBef>
                <a:spcPts val="0"/>
              </a:spcBef>
              <a:buNone/>
              <a:defRPr sz="2000" b="1"/>
            </a:lvl2pPr>
            <a:lvl3pPr marL="914400" indent="0" rtl="0">
              <a:spcBef>
                <a:spcPts val="0"/>
              </a:spcBef>
              <a:buNone/>
              <a:defRPr sz="1800" b="1"/>
            </a:lvl3pPr>
            <a:lvl4pPr marL="1371600" indent="0" rtl="0">
              <a:spcBef>
                <a:spcPts val="0"/>
              </a:spcBef>
              <a:buNone/>
              <a:defRPr sz="1600" b="1"/>
            </a:lvl4pPr>
            <a:lvl5pPr marL="1828800" indent="0" rtl="0">
              <a:spcBef>
                <a:spcPts val="0"/>
              </a:spcBef>
              <a:buNone/>
              <a:defRPr sz="1600" b="1"/>
            </a:lvl5pPr>
            <a:lvl6pPr marL="2286000" indent="0" rtl="0">
              <a:spcBef>
                <a:spcPts val="0"/>
              </a:spcBef>
              <a:buFont typeface="Arial"/>
              <a:buNone/>
              <a:defRPr sz="1600" b="1"/>
            </a:lvl6pPr>
            <a:lvl7pPr marL="2743200" indent="0" rtl="0">
              <a:spcBef>
                <a:spcPts val="0"/>
              </a:spcBef>
              <a:buFont typeface="Arial"/>
              <a:buNone/>
              <a:defRPr sz="1600" b="1"/>
            </a:lvl7pPr>
            <a:lvl8pPr marL="3200400" indent="0" rtl="0">
              <a:spcBef>
                <a:spcPts val="0"/>
              </a:spcBef>
              <a:buFont typeface="Arial"/>
              <a:buNone/>
              <a:defRPr sz="1600" b="1"/>
            </a:lvl8pPr>
            <a:lvl9pPr marL="3657600" indent="0" rtl="0">
              <a:spcBef>
                <a:spcPts val="0"/>
              </a:spcBef>
              <a:buFont typeface="Arial"/>
              <a:buNone/>
              <a:defRPr sz="1600" b="1"/>
            </a:lvl9pPr>
          </a:lstStyle>
          <a:p>
            <a:endParaRPr/>
          </a:p>
        </p:txBody>
      </p:sp>
      <p:sp>
        <p:nvSpPr>
          <p:cNvPr id="29" name="Shape 29"/>
          <p:cNvSpPr txBox="1">
            <a:spLocks noGrp="1"/>
          </p:cNvSpPr>
          <p:nvPr>
            <p:ph type="title"/>
          </p:nvPr>
        </p:nvSpPr>
        <p:spPr>
          <a:xfrm>
            <a:off x="366712" y="325437"/>
            <a:ext cx="8410574" cy="460374"/>
          </a:xfrm>
          <a:prstGeom prst="rect">
            <a:avLst/>
          </a:prstGeom>
          <a:noFill/>
          <a:ln>
            <a:noFill/>
          </a:ln>
        </p:spPr>
        <p:txBody>
          <a:bodyPr lIns="91425" tIns="91425" rIns="91425" bIns="91425" anchor="t" anchorCtr="0"/>
          <a:lstStyle>
            <a:lvl1pPr rtl="0">
              <a:lnSpc>
                <a:spcPct val="90000"/>
              </a:lnSpc>
              <a:spcBef>
                <a:spcPts val="0"/>
              </a:spcBef>
              <a:defRPr sz="3200">
                <a:solidFill>
                  <a:schemeClr val="dk2"/>
                </a:solidFill>
                <a:latin typeface="Arial"/>
                <a:ea typeface="Arial"/>
                <a:cs typeface="Arial"/>
                <a:sym typeface="Arial"/>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extLst>
      <p:ext uri="{BB962C8B-B14F-4D97-AF65-F5344CB8AC3E}">
        <p14:creationId xmlns:p14="http://schemas.microsoft.com/office/powerpoint/2010/main" val="51967159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Main Page">
    <p:spTree>
      <p:nvGrpSpPr>
        <p:cNvPr id="1" name=""/>
        <p:cNvGrpSpPr/>
        <p:nvPr/>
      </p:nvGrpSpPr>
      <p:grpSpPr>
        <a:xfrm>
          <a:off x="0" y="0"/>
          <a:ext cx="0" cy="0"/>
          <a:chOff x="0" y="0"/>
          <a:chExt cx="0" cy="0"/>
        </a:xfrm>
      </p:grpSpPr>
      <p:sp>
        <p:nvSpPr>
          <p:cNvPr id="2" name="Title 1"/>
          <p:cNvSpPr>
            <a:spLocks noGrp="1"/>
          </p:cNvSpPr>
          <p:nvPr>
            <p:ph type="title"/>
          </p:nvPr>
        </p:nvSpPr>
        <p:spPr>
          <a:xfrm>
            <a:off x="113722" y="149918"/>
            <a:ext cx="8796928" cy="474445"/>
          </a:xfrm>
          <a:prstGeom prst="rect">
            <a:avLst/>
          </a:prstGeom>
        </p:spPr>
        <p:txBody>
          <a:bodyPr/>
          <a:lstStyle>
            <a:lvl1pPr algn="l">
              <a:defRPr sz="2800" b="1">
                <a:solidFill>
                  <a:srgbClr val="008774"/>
                </a:solidFill>
                <a:latin typeface="Arial"/>
                <a:cs typeface="Arial"/>
              </a:defRPr>
            </a:lvl1pPr>
          </a:lstStyle>
          <a:p>
            <a:r>
              <a:rPr lang="en-US" dirty="0" smtClean="0"/>
              <a:t>Click to edit Master title style</a:t>
            </a:r>
            <a:endParaRPr lang="en-US" dirty="0"/>
          </a:p>
        </p:txBody>
      </p:sp>
      <p:sp>
        <p:nvSpPr>
          <p:cNvPr id="6"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solidFill>
                  <a:prstClr val="white">
                    <a:lumMod val="65000"/>
                  </a:prstClr>
                </a:solidFill>
                <a:latin typeface="News Gothic MT"/>
              </a:rPr>
              <a:pPr/>
              <a:t>‹#›</a:t>
            </a:fld>
            <a:endParaRPr lang="en-US">
              <a:solidFill>
                <a:prstClr val="white">
                  <a:lumMod val="65000"/>
                </a:prstClr>
              </a:solidFill>
              <a:latin typeface="News Gothic MT"/>
            </a:endParaRPr>
          </a:p>
        </p:txBody>
      </p:sp>
      <p:sp>
        <p:nvSpPr>
          <p:cNvPr id="13" name="Text Placeholder 12"/>
          <p:cNvSpPr>
            <a:spLocks noGrp="1"/>
          </p:cNvSpPr>
          <p:nvPr>
            <p:ph type="body" sz="quarter" idx="13"/>
          </p:nvPr>
        </p:nvSpPr>
        <p:spPr>
          <a:xfrm>
            <a:off x="114300" y="624363"/>
            <a:ext cx="8796338" cy="288565"/>
          </a:xfrm>
          <a:prstGeom prst="rect">
            <a:avLst/>
          </a:prstGeom>
        </p:spPr>
        <p:txBody>
          <a:bodyPr vert="horz"/>
          <a:lstStyle>
            <a:lvl1pPr marL="0" indent="0">
              <a:buNone/>
              <a:defRPr sz="1800">
                <a:solidFill>
                  <a:srgbClr val="7F7F7F"/>
                </a:solidFill>
                <a:latin typeface="Arial"/>
                <a:cs typeface="Arial"/>
              </a:defRPr>
            </a:lvl1pPr>
          </a:lstStyle>
          <a:p>
            <a:pPr lvl="0"/>
            <a:r>
              <a:rPr lang="en-US" dirty="0" smtClean="0"/>
              <a:t>Click to edit Master</a:t>
            </a:r>
            <a:endParaRPr lang="en-US" dirty="0"/>
          </a:p>
        </p:txBody>
      </p:sp>
      <p:sp>
        <p:nvSpPr>
          <p:cNvPr id="5" name="Rectangle 4"/>
          <p:cNvSpPr/>
          <p:nvPr userDrawn="1"/>
        </p:nvSpPr>
        <p:spPr>
          <a:xfrm>
            <a:off x="0" y="0"/>
            <a:ext cx="9144000" cy="53993"/>
          </a:xfrm>
          <a:prstGeom prst="rect">
            <a:avLst/>
          </a:prstGeom>
          <a:solidFill>
            <a:srgbClr val="00877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News Gothic MT"/>
            </a:endParaRPr>
          </a:p>
        </p:txBody>
      </p:sp>
    </p:spTree>
    <p:extLst>
      <p:ext uri="{BB962C8B-B14F-4D97-AF65-F5344CB8AC3E}">
        <p14:creationId xmlns:p14="http://schemas.microsoft.com/office/powerpoint/2010/main" val="1629378832"/>
      </p:ext>
    </p:extLst>
  </p:cSld>
  <p:clrMapOvr>
    <a:masterClrMapping/>
  </p:clrMapOvr>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6" name="Rectangle 5"/>
          <p:cNvSpPr/>
          <p:nvPr userDrawn="1"/>
        </p:nvSpPr>
        <p:spPr>
          <a:xfrm>
            <a:off x="1" y="0"/>
            <a:ext cx="9205602" cy="5143500"/>
          </a:xfrm>
          <a:prstGeom prst="rect">
            <a:avLst/>
          </a:prstGeom>
          <a:solidFill>
            <a:schemeClr val="tx2"/>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rgbClr val="0A1215"/>
              </a:solidFill>
            </a:endParaRPr>
          </a:p>
        </p:txBody>
      </p:sp>
      <p:sp>
        <p:nvSpPr>
          <p:cNvPr id="4" name="Picture Placeholder 3"/>
          <p:cNvSpPr>
            <a:spLocks noGrp="1"/>
          </p:cNvSpPr>
          <p:nvPr>
            <p:ph type="pic" sz="quarter" idx="12"/>
          </p:nvPr>
        </p:nvSpPr>
        <p:spPr>
          <a:xfrm>
            <a:off x="0" y="1756833"/>
            <a:ext cx="9144000" cy="3386667"/>
          </a:xfrm>
        </p:spPr>
        <p:txBody>
          <a:bodyPr/>
          <a:lstStyle/>
          <a:p>
            <a:endParaRPr lang="en-US" dirty="0"/>
          </a:p>
        </p:txBody>
      </p:sp>
      <p:sp>
        <p:nvSpPr>
          <p:cNvPr id="3" name="Title 2"/>
          <p:cNvSpPr>
            <a:spLocks noGrp="1"/>
          </p:cNvSpPr>
          <p:nvPr>
            <p:ph type="title"/>
          </p:nvPr>
        </p:nvSpPr>
        <p:spPr>
          <a:xfrm>
            <a:off x="1117709" y="407953"/>
            <a:ext cx="6947616" cy="585514"/>
          </a:xfrm>
        </p:spPr>
        <p:txBody>
          <a:bodyPr/>
          <a:lstStyle>
            <a:lvl1pPr algn="ctr">
              <a:defRPr sz="3600">
                <a:solidFill>
                  <a:schemeClr val="bg1"/>
                </a:solidFill>
              </a:defRPr>
            </a:lvl1pPr>
          </a:lstStyle>
          <a:p>
            <a:r>
              <a:rPr lang="en-US" dirty="0" smtClean="0"/>
              <a:t>Click to edit Master title style</a:t>
            </a:r>
            <a:endParaRPr lang="en-US" dirty="0"/>
          </a:p>
        </p:txBody>
      </p:sp>
      <p:sp>
        <p:nvSpPr>
          <p:cNvPr id="12" name="Text Placeholder 11"/>
          <p:cNvSpPr>
            <a:spLocks noGrp="1"/>
          </p:cNvSpPr>
          <p:nvPr>
            <p:ph type="body" sz="quarter" idx="10"/>
          </p:nvPr>
        </p:nvSpPr>
        <p:spPr>
          <a:xfrm>
            <a:off x="1677241" y="998561"/>
            <a:ext cx="5828553" cy="481696"/>
          </a:xfrm>
        </p:spPr>
        <p:txBody>
          <a:bodyPr>
            <a:normAutofit/>
          </a:bodyPr>
          <a:lstStyle>
            <a:lvl1pPr marL="0" indent="0" algn="ctr">
              <a:buNone/>
              <a:defRPr sz="2400">
                <a:solidFill>
                  <a:schemeClr val="bg1"/>
                </a:solidFill>
              </a:defRPr>
            </a:lvl1pPr>
          </a:lstStyle>
          <a:p>
            <a:pPr lvl="0"/>
            <a:r>
              <a:rPr lang="en-US" dirty="0" smtClean="0"/>
              <a:t>Click to edit Master text styles</a:t>
            </a:r>
          </a:p>
        </p:txBody>
      </p:sp>
    </p:spTree>
    <p:extLst>
      <p:ext uri="{BB962C8B-B14F-4D97-AF65-F5344CB8AC3E}">
        <p14:creationId xmlns:p14="http://schemas.microsoft.com/office/powerpoint/2010/main" val="354367084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0" name="Rectangle 9"/>
          <p:cNvSpPr/>
          <p:nvPr userDrawn="1"/>
        </p:nvSpPr>
        <p:spPr>
          <a:xfrm>
            <a:off x="-89647" y="-27990"/>
            <a:ext cx="9259047" cy="52202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News Gothic MT"/>
            </a:endParaRPr>
          </a:p>
        </p:txBody>
      </p:sp>
      <p:pic>
        <p:nvPicPr>
          <p:cNvPr id="11" name="Picture 10" descr="PivLogo_Whit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401984" y="366152"/>
            <a:ext cx="1364191" cy="309289"/>
          </a:xfrm>
          <a:prstGeom prst="rect">
            <a:avLst/>
          </a:prstGeom>
        </p:spPr>
      </p:pic>
      <p:sp>
        <p:nvSpPr>
          <p:cNvPr id="13" name="Title 1"/>
          <p:cNvSpPr>
            <a:spLocks noGrp="1"/>
          </p:cNvSpPr>
          <p:nvPr>
            <p:ph type="ctrTitle" hasCustomPrompt="1"/>
          </p:nvPr>
        </p:nvSpPr>
        <p:spPr>
          <a:xfrm>
            <a:off x="1134021" y="2005054"/>
            <a:ext cx="6530788" cy="1147664"/>
          </a:xfrm>
        </p:spPr>
        <p:txBody>
          <a:bodyPr/>
          <a:lstStyle>
            <a:lvl1pPr algn="l">
              <a:lnSpc>
                <a:spcPct val="80000"/>
              </a:lnSpc>
              <a:spcAft>
                <a:spcPts val="500"/>
              </a:spcAft>
              <a:defRPr sz="4800">
                <a:solidFill>
                  <a:srgbClr val="FFFFFF"/>
                </a:solidFill>
              </a:defRPr>
            </a:lvl1pPr>
          </a:lstStyle>
          <a:p>
            <a:r>
              <a:rPr lang="en-US" dirty="0" smtClean="0"/>
              <a:t>Click to edit master title style</a:t>
            </a:r>
            <a:endParaRPr lang="en-US" dirty="0"/>
          </a:p>
        </p:txBody>
      </p:sp>
      <p:sp>
        <p:nvSpPr>
          <p:cNvPr id="14" name="Subtitle 2"/>
          <p:cNvSpPr>
            <a:spLocks noGrp="1"/>
          </p:cNvSpPr>
          <p:nvPr>
            <p:ph type="subTitle" idx="1" hasCustomPrompt="1"/>
          </p:nvPr>
        </p:nvSpPr>
        <p:spPr>
          <a:xfrm>
            <a:off x="1134021" y="1586264"/>
            <a:ext cx="6110923" cy="314872"/>
          </a:xfrm>
        </p:spPr>
        <p:txBody>
          <a:bodyPr>
            <a:noAutofit/>
          </a:bodyPr>
          <a:lstStyle>
            <a:lvl1pPr marL="0" indent="0" algn="l">
              <a:buNone/>
              <a:defRPr sz="16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15" name="Text Placeholder 13"/>
          <p:cNvSpPr>
            <a:spLocks noGrp="1"/>
          </p:cNvSpPr>
          <p:nvPr>
            <p:ph type="body" sz="quarter" idx="11" hasCustomPrompt="1"/>
          </p:nvPr>
        </p:nvSpPr>
        <p:spPr>
          <a:xfrm>
            <a:off x="1134021" y="3315823"/>
            <a:ext cx="7881472" cy="345129"/>
          </a:xfrm>
        </p:spPr>
        <p:txBody>
          <a:bodyPr>
            <a:normAutofit/>
          </a:bodyPr>
          <a:lstStyle>
            <a:lvl1pPr marL="0" indent="0">
              <a:buNone/>
              <a:defRPr sz="1400" baseline="0">
                <a:solidFill>
                  <a:schemeClr val="accent5"/>
                </a:solidFill>
              </a:defRPr>
            </a:lvl1pPr>
            <a:lvl3pPr marL="914400" indent="0" algn="l">
              <a:buNone/>
              <a:defRPr baseline="0"/>
            </a:lvl3pPr>
            <a:lvl4pPr marL="1371600" indent="0">
              <a:buNone/>
              <a:defRPr/>
            </a:lvl4pPr>
            <a:lvl5pPr marL="1828800" indent="0">
              <a:buNone/>
              <a:defRPr/>
            </a:lvl5pPr>
          </a:lstStyle>
          <a:p>
            <a:pPr lvl="0"/>
            <a:r>
              <a:rPr lang="en-US" dirty="0" smtClean="0"/>
              <a:t>CLICK TO EDIT SUB TEXT</a:t>
            </a:r>
          </a:p>
        </p:txBody>
      </p:sp>
    </p:spTree>
    <p:extLst>
      <p:ext uri="{BB962C8B-B14F-4D97-AF65-F5344CB8AC3E}">
        <p14:creationId xmlns:p14="http://schemas.microsoft.com/office/powerpoint/2010/main" val="1376324458"/>
      </p:ext>
    </p:extLst>
  </p:cSld>
  <p:clrMapOvr>
    <a:masterClrMapping/>
  </p:clrMapOvr>
  <p:timing>
    <p:tnLst>
      <p:par>
        <p:cTn xmlns:p14="http://schemas.microsoft.com/office/powerpoint/2010/mai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10" name="Rectangle 9"/>
          <p:cNvSpPr/>
          <p:nvPr userDrawn="1"/>
        </p:nvSpPr>
        <p:spPr>
          <a:xfrm>
            <a:off x="-89647" y="-27990"/>
            <a:ext cx="9259047" cy="5220256"/>
          </a:xfrm>
          <a:prstGeom prst="rect">
            <a:avLst/>
          </a:prstGeom>
          <a:solidFill>
            <a:srgbClr val="1B28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News Gothic MT"/>
            </a:endParaRPr>
          </a:p>
        </p:txBody>
      </p:sp>
      <p:pic>
        <p:nvPicPr>
          <p:cNvPr id="11" name="Picture 10" descr="PivLogo_Whit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401984" y="366152"/>
            <a:ext cx="1364191" cy="309289"/>
          </a:xfrm>
          <a:prstGeom prst="rect">
            <a:avLst/>
          </a:prstGeom>
        </p:spPr>
      </p:pic>
      <p:sp>
        <p:nvSpPr>
          <p:cNvPr id="13" name="Title 1"/>
          <p:cNvSpPr>
            <a:spLocks noGrp="1"/>
          </p:cNvSpPr>
          <p:nvPr>
            <p:ph type="ctrTitle" hasCustomPrompt="1"/>
          </p:nvPr>
        </p:nvSpPr>
        <p:spPr>
          <a:xfrm>
            <a:off x="1134021" y="2005054"/>
            <a:ext cx="6530788" cy="1147664"/>
          </a:xfrm>
        </p:spPr>
        <p:txBody>
          <a:bodyPr/>
          <a:lstStyle>
            <a:lvl1pPr algn="l">
              <a:lnSpc>
                <a:spcPct val="80000"/>
              </a:lnSpc>
              <a:spcAft>
                <a:spcPts val="500"/>
              </a:spcAft>
              <a:defRPr sz="4800">
                <a:solidFill>
                  <a:srgbClr val="FFFFFF"/>
                </a:solidFill>
              </a:defRPr>
            </a:lvl1pPr>
          </a:lstStyle>
          <a:p>
            <a:r>
              <a:rPr lang="en-US" dirty="0" smtClean="0"/>
              <a:t>Click to edit master title style</a:t>
            </a:r>
            <a:endParaRPr lang="en-US" dirty="0"/>
          </a:p>
        </p:txBody>
      </p:sp>
      <p:sp>
        <p:nvSpPr>
          <p:cNvPr id="14" name="Subtitle 2"/>
          <p:cNvSpPr>
            <a:spLocks noGrp="1"/>
          </p:cNvSpPr>
          <p:nvPr>
            <p:ph type="subTitle" idx="1" hasCustomPrompt="1"/>
          </p:nvPr>
        </p:nvSpPr>
        <p:spPr>
          <a:xfrm>
            <a:off x="1134021" y="1586264"/>
            <a:ext cx="6110923" cy="314872"/>
          </a:xfrm>
        </p:spPr>
        <p:txBody>
          <a:bodyPr>
            <a:noAutofit/>
          </a:bodyPr>
          <a:lstStyle>
            <a:lvl1pPr marL="0" indent="0" algn="l">
              <a:buNone/>
              <a:defRPr sz="1600">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15" name="Text Placeholder 13"/>
          <p:cNvSpPr>
            <a:spLocks noGrp="1"/>
          </p:cNvSpPr>
          <p:nvPr>
            <p:ph type="body" sz="quarter" idx="11" hasCustomPrompt="1"/>
          </p:nvPr>
        </p:nvSpPr>
        <p:spPr>
          <a:xfrm>
            <a:off x="1134021" y="3315823"/>
            <a:ext cx="7881472" cy="345129"/>
          </a:xfrm>
        </p:spPr>
        <p:txBody>
          <a:bodyPr>
            <a:normAutofit/>
          </a:bodyPr>
          <a:lstStyle>
            <a:lvl1pPr marL="0" indent="0">
              <a:buNone/>
              <a:defRPr sz="1400" baseline="0">
                <a:solidFill>
                  <a:schemeClr val="accent5"/>
                </a:solidFill>
              </a:defRPr>
            </a:lvl1pPr>
            <a:lvl3pPr marL="914400" indent="0" algn="l">
              <a:buNone/>
              <a:defRPr baseline="0"/>
            </a:lvl3pPr>
            <a:lvl4pPr marL="1371600" indent="0">
              <a:buNone/>
              <a:defRPr/>
            </a:lvl4pPr>
            <a:lvl5pPr marL="1828800" indent="0">
              <a:buNone/>
              <a:defRPr/>
            </a:lvl5pPr>
          </a:lstStyle>
          <a:p>
            <a:pPr lvl="0"/>
            <a:r>
              <a:rPr lang="en-US" dirty="0" smtClean="0"/>
              <a:t>CLICK TO EDIT SUB TEXT</a:t>
            </a:r>
          </a:p>
        </p:txBody>
      </p:sp>
    </p:spTree>
    <p:extLst>
      <p:ext uri="{BB962C8B-B14F-4D97-AF65-F5344CB8AC3E}">
        <p14:creationId xmlns:p14="http://schemas.microsoft.com/office/powerpoint/2010/main" val="1266065568"/>
      </p:ext>
    </p:extLst>
  </p:cSld>
  <p:clrMapOvr>
    <a:masterClrMapping/>
  </p:clrMapOvr>
  <p:timing>
    <p:tnLst>
      <p:par>
        <p:cTn xmlns:p14="http://schemas.microsoft.com/office/powerpoint/2010/mai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Rectangle 5"/>
          <p:cNvSpPr/>
          <p:nvPr userDrawn="1"/>
        </p:nvSpPr>
        <p:spPr>
          <a:xfrm>
            <a:off x="1" y="0"/>
            <a:ext cx="9280544" cy="5143500"/>
          </a:xfrm>
          <a:prstGeom prst="rect">
            <a:avLst/>
          </a:prstGeom>
          <a:solidFill>
            <a:schemeClr val="tx2"/>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prstClr val="white"/>
              </a:solidFill>
              <a:latin typeface="News Gothic MT"/>
            </a:endParaRPr>
          </a:p>
        </p:txBody>
      </p:sp>
      <p:sp>
        <p:nvSpPr>
          <p:cNvPr id="3" name="Title 2"/>
          <p:cNvSpPr>
            <a:spLocks noGrp="1"/>
          </p:cNvSpPr>
          <p:nvPr>
            <p:ph type="title"/>
          </p:nvPr>
        </p:nvSpPr>
        <p:spPr>
          <a:xfrm>
            <a:off x="1195325" y="1916328"/>
            <a:ext cx="6947616" cy="532285"/>
          </a:xfrm>
        </p:spPr>
        <p:txBody>
          <a:bodyPr/>
          <a:lstStyle>
            <a:lvl1pPr>
              <a:defRPr sz="3600">
                <a:solidFill>
                  <a:schemeClr val="accent1"/>
                </a:solidFill>
              </a:defRPr>
            </a:lvl1pPr>
          </a:lstStyle>
          <a:p>
            <a:r>
              <a:rPr lang="en-US" dirty="0" smtClean="0"/>
              <a:t>Click to edit Master title style</a:t>
            </a:r>
            <a:endParaRPr lang="en-US" dirty="0"/>
          </a:p>
        </p:txBody>
      </p:sp>
      <p:pic>
        <p:nvPicPr>
          <p:cNvPr id="7" name="Picture 6" descr="PivLogo_Whit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401984" y="366152"/>
            <a:ext cx="1364191" cy="309289"/>
          </a:xfrm>
          <a:prstGeom prst="rect">
            <a:avLst/>
          </a:prstGeom>
        </p:spPr>
      </p:pic>
      <p:sp>
        <p:nvSpPr>
          <p:cNvPr id="12" name="Text Placeholder 11"/>
          <p:cNvSpPr>
            <a:spLocks noGrp="1"/>
          </p:cNvSpPr>
          <p:nvPr>
            <p:ph type="body" sz="quarter" idx="10"/>
          </p:nvPr>
        </p:nvSpPr>
        <p:spPr>
          <a:xfrm>
            <a:off x="1195325" y="2502217"/>
            <a:ext cx="5828553" cy="437905"/>
          </a:xfrm>
        </p:spPr>
        <p:txBody>
          <a:bodyPr>
            <a:normAutofit/>
          </a:bodyPr>
          <a:lstStyle>
            <a:lvl1pPr marL="0" indent="0">
              <a:buNone/>
              <a:defRPr sz="2400">
                <a:solidFill>
                  <a:schemeClr val="bg1"/>
                </a:solidFill>
              </a:defRPr>
            </a:lvl1pPr>
          </a:lstStyle>
          <a:p>
            <a:pPr lvl="0"/>
            <a:r>
              <a:rPr lang="en-US" dirty="0" smtClean="0"/>
              <a:t>Click to edit Master text styles</a:t>
            </a:r>
          </a:p>
        </p:txBody>
      </p:sp>
      <p:sp>
        <p:nvSpPr>
          <p:cNvPr id="14" name="Text Placeholder 13"/>
          <p:cNvSpPr>
            <a:spLocks noGrp="1"/>
          </p:cNvSpPr>
          <p:nvPr>
            <p:ph type="body" sz="quarter" idx="11" hasCustomPrompt="1"/>
          </p:nvPr>
        </p:nvSpPr>
        <p:spPr>
          <a:xfrm>
            <a:off x="1195325" y="4442307"/>
            <a:ext cx="7881472" cy="379642"/>
          </a:xfrm>
        </p:spPr>
        <p:txBody>
          <a:bodyPr>
            <a:normAutofit/>
          </a:bodyPr>
          <a:lstStyle>
            <a:lvl1pPr marL="0" indent="0">
              <a:buNone/>
              <a:defRPr sz="1800" baseline="0">
                <a:solidFill>
                  <a:schemeClr val="accent5"/>
                </a:solidFill>
              </a:defRPr>
            </a:lvl1pPr>
            <a:lvl3pPr marL="914400" indent="0" algn="l">
              <a:buNone/>
              <a:defRPr baseline="0"/>
            </a:lvl3pPr>
            <a:lvl4pPr marL="1371600" indent="0">
              <a:buNone/>
              <a:defRPr/>
            </a:lvl4pPr>
            <a:lvl5pPr marL="1828800" indent="0">
              <a:buNone/>
              <a:defRPr/>
            </a:lvl5pPr>
          </a:lstStyle>
          <a:p>
            <a:pPr lvl="0"/>
            <a:r>
              <a:rPr lang="en-US" dirty="0" smtClean="0"/>
              <a:t>CLICK TO EDIT SUB TEXT</a:t>
            </a:r>
          </a:p>
        </p:txBody>
      </p:sp>
    </p:spTree>
    <p:extLst>
      <p:ext uri="{BB962C8B-B14F-4D97-AF65-F5344CB8AC3E}">
        <p14:creationId xmlns:p14="http://schemas.microsoft.com/office/powerpoint/2010/main" val="205893331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6" name="Rectangle 5"/>
          <p:cNvSpPr/>
          <p:nvPr userDrawn="1"/>
        </p:nvSpPr>
        <p:spPr>
          <a:xfrm>
            <a:off x="1" y="0"/>
            <a:ext cx="9144000" cy="5143500"/>
          </a:xfrm>
          <a:prstGeom prst="rect">
            <a:avLst/>
          </a:prstGeom>
          <a:solidFill>
            <a:schemeClr val="tx2"/>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prstClr val="white"/>
              </a:solidFill>
              <a:latin typeface="News Gothic MT"/>
            </a:endParaRPr>
          </a:p>
        </p:txBody>
      </p:sp>
      <p:sp>
        <p:nvSpPr>
          <p:cNvPr id="4" name="Picture Placeholder 3"/>
          <p:cNvSpPr>
            <a:spLocks noGrp="1"/>
          </p:cNvSpPr>
          <p:nvPr>
            <p:ph type="pic" sz="quarter" idx="12"/>
          </p:nvPr>
        </p:nvSpPr>
        <p:spPr>
          <a:xfrm>
            <a:off x="0" y="0"/>
            <a:ext cx="9144000" cy="5143500"/>
          </a:xfrm>
        </p:spPr>
        <p:txBody>
          <a:bodyPr/>
          <a:lstStyle/>
          <a:p>
            <a:endParaRPr lang="en-US" dirty="0"/>
          </a:p>
        </p:txBody>
      </p:sp>
      <p:sp>
        <p:nvSpPr>
          <p:cNvPr id="3" name="Title 2"/>
          <p:cNvSpPr>
            <a:spLocks noGrp="1"/>
          </p:cNvSpPr>
          <p:nvPr>
            <p:ph type="title"/>
          </p:nvPr>
        </p:nvSpPr>
        <p:spPr>
          <a:xfrm>
            <a:off x="1117709" y="407953"/>
            <a:ext cx="6947616" cy="585514"/>
          </a:xfrm>
        </p:spPr>
        <p:txBody>
          <a:bodyPr/>
          <a:lstStyle>
            <a:lvl1pPr>
              <a:defRPr sz="3600">
                <a:solidFill>
                  <a:schemeClr val="bg1"/>
                </a:solidFill>
              </a:defRPr>
            </a:lvl1pPr>
          </a:lstStyle>
          <a:p>
            <a:r>
              <a:rPr lang="en-US" dirty="0" smtClean="0"/>
              <a:t>Click to edit Master title style</a:t>
            </a:r>
            <a:endParaRPr lang="en-US" dirty="0"/>
          </a:p>
        </p:txBody>
      </p:sp>
      <p:sp>
        <p:nvSpPr>
          <p:cNvPr id="12" name="Text Placeholder 11"/>
          <p:cNvSpPr>
            <a:spLocks noGrp="1"/>
          </p:cNvSpPr>
          <p:nvPr>
            <p:ph type="body" sz="quarter" idx="10"/>
          </p:nvPr>
        </p:nvSpPr>
        <p:spPr>
          <a:xfrm>
            <a:off x="1117709" y="998561"/>
            <a:ext cx="5828553" cy="481696"/>
          </a:xfrm>
        </p:spPr>
        <p:txBody>
          <a:bodyPr>
            <a:normAutofit/>
          </a:bodyPr>
          <a:lstStyle>
            <a:lvl1pPr marL="0" indent="0">
              <a:buNone/>
              <a:defRPr sz="2400">
                <a:solidFill>
                  <a:schemeClr val="bg1"/>
                </a:solidFill>
              </a:defRPr>
            </a:lvl1pPr>
          </a:lstStyle>
          <a:p>
            <a:pPr lvl="0"/>
            <a:r>
              <a:rPr lang="en-US" dirty="0" smtClean="0"/>
              <a:t>Click to edit Master text styles</a:t>
            </a:r>
          </a:p>
        </p:txBody>
      </p:sp>
    </p:spTree>
    <p:extLst>
      <p:ext uri="{BB962C8B-B14F-4D97-AF65-F5344CB8AC3E}">
        <p14:creationId xmlns:p14="http://schemas.microsoft.com/office/powerpoint/2010/main" val="40621213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6" name="Rectangle 5"/>
          <p:cNvSpPr/>
          <p:nvPr userDrawn="1"/>
        </p:nvSpPr>
        <p:spPr>
          <a:xfrm>
            <a:off x="1" y="0"/>
            <a:ext cx="9144000" cy="5143500"/>
          </a:xfrm>
          <a:prstGeom prst="rect">
            <a:avLst/>
          </a:prstGeom>
          <a:solidFill>
            <a:schemeClr val="tx2"/>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rgbClr val="0A1215"/>
              </a:solidFill>
              <a:latin typeface="News Gothic MT"/>
            </a:endParaRPr>
          </a:p>
        </p:txBody>
      </p:sp>
      <p:sp>
        <p:nvSpPr>
          <p:cNvPr id="4" name="Picture Placeholder 3"/>
          <p:cNvSpPr>
            <a:spLocks noGrp="1"/>
          </p:cNvSpPr>
          <p:nvPr>
            <p:ph type="pic" sz="quarter" idx="12"/>
          </p:nvPr>
        </p:nvSpPr>
        <p:spPr>
          <a:xfrm>
            <a:off x="0" y="1756833"/>
            <a:ext cx="9144000" cy="3386667"/>
          </a:xfrm>
        </p:spPr>
        <p:txBody>
          <a:bodyPr/>
          <a:lstStyle/>
          <a:p>
            <a:endParaRPr lang="en-US" dirty="0"/>
          </a:p>
        </p:txBody>
      </p:sp>
      <p:sp>
        <p:nvSpPr>
          <p:cNvPr id="3" name="Title 2"/>
          <p:cNvSpPr>
            <a:spLocks noGrp="1"/>
          </p:cNvSpPr>
          <p:nvPr>
            <p:ph type="title"/>
          </p:nvPr>
        </p:nvSpPr>
        <p:spPr>
          <a:xfrm>
            <a:off x="1117709" y="407953"/>
            <a:ext cx="6947616" cy="585514"/>
          </a:xfrm>
        </p:spPr>
        <p:txBody>
          <a:bodyPr/>
          <a:lstStyle>
            <a:lvl1pPr algn="ctr">
              <a:defRPr sz="3600">
                <a:solidFill>
                  <a:schemeClr val="bg1"/>
                </a:solidFill>
              </a:defRPr>
            </a:lvl1pPr>
          </a:lstStyle>
          <a:p>
            <a:r>
              <a:rPr lang="en-US" dirty="0" smtClean="0"/>
              <a:t>Click to edit Master title style</a:t>
            </a:r>
            <a:endParaRPr lang="en-US" dirty="0"/>
          </a:p>
        </p:txBody>
      </p:sp>
      <p:sp>
        <p:nvSpPr>
          <p:cNvPr id="12" name="Text Placeholder 11"/>
          <p:cNvSpPr>
            <a:spLocks noGrp="1"/>
          </p:cNvSpPr>
          <p:nvPr>
            <p:ph type="body" sz="quarter" idx="10"/>
          </p:nvPr>
        </p:nvSpPr>
        <p:spPr>
          <a:xfrm>
            <a:off x="1677241" y="998561"/>
            <a:ext cx="5828553" cy="481696"/>
          </a:xfrm>
        </p:spPr>
        <p:txBody>
          <a:bodyPr>
            <a:normAutofit/>
          </a:bodyPr>
          <a:lstStyle>
            <a:lvl1pPr marL="0" indent="0" algn="ctr">
              <a:buNone/>
              <a:defRPr sz="2400">
                <a:solidFill>
                  <a:schemeClr val="bg1"/>
                </a:solidFill>
              </a:defRPr>
            </a:lvl1pPr>
          </a:lstStyle>
          <a:p>
            <a:pPr lvl="0"/>
            <a:r>
              <a:rPr lang="en-US" dirty="0" smtClean="0"/>
              <a:t>Click to edit Master text styles</a:t>
            </a:r>
          </a:p>
        </p:txBody>
      </p:sp>
    </p:spTree>
    <p:extLst>
      <p:ext uri="{BB962C8B-B14F-4D97-AF65-F5344CB8AC3E}">
        <p14:creationId xmlns:p14="http://schemas.microsoft.com/office/powerpoint/2010/main" val="44088328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lvl1pPr>
              <a:defRPr>
                <a:solidFill>
                  <a:srgbClr val="878787"/>
                </a:solidFill>
              </a:defRPr>
            </a:lvl1pPr>
            <a:lvl2pPr>
              <a:defRPr>
                <a:solidFill>
                  <a:srgbClr val="878787"/>
                </a:solidFill>
              </a:defRPr>
            </a:lvl2pPr>
            <a:lvl3pPr>
              <a:defRPr>
                <a:solidFill>
                  <a:srgbClr val="878787"/>
                </a:solidFill>
              </a:defRPr>
            </a:lvl3pPr>
            <a:lvl4pPr>
              <a:defRPr>
                <a:solidFill>
                  <a:srgbClr val="878787"/>
                </a:solidFill>
              </a:defRPr>
            </a:lvl4pPr>
            <a:lvl5pPr>
              <a:defRPr>
                <a:solidFill>
                  <a:srgbClr val="878787"/>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cxnSp>
        <p:nvCxnSpPr>
          <p:cNvPr id="4" name="Straight Connector 3"/>
          <p:cNvCxnSpPr/>
          <p:nvPr userDrawn="1"/>
        </p:nvCxnSpPr>
        <p:spPr>
          <a:xfrm>
            <a:off x="0" y="952606"/>
            <a:ext cx="9144000" cy="0"/>
          </a:xfrm>
          <a:prstGeom prst="line">
            <a:avLst/>
          </a:prstGeom>
          <a:ln>
            <a:solidFill>
              <a:srgbClr val="E8E8E8"/>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746602448"/>
      </p:ext>
    </p:extLst>
  </p:cSld>
  <p:clrMapOvr>
    <a:masterClrMapping/>
  </p:clrMapOvr>
  <p:timing>
    <p:tnLst>
      <p:par>
        <p:cTn xmlns:p14="http://schemas.microsoft.com/office/powerpoint/2010/mai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457199" y="87914"/>
            <a:ext cx="6662271" cy="857250"/>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457200" y="1519381"/>
            <a:ext cx="8229600" cy="3075242"/>
          </a:xfrm>
        </p:spPr>
        <p:txBody>
          <a:bodyPr/>
          <a:lstStyle>
            <a:lvl1pPr marL="0" indent="0">
              <a:buNone/>
              <a:defRPr>
                <a:solidFill>
                  <a:srgbClr val="878787"/>
                </a:solidFill>
              </a:defRPr>
            </a:lvl1pPr>
            <a:lvl2pPr marL="457200" indent="0">
              <a:buNone/>
              <a:defRPr>
                <a:solidFill>
                  <a:srgbClr val="878787"/>
                </a:solidFill>
              </a:defRPr>
            </a:lvl2pPr>
            <a:lvl3pPr marL="914400" indent="0">
              <a:buNone/>
              <a:defRPr>
                <a:solidFill>
                  <a:srgbClr val="878787"/>
                </a:solidFill>
              </a:defRPr>
            </a:lvl3pPr>
            <a:lvl4pPr marL="1371600" indent="0">
              <a:buNone/>
              <a:defRPr>
                <a:solidFill>
                  <a:srgbClr val="878787"/>
                </a:solidFill>
              </a:defRPr>
            </a:lvl4pPr>
            <a:lvl5pPr marL="1828800" indent="0">
              <a:buNone/>
              <a:defRPr>
                <a:solidFill>
                  <a:srgbClr val="878787"/>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cxnSp>
        <p:nvCxnSpPr>
          <p:cNvPr id="4" name="Straight Connector 3"/>
          <p:cNvCxnSpPr/>
          <p:nvPr userDrawn="1"/>
        </p:nvCxnSpPr>
        <p:spPr>
          <a:xfrm>
            <a:off x="0" y="952606"/>
            <a:ext cx="9144000" cy="0"/>
          </a:xfrm>
          <a:prstGeom prst="line">
            <a:avLst/>
          </a:prstGeom>
          <a:ln>
            <a:solidFill>
              <a:srgbClr val="E8E8E8"/>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7247305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200151"/>
            <a:ext cx="4038600" cy="3394472"/>
          </a:xfrm>
        </p:spPr>
        <p:txBody>
          <a:bodyPr>
            <a:normAutofit/>
          </a:bodyPr>
          <a:lstStyle>
            <a:lvl1pPr>
              <a:defRPr sz="2400">
                <a:solidFill>
                  <a:srgbClr val="878787"/>
                </a:solidFill>
              </a:defRPr>
            </a:lvl1pPr>
            <a:lvl2pPr>
              <a:defRPr sz="2000">
                <a:solidFill>
                  <a:srgbClr val="878787"/>
                </a:solidFill>
              </a:defRPr>
            </a:lvl2pPr>
            <a:lvl3pPr>
              <a:defRPr sz="1800">
                <a:solidFill>
                  <a:srgbClr val="878787"/>
                </a:solidFill>
              </a:defRPr>
            </a:lvl3pPr>
            <a:lvl4pPr>
              <a:defRPr sz="1600">
                <a:solidFill>
                  <a:srgbClr val="878787"/>
                </a:solidFill>
              </a:defRPr>
            </a:lvl4pPr>
            <a:lvl5pPr>
              <a:defRPr sz="1600">
                <a:solidFill>
                  <a:srgbClr val="878787"/>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48200" y="1200151"/>
            <a:ext cx="4038600" cy="3394472"/>
          </a:xfrm>
        </p:spPr>
        <p:txBody>
          <a:bodyPr>
            <a:normAutofit/>
          </a:bodyPr>
          <a:lstStyle>
            <a:lvl1pPr>
              <a:defRPr sz="2400">
                <a:solidFill>
                  <a:srgbClr val="878787"/>
                </a:solidFill>
              </a:defRPr>
            </a:lvl1pPr>
            <a:lvl2pPr>
              <a:defRPr sz="2000">
                <a:solidFill>
                  <a:srgbClr val="878787"/>
                </a:solidFill>
              </a:defRPr>
            </a:lvl2pPr>
            <a:lvl3pPr>
              <a:defRPr sz="1800">
                <a:solidFill>
                  <a:srgbClr val="878787"/>
                </a:solidFill>
              </a:defRPr>
            </a:lvl3pPr>
            <a:lvl4pPr>
              <a:defRPr sz="1600">
                <a:solidFill>
                  <a:srgbClr val="878787"/>
                </a:solidFill>
              </a:defRPr>
            </a:lvl4pPr>
            <a:lvl5pPr>
              <a:defRPr sz="1600">
                <a:solidFill>
                  <a:srgbClr val="878787"/>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cxnSp>
        <p:nvCxnSpPr>
          <p:cNvPr id="5" name="Straight Connector 4"/>
          <p:cNvCxnSpPr/>
          <p:nvPr userDrawn="1"/>
        </p:nvCxnSpPr>
        <p:spPr>
          <a:xfrm>
            <a:off x="0" y="952606"/>
            <a:ext cx="9144000" cy="0"/>
          </a:xfrm>
          <a:prstGeom prst="line">
            <a:avLst/>
          </a:prstGeom>
          <a:ln>
            <a:solidFill>
              <a:srgbClr val="E8E8E8"/>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285986318"/>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11" name="Rectangle 10"/>
          <p:cNvSpPr/>
          <p:nvPr userDrawn="1"/>
        </p:nvSpPr>
        <p:spPr>
          <a:xfrm>
            <a:off x="-7471" y="-52294"/>
            <a:ext cx="9218706" cy="5210736"/>
          </a:xfrm>
          <a:prstGeom prst="rect">
            <a:avLst/>
          </a:prstGeom>
          <a:solidFill>
            <a:schemeClr val="tx2"/>
          </a:solidFill>
          <a:ln>
            <a:noFill/>
          </a:ln>
        </p:spPr>
        <p:style>
          <a:lnRef idx="3">
            <a:schemeClr val="lt1"/>
          </a:lnRef>
          <a:fillRef idx="1">
            <a:schemeClr val="dk1"/>
          </a:fillRef>
          <a:effectRef idx="1">
            <a:schemeClr val="dk1"/>
          </a:effectRef>
          <a:fontRef idx="minor">
            <a:schemeClr val="lt1"/>
          </a:fontRef>
        </p:style>
        <p:txBody>
          <a:bodyPr rtlCol="0" anchor="ctr"/>
          <a:lstStyle/>
          <a:p>
            <a:pPr algn="ctr"/>
            <a:endParaRPr lang="en-US">
              <a:solidFill>
                <a:prstClr val="white"/>
              </a:solidFill>
              <a:latin typeface="News Gothic MT"/>
            </a:endParaRPr>
          </a:p>
        </p:txBody>
      </p:sp>
      <p:sp>
        <p:nvSpPr>
          <p:cNvPr id="8" name="Rectangle 7"/>
          <p:cNvSpPr/>
          <p:nvPr userDrawn="1"/>
        </p:nvSpPr>
        <p:spPr>
          <a:xfrm>
            <a:off x="4495799" y="948765"/>
            <a:ext cx="4722907" cy="4258235"/>
          </a:xfrm>
          <a:prstGeom prst="rect">
            <a:avLst/>
          </a:prstGeom>
          <a:ln>
            <a:noFill/>
          </a:ln>
          <a:effectLst/>
        </p:spPr>
        <p:style>
          <a:lnRef idx="3">
            <a:schemeClr val="lt1"/>
          </a:lnRef>
          <a:fillRef idx="1">
            <a:schemeClr val="accent1"/>
          </a:fillRef>
          <a:effectRef idx="1">
            <a:schemeClr val="accent1"/>
          </a:effectRef>
          <a:fontRef idx="minor">
            <a:schemeClr val="lt1"/>
          </a:fontRef>
        </p:style>
        <p:txBody>
          <a:bodyPr rtlCol="0" anchor="ctr"/>
          <a:lstStyle/>
          <a:p>
            <a:pPr algn="ctr"/>
            <a:endParaRPr lang="en-US">
              <a:solidFill>
                <a:prstClr val="white"/>
              </a:solidFill>
              <a:latin typeface="News Gothic MT"/>
            </a:endParaRPr>
          </a:p>
        </p:txBody>
      </p:sp>
      <p:sp>
        <p:nvSpPr>
          <p:cNvPr id="2" name="Title 1"/>
          <p:cNvSpPr>
            <a:spLocks noGrp="1"/>
          </p:cNvSpPr>
          <p:nvPr>
            <p:ph type="title" hasCustomPrompt="1"/>
          </p:nvPr>
        </p:nvSpPr>
        <p:spPr>
          <a:xfrm>
            <a:off x="231588" y="318403"/>
            <a:ext cx="8538884" cy="363558"/>
          </a:xfrm>
        </p:spPr>
        <p:txBody>
          <a:bodyPr/>
          <a:lstStyle>
            <a:lvl1pPr algn="l">
              <a:defRPr>
                <a:solidFill>
                  <a:schemeClr val="bg1"/>
                </a:solidFill>
              </a:defRPr>
            </a:lvl1pPr>
          </a:lstStyle>
          <a:p>
            <a:r>
              <a:rPr lang="en-US" dirty="0" smtClean="0"/>
              <a:t>CLICK TO EDIT MASTER TITLE STYLE</a:t>
            </a:r>
            <a:endParaRPr lang="en-US" dirty="0"/>
          </a:p>
        </p:txBody>
      </p:sp>
      <p:sp>
        <p:nvSpPr>
          <p:cNvPr id="4" name="Content Placeholder 3"/>
          <p:cNvSpPr>
            <a:spLocks noGrp="1"/>
          </p:cNvSpPr>
          <p:nvPr>
            <p:ph sz="half" idx="2"/>
          </p:nvPr>
        </p:nvSpPr>
        <p:spPr>
          <a:xfrm>
            <a:off x="4728882" y="1192686"/>
            <a:ext cx="3957918" cy="3394472"/>
          </a:xfrm>
        </p:spPr>
        <p:txBody>
          <a:bodyPr>
            <a:normAutofit/>
          </a:bodyPr>
          <a:lstStyle>
            <a:lvl1pPr marL="285750" indent="-285750">
              <a:spcAft>
                <a:spcPts val="600"/>
              </a:spcAft>
              <a:buFont typeface="Arial"/>
              <a:buChar char="•"/>
              <a:defRPr sz="1600">
                <a:solidFill>
                  <a:schemeClr val="bg1"/>
                </a:solidFill>
              </a:defRPr>
            </a:lvl1pPr>
            <a:lvl2pPr marL="457200" indent="0">
              <a:buNone/>
              <a:defRPr sz="1600">
                <a:solidFill>
                  <a:srgbClr val="878787"/>
                </a:solidFill>
              </a:defRPr>
            </a:lvl2pPr>
            <a:lvl3pPr marL="914400" indent="0">
              <a:buNone/>
              <a:defRPr sz="1400">
                <a:solidFill>
                  <a:srgbClr val="878787"/>
                </a:solidFill>
              </a:defRPr>
            </a:lvl3pPr>
            <a:lvl4pPr marL="1371600" indent="0">
              <a:buNone/>
              <a:defRPr sz="1200">
                <a:solidFill>
                  <a:srgbClr val="878787"/>
                </a:solidFill>
              </a:defRPr>
            </a:lvl4pPr>
            <a:lvl5pPr marL="1828800" indent="0">
              <a:buNone/>
              <a:defRPr sz="1200">
                <a:solidFill>
                  <a:srgbClr val="878787"/>
                </a:solidFill>
              </a:defRPr>
            </a:lvl5pPr>
            <a:lvl6pPr>
              <a:defRPr sz="1800"/>
            </a:lvl6pPr>
            <a:lvl7pPr>
              <a:defRPr sz="1800"/>
            </a:lvl7pPr>
            <a:lvl8pPr>
              <a:defRPr sz="1800"/>
            </a:lvl8pPr>
            <a:lvl9pPr>
              <a:defRPr sz="1800"/>
            </a:lvl9pPr>
          </a:lstStyle>
          <a:p>
            <a:pPr lvl="0"/>
            <a:r>
              <a:rPr lang="en-US" dirty="0" smtClean="0"/>
              <a:t>Click to edit Master text styles</a:t>
            </a:r>
          </a:p>
        </p:txBody>
      </p:sp>
      <p:sp>
        <p:nvSpPr>
          <p:cNvPr id="10" name="Picture Placeholder 9"/>
          <p:cNvSpPr>
            <a:spLocks noGrp="1"/>
          </p:cNvSpPr>
          <p:nvPr>
            <p:ph type="pic" sz="quarter" idx="10"/>
          </p:nvPr>
        </p:nvSpPr>
        <p:spPr>
          <a:xfrm>
            <a:off x="0" y="956796"/>
            <a:ext cx="4495800" cy="4250204"/>
          </a:xfrm>
        </p:spPr>
        <p:txBody>
          <a:bodyPr/>
          <a:lstStyle/>
          <a:p>
            <a:endParaRPr lang="en-US" dirty="0"/>
          </a:p>
        </p:txBody>
      </p:sp>
    </p:spTree>
    <p:extLst>
      <p:ext uri="{BB962C8B-B14F-4D97-AF65-F5344CB8AC3E}">
        <p14:creationId xmlns:p14="http://schemas.microsoft.com/office/powerpoint/2010/main" val="745675158"/>
      </p:ext>
    </p:extLst>
  </p:cSld>
  <p:clrMapOvr>
    <a:masterClrMapping/>
  </p:clrMapOvr>
  <p:timing>
    <p:tnLst>
      <p:par>
        <p:cTn xmlns:p14="http://schemas.microsoft.com/office/powerpoint/2010/mai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2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200151"/>
            <a:ext cx="4038600" cy="3394472"/>
          </a:xfrm>
        </p:spPr>
        <p:txBody>
          <a:bodyPr>
            <a:normAutofit/>
          </a:bodyPr>
          <a:lstStyle>
            <a:lvl1pPr marL="0" indent="0">
              <a:spcAft>
                <a:spcPts val="600"/>
              </a:spcAft>
              <a:buNone/>
              <a:defRPr sz="1600">
                <a:solidFill>
                  <a:srgbClr val="878787"/>
                </a:solidFill>
              </a:defRPr>
            </a:lvl1pPr>
            <a:lvl2pPr marL="457200" indent="0">
              <a:buNone/>
              <a:defRPr sz="1600">
                <a:solidFill>
                  <a:srgbClr val="878787"/>
                </a:solidFill>
              </a:defRPr>
            </a:lvl2pPr>
            <a:lvl3pPr marL="914400" indent="0">
              <a:buNone/>
              <a:defRPr sz="1400">
                <a:solidFill>
                  <a:srgbClr val="878787"/>
                </a:solidFill>
              </a:defRPr>
            </a:lvl3pPr>
            <a:lvl4pPr marL="1371600" indent="0">
              <a:buNone/>
              <a:defRPr sz="1200">
                <a:solidFill>
                  <a:srgbClr val="878787"/>
                </a:solidFill>
              </a:defRPr>
            </a:lvl4pPr>
            <a:lvl5pPr marL="1828800" indent="0">
              <a:buNone/>
              <a:defRPr sz="1200">
                <a:solidFill>
                  <a:srgbClr val="878787"/>
                </a:solidFill>
              </a:defRPr>
            </a:lvl5pPr>
            <a:lvl6pPr>
              <a:defRPr sz="1800"/>
            </a:lvl6pPr>
            <a:lvl7pPr>
              <a:defRPr sz="1800"/>
            </a:lvl7pPr>
            <a:lvl8pPr>
              <a:defRPr sz="1800"/>
            </a:lvl8pPr>
            <a:lvl9pPr>
              <a:defRPr sz="1800"/>
            </a:lvl9pPr>
          </a:lstStyle>
          <a:p>
            <a:pPr lvl="0"/>
            <a:r>
              <a:rPr lang="en-US" dirty="0" smtClean="0"/>
              <a:t>Click to edit Master text styles</a:t>
            </a:r>
          </a:p>
          <a:p>
            <a:pPr lvl="0"/>
            <a:endParaRPr lang="en-US" dirty="0" smtClean="0"/>
          </a:p>
        </p:txBody>
      </p:sp>
      <p:sp>
        <p:nvSpPr>
          <p:cNvPr id="6" name="Text Placeholder 5"/>
          <p:cNvSpPr>
            <a:spLocks noGrp="1"/>
          </p:cNvSpPr>
          <p:nvPr>
            <p:ph type="body" sz="quarter" idx="10"/>
          </p:nvPr>
        </p:nvSpPr>
        <p:spPr>
          <a:xfrm>
            <a:off x="4662394" y="3832344"/>
            <a:ext cx="4070350" cy="665162"/>
          </a:xfrm>
        </p:spPr>
        <p:txBody>
          <a:bodyPr>
            <a:noAutofit/>
          </a:bodyPr>
          <a:lstStyle>
            <a:lvl1pPr marL="0" indent="0">
              <a:buNone/>
              <a:defRPr sz="1100" i="1">
                <a:solidFill>
                  <a:schemeClr val="bg1">
                    <a:lumMod val="75000"/>
                  </a:schemeClr>
                </a:solidFill>
              </a:defRPr>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dirty="0" smtClean="0"/>
              <a:t>Click to edit Master text style</a:t>
            </a:r>
          </a:p>
        </p:txBody>
      </p:sp>
      <p:sp>
        <p:nvSpPr>
          <p:cNvPr id="8" name="Picture Placeholder 7"/>
          <p:cNvSpPr>
            <a:spLocks noGrp="1"/>
          </p:cNvSpPr>
          <p:nvPr>
            <p:ph type="pic" sz="quarter" idx="11"/>
          </p:nvPr>
        </p:nvSpPr>
        <p:spPr>
          <a:xfrm>
            <a:off x="4662488" y="1200150"/>
            <a:ext cx="4070350" cy="2430556"/>
          </a:xfrm>
        </p:spPr>
        <p:txBody>
          <a:bodyPr/>
          <a:lstStyle/>
          <a:p>
            <a:endParaRPr lang="en-US"/>
          </a:p>
        </p:txBody>
      </p:sp>
      <p:cxnSp>
        <p:nvCxnSpPr>
          <p:cNvPr id="7" name="Straight Connector 6"/>
          <p:cNvCxnSpPr/>
          <p:nvPr userDrawn="1"/>
        </p:nvCxnSpPr>
        <p:spPr>
          <a:xfrm>
            <a:off x="0" y="952606"/>
            <a:ext cx="9144000" cy="0"/>
          </a:xfrm>
          <a:prstGeom prst="line">
            <a:avLst/>
          </a:prstGeom>
          <a:ln>
            <a:solidFill>
              <a:srgbClr val="E8E8E8"/>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084503544"/>
      </p:ext>
    </p:extLst>
  </p:cSld>
  <p:clrMapOvr>
    <a:masterClrMapping/>
  </p:clrMapOvr>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lvl1pPr>
              <a:defRPr>
                <a:solidFill>
                  <a:srgbClr val="878787"/>
                </a:solidFill>
              </a:defRPr>
            </a:lvl1pPr>
            <a:lvl2pPr>
              <a:defRPr>
                <a:solidFill>
                  <a:srgbClr val="878787"/>
                </a:solidFill>
              </a:defRPr>
            </a:lvl2pPr>
            <a:lvl3pPr>
              <a:defRPr>
                <a:solidFill>
                  <a:srgbClr val="878787"/>
                </a:solidFill>
              </a:defRPr>
            </a:lvl3pPr>
            <a:lvl4pPr>
              <a:defRPr>
                <a:solidFill>
                  <a:srgbClr val="878787"/>
                </a:solidFill>
              </a:defRPr>
            </a:lvl4pPr>
            <a:lvl5pPr>
              <a:defRPr>
                <a:solidFill>
                  <a:srgbClr val="878787"/>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cxnSp>
        <p:nvCxnSpPr>
          <p:cNvPr id="4" name="Straight Connector 3"/>
          <p:cNvCxnSpPr/>
          <p:nvPr userDrawn="1"/>
        </p:nvCxnSpPr>
        <p:spPr>
          <a:xfrm>
            <a:off x="0" y="952606"/>
            <a:ext cx="9144000" cy="0"/>
          </a:xfrm>
          <a:prstGeom prst="line">
            <a:avLst/>
          </a:prstGeom>
          <a:ln>
            <a:solidFill>
              <a:srgbClr val="E8E8E8"/>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220382210"/>
      </p:ext>
    </p:extLst>
  </p:cSld>
  <p:clrMapOvr>
    <a:masterClrMapping/>
  </p:clrMapOvr>
  <p:timing>
    <p:tnLst>
      <p:par>
        <p:cTn xmlns:p14="http://schemas.microsoft.com/office/powerpoint/2010/mai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457200" y="1151335"/>
            <a:ext cx="4040188" cy="7536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457200" y="2016580"/>
            <a:ext cx="4040188" cy="2578042"/>
          </a:xfrm>
        </p:spPr>
        <p:txBody>
          <a:bodyPr>
            <a:normAutofit/>
          </a:bodyPr>
          <a:lstStyle>
            <a:lvl1pPr>
              <a:defRPr sz="2000">
                <a:solidFill>
                  <a:srgbClr val="878787"/>
                </a:solidFill>
              </a:defRPr>
            </a:lvl1pPr>
            <a:lvl2pPr>
              <a:defRPr sz="2000">
                <a:solidFill>
                  <a:srgbClr val="878787"/>
                </a:solidFill>
              </a:defRPr>
            </a:lvl2pPr>
            <a:lvl3pPr>
              <a:defRPr sz="2000">
                <a:solidFill>
                  <a:srgbClr val="878787"/>
                </a:solidFill>
              </a:defRPr>
            </a:lvl3pPr>
            <a:lvl4pPr>
              <a:defRPr sz="2000">
                <a:solidFill>
                  <a:srgbClr val="878787"/>
                </a:solidFill>
              </a:defRPr>
            </a:lvl4pPr>
            <a:lvl5pPr>
              <a:defRPr sz="2000">
                <a:solidFill>
                  <a:srgbClr val="878787"/>
                </a:solidFill>
              </a:defRPr>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4645026" y="1151335"/>
            <a:ext cx="4041775" cy="7536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6" y="2016580"/>
            <a:ext cx="4041775" cy="2578042"/>
          </a:xfrm>
        </p:spPr>
        <p:txBody>
          <a:bodyPr>
            <a:normAutofit/>
          </a:bodyPr>
          <a:lstStyle>
            <a:lvl1pPr>
              <a:defRPr sz="2000">
                <a:solidFill>
                  <a:srgbClr val="878787"/>
                </a:solidFill>
              </a:defRPr>
            </a:lvl1pPr>
            <a:lvl2pPr>
              <a:defRPr sz="2000">
                <a:solidFill>
                  <a:srgbClr val="878787"/>
                </a:solidFill>
              </a:defRPr>
            </a:lvl2pPr>
            <a:lvl3pPr>
              <a:defRPr sz="2000">
                <a:solidFill>
                  <a:srgbClr val="878787"/>
                </a:solidFill>
              </a:defRPr>
            </a:lvl3pPr>
            <a:lvl4pPr>
              <a:defRPr sz="2000">
                <a:solidFill>
                  <a:srgbClr val="878787"/>
                </a:solidFill>
              </a:defRPr>
            </a:lvl4pPr>
            <a:lvl5pPr>
              <a:defRPr sz="2000">
                <a:solidFill>
                  <a:srgbClr val="878787"/>
                </a:solidFill>
              </a:defRPr>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cxnSp>
        <p:nvCxnSpPr>
          <p:cNvPr id="7" name="Straight Connector 6"/>
          <p:cNvCxnSpPr/>
          <p:nvPr userDrawn="1"/>
        </p:nvCxnSpPr>
        <p:spPr>
          <a:xfrm>
            <a:off x="0" y="952606"/>
            <a:ext cx="9144000" cy="0"/>
          </a:xfrm>
          <a:prstGeom prst="line">
            <a:avLst/>
          </a:prstGeom>
          <a:ln>
            <a:solidFill>
              <a:srgbClr val="E8E8E8"/>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527473109"/>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Rectangle 3"/>
          <p:cNvSpPr/>
          <p:nvPr userDrawn="1"/>
        </p:nvSpPr>
        <p:spPr>
          <a:xfrm>
            <a:off x="0" y="0"/>
            <a:ext cx="9144000" cy="5143500"/>
          </a:xfrm>
          <a:prstGeom prst="rect">
            <a:avLst/>
          </a:prstGeom>
          <a:solidFill>
            <a:schemeClr val="tx2"/>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solidFill>
                <a:prstClr val="white"/>
              </a:solidFill>
              <a:latin typeface="News Gothic MT"/>
            </a:endParaRPr>
          </a:p>
        </p:txBody>
      </p:sp>
      <p:sp>
        <p:nvSpPr>
          <p:cNvPr id="2" name="Title 1"/>
          <p:cNvSpPr>
            <a:spLocks noGrp="1"/>
          </p:cNvSpPr>
          <p:nvPr>
            <p:ph type="title" hasCustomPrompt="1"/>
          </p:nvPr>
        </p:nvSpPr>
        <p:spPr>
          <a:xfrm>
            <a:off x="0" y="373780"/>
            <a:ext cx="9144000" cy="300461"/>
          </a:xfrm>
        </p:spPr>
        <p:txBody>
          <a:bodyPr/>
          <a:lstStyle>
            <a:lvl1pPr algn="ctr">
              <a:defRPr sz="1800" baseline="0"/>
            </a:lvl1pPr>
          </a:lstStyle>
          <a:p>
            <a:r>
              <a:rPr lang="en-US" dirty="0" smtClean="0"/>
              <a:t>CLICK TO EDIT MASTER TITLE STYLE</a:t>
            </a:r>
            <a:endParaRPr lang="en-US" dirty="0"/>
          </a:p>
        </p:txBody>
      </p:sp>
      <p:sp>
        <p:nvSpPr>
          <p:cNvPr id="9" name="Text Placeholder 8"/>
          <p:cNvSpPr>
            <a:spLocks noGrp="1"/>
          </p:cNvSpPr>
          <p:nvPr>
            <p:ph type="body" sz="quarter" idx="10"/>
          </p:nvPr>
        </p:nvSpPr>
        <p:spPr>
          <a:xfrm>
            <a:off x="1042147" y="1770529"/>
            <a:ext cx="7059706" cy="1377484"/>
          </a:xfrm>
        </p:spPr>
        <p:txBody>
          <a:bodyPr/>
          <a:lstStyle>
            <a:lvl1pPr marL="0" indent="0" algn="ctr">
              <a:buNone/>
              <a:defRPr>
                <a:solidFill>
                  <a:srgbClr val="FFFFFF"/>
                </a:solidFill>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smtClean="0"/>
              <a:t>Click to edit Master text styles</a:t>
            </a:r>
          </a:p>
        </p:txBody>
      </p:sp>
      <p:pic>
        <p:nvPicPr>
          <p:cNvPr id="5" name="Picture 4" descr="Pattern1.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1443257401"/>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userDrawn="1"/>
        </p:nvSpPr>
        <p:spPr>
          <a:xfrm>
            <a:off x="-67234" y="-126999"/>
            <a:ext cx="9226176" cy="5285441"/>
          </a:xfrm>
          <a:prstGeom prst="rect">
            <a:avLst/>
          </a:prstGeom>
          <a:solidFill>
            <a:srgbClr val="97ACB5"/>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solidFill>
                <a:srgbClr val="8198A4"/>
              </a:solidFill>
              <a:latin typeface="News Gothic MT"/>
            </a:endParaRPr>
          </a:p>
        </p:txBody>
      </p:sp>
      <p:sp>
        <p:nvSpPr>
          <p:cNvPr id="2" name="Title 1"/>
          <p:cNvSpPr>
            <a:spLocks noGrp="1"/>
          </p:cNvSpPr>
          <p:nvPr>
            <p:ph type="title"/>
          </p:nvPr>
        </p:nvSpPr>
        <p:spPr>
          <a:xfrm>
            <a:off x="239056" y="465167"/>
            <a:ext cx="8516471" cy="376792"/>
          </a:xfrm>
        </p:spPr>
        <p:txBody>
          <a:bodyPr anchor="b"/>
          <a:lstStyle>
            <a:lvl1pPr algn="l">
              <a:defRPr sz="2800" b="0">
                <a:solidFill>
                  <a:srgbClr val="FFFFFF"/>
                </a:solidFill>
              </a:defRPr>
            </a:lvl1pPr>
          </a:lstStyle>
          <a:p>
            <a:r>
              <a:rPr lang="en-US" dirty="0" smtClean="0"/>
              <a:t>Click to edit Master title style</a:t>
            </a:r>
            <a:endParaRPr lang="en-US" dirty="0"/>
          </a:p>
        </p:txBody>
      </p:sp>
      <p:sp>
        <p:nvSpPr>
          <p:cNvPr id="3" name="Picture Placeholder 2"/>
          <p:cNvSpPr>
            <a:spLocks noGrp="1"/>
          </p:cNvSpPr>
          <p:nvPr>
            <p:ph type="pic" idx="1"/>
          </p:nvPr>
        </p:nvSpPr>
        <p:spPr>
          <a:xfrm>
            <a:off x="-82176" y="1105647"/>
            <a:ext cx="9226176" cy="4037853"/>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hasCustomPrompt="1"/>
          </p:nvPr>
        </p:nvSpPr>
        <p:spPr>
          <a:xfrm>
            <a:off x="239056" y="157381"/>
            <a:ext cx="8516471" cy="229215"/>
          </a:xfrm>
        </p:spPr>
        <p:txBody>
          <a:bodyPr>
            <a:normAutofit/>
          </a:bodyPr>
          <a:lstStyle>
            <a:lvl1pPr marL="0" indent="0" algn="l">
              <a:buNone/>
              <a:defRPr sz="1200" b="1">
                <a:solidFill>
                  <a:schemeClr val="tx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Tree>
    <p:extLst>
      <p:ext uri="{BB962C8B-B14F-4D97-AF65-F5344CB8AC3E}">
        <p14:creationId xmlns:p14="http://schemas.microsoft.com/office/powerpoint/2010/main" val="4068402739"/>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13" name="Rectangle 12"/>
          <p:cNvSpPr/>
          <p:nvPr userDrawn="1"/>
        </p:nvSpPr>
        <p:spPr>
          <a:xfrm>
            <a:off x="366059" y="1822334"/>
            <a:ext cx="2039470" cy="2772079"/>
          </a:xfrm>
          <a:prstGeom prst="rect">
            <a:avLst/>
          </a:prstGeom>
          <a:solidFill>
            <a:srgbClr val="F5F5F5"/>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solidFill>
                <a:prstClr val="white"/>
              </a:solidFill>
              <a:latin typeface="News Gothic MT"/>
            </a:endParaRPr>
          </a:p>
        </p:txBody>
      </p:sp>
      <p:sp>
        <p:nvSpPr>
          <p:cNvPr id="14" name="Rectangle 13"/>
          <p:cNvSpPr/>
          <p:nvPr userDrawn="1"/>
        </p:nvSpPr>
        <p:spPr>
          <a:xfrm>
            <a:off x="2488201" y="1822334"/>
            <a:ext cx="2039470" cy="2772079"/>
          </a:xfrm>
          <a:prstGeom prst="rect">
            <a:avLst/>
          </a:prstGeom>
          <a:solidFill>
            <a:srgbClr val="F5F5F5"/>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solidFill>
                <a:prstClr val="white"/>
              </a:solidFill>
              <a:latin typeface="News Gothic MT"/>
            </a:endParaRPr>
          </a:p>
        </p:txBody>
      </p:sp>
      <p:sp>
        <p:nvSpPr>
          <p:cNvPr id="15" name="Rectangle 14"/>
          <p:cNvSpPr/>
          <p:nvPr userDrawn="1"/>
        </p:nvSpPr>
        <p:spPr>
          <a:xfrm>
            <a:off x="4610343" y="1822334"/>
            <a:ext cx="2039470" cy="2772079"/>
          </a:xfrm>
          <a:prstGeom prst="rect">
            <a:avLst/>
          </a:prstGeom>
          <a:solidFill>
            <a:srgbClr val="F5F5F5"/>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solidFill>
                <a:prstClr val="white"/>
              </a:solidFill>
              <a:latin typeface="News Gothic MT"/>
            </a:endParaRPr>
          </a:p>
        </p:txBody>
      </p:sp>
      <p:sp>
        <p:nvSpPr>
          <p:cNvPr id="16" name="Rectangle 15"/>
          <p:cNvSpPr/>
          <p:nvPr userDrawn="1"/>
        </p:nvSpPr>
        <p:spPr>
          <a:xfrm>
            <a:off x="6732485" y="1822334"/>
            <a:ext cx="2039470" cy="2772079"/>
          </a:xfrm>
          <a:prstGeom prst="rect">
            <a:avLst/>
          </a:prstGeom>
          <a:solidFill>
            <a:srgbClr val="F5F5F5"/>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solidFill>
                <a:prstClr val="white"/>
              </a:solidFill>
              <a:latin typeface="News Gothic MT"/>
            </a:endParaRPr>
          </a:p>
        </p:txBody>
      </p:sp>
      <p:sp>
        <p:nvSpPr>
          <p:cNvPr id="2" name="Title 1"/>
          <p:cNvSpPr>
            <a:spLocks noGrp="1"/>
          </p:cNvSpPr>
          <p:nvPr>
            <p:ph type="title"/>
          </p:nvPr>
        </p:nvSpPr>
        <p:spPr/>
        <p:txBody>
          <a:bodyPr/>
          <a:lstStyle>
            <a:lvl1pPr>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457200" y="1233421"/>
            <a:ext cx="1948329" cy="514719"/>
          </a:xfrm>
        </p:spPr>
        <p:txBody>
          <a:bodyPr anchor="b"/>
          <a:lstStyle>
            <a:lvl1pPr marL="0" indent="0" algn="ctr">
              <a:buNone/>
              <a:defRPr sz="2400" b="1">
                <a:solidFill>
                  <a:srgbClr val="006FD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a:t>
            </a:r>
          </a:p>
        </p:txBody>
      </p:sp>
      <p:sp>
        <p:nvSpPr>
          <p:cNvPr id="4" name="Content Placeholder 3"/>
          <p:cNvSpPr>
            <a:spLocks noGrp="1"/>
          </p:cNvSpPr>
          <p:nvPr>
            <p:ph sz="half" idx="2"/>
          </p:nvPr>
        </p:nvSpPr>
        <p:spPr>
          <a:xfrm>
            <a:off x="457200" y="1904515"/>
            <a:ext cx="1948329" cy="2578042"/>
          </a:xfrm>
        </p:spPr>
        <p:txBody>
          <a:bodyPr>
            <a:normAutofit/>
          </a:bodyPr>
          <a:lstStyle>
            <a:lvl1pPr marL="285750" marR="0" indent="-285750" algn="l" defTabSz="457200" rtl="0" eaLnBrk="1" fontAlgn="auto" latinLnBrk="0" hangingPunct="1">
              <a:lnSpc>
                <a:spcPct val="110000"/>
              </a:lnSpc>
              <a:spcBef>
                <a:spcPct val="20000"/>
              </a:spcBef>
              <a:spcAft>
                <a:spcPts val="600"/>
              </a:spcAft>
              <a:buClrTx/>
              <a:buSzTx/>
              <a:buFont typeface="Arial"/>
              <a:buChar char="•"/>
              <a:tabLst/>
              <a:defRPr sz="1000">
                <a:solidFill>
                  <a:srgbClr val="878787"/>
                </a:solidFill>
              </a:defRPr>
            </a:lvl1pPr>
            <a:lvl2pPr marL="457200" indent="0">
              <a:buNone/>
              <a:defRPr sz="2000">
                <a:solidFill>
                  <a:srgbClr val="878787"/>
                </a:solidFill>
              </a:defRPr>
            </a:lvl2pPr>
            <a:lvl3pPr marL="914400" indent="0">
              <a:buNone/>
              <a:defRPr sz="2000">
                <a:solidFill>
                  <a:srgbClr val="878787"/>
                </a:solidFill>
              </a:defRPr>
            </a:lvl3pPr>
            <a:lvl4pPr marL="1371600" indent="0">
              <a:buNone/>
              <a:defRPr sz="2000">
                <a:solidFill>
                  <a:srgbClr val="878787"/>
                </a:solidFill>
              </a:defRPr>
            </a:lvl4pPr>
            <a:lvl5pPr marL="1828800" indent="0">
              <a:buNone/>
              <a:defRPr sz="2000">
                <a:solidFill>
                  <a:srgbClr val="878787"/>
                </a:solidFill>
              </a:defRPr>
            </a:lvl5pPr>
            <a:lvl6pPr>
              <a:defRPr sz="1600"/>
            </a:lvl6pPr>
            <a:lvl7pPr>
              <a:defRPr sz="1600"/>
            </a:lvl7pPr>
            <a:lvl8pPr>
              <a:defRPr sz="1600"/>
            </a:lvl8pPr>
            <a:lvl9pPr>
              <a:defRPr sz="1600"/>
            </a:lvl9pPr>
          </a:lstStyle>
          <a:p>
            <a:pPr marL="285750" marR="0" lvl="0" indent="-285750" algn="l" defTabSz="457200" rtl="0" eaLnBrk="1" fontAlgn="auto" latinLnBrk="0" hangingPunct="1">
              <a:lnSpc>
                <a:spcPct val="100000"/>
              </a:lnSpc>
              <a:spcBef>
                <a:spcPct val="20000"/>
              </a:spcBef>
              <a:spcAft>
                <a:spcPts val="0"/>
              </a:spcAft>
              <a:buClrTx/>
              <a:buSzTx/>
              <a:buFont typeface="Arial"/>
              <a:buChar char="•"/>
              <a:tabLst/>
              <a:defRPr/>
            </a:pPr>
            <a:r>
              <a:rPr lang="en-US" dirty="0" smtClean="0"/>
              <a:t>Click to edit Master text styles</a:t>
            </a:r>
          </a:p>
          <a:p>
            <a:pPr marL="285750" marR="0" lvl="0" indent="-285750" algn="l" defTabSz="457200" rtl="0" eaLnBrk="1" fontAlgn="auto" latinLnBrk="0" hangingPunct="1">
              <a:lnSpc>
                <a:spcPct val="100000"/>
              </a:lnSpc>
              <a:spcBef>
                <a:spcPct val="20000"/>
              </a:spcBef>
              <a:spcAft>
                <a:spcPts val="0"/>
              </a:spcAft>
              <a:buClrTx/>
              <a:buSzTx/>
              <a:buFont typeface="Arial"/>
              <a:buChar char="•"/>
              <a:tabLst/>
              <a:defRPr/>
            </a:pPr>
            <a:r>
              <a:rPr lang="en-US" dirty="0" smtClean="0"/>
              <a:t>Click to edit Master text styles</a:t>
            </a:r>
          </a:p>
          <a:p>
            <a:pPr marL="285750" marR="0" lvl="0" indent="-285750" algn="l" defTabSz="457200" rtl="0" eaLnBrk="1" fontAlgn="auto" latinLnBrk="0" hangingPunct="1">
              <a:lnSpc>
                <a:spcPct val="100000"/>
              </a:lnSpc>
              <a:spcBef>
                <a:spcPct val="20000"/>
              </a:spcBef>
              <a:spcAft>
                <a:spcPts val="0"/>
              </a:spcAft>
              <a:buClrTx/>
              <a:buSzTx/>
              <a:buFont typeface="Arial"/>
              <a:buChar char="•"/>
              <a:tabLst/>
              <a:defRPr/>
            </a:pPr>
            <a:r>
              <a:rPr lang="en-US" dirty="0" smtClean="0"/>
              <a:t>Click to edit Master text styles</a:t>
            </a:r>
          </a:p>
          <a:p>
            <a:pPr lvl="0"/>
            <a:endParaRPr lang="en-US" dirty="0" smtClean="0"/>
          </a:p>
        </p:txBody>
      </p:sp>
      <p:sp>
        <p:nvSpPr>
          <p:cNvPr id="7" name="Text Placeholder 2"/>
          <p:cNvSpPr>
            <a:spLocks noGrp="1"/>
          </p:cNvSpPr>
          <p:nvPr>
            <p:ph type="body" idx="10"/>
          </p:nvPr>
        </p:nvSpPr>
        <p:spPr>
          <a:xfrm>
            <a:off x="2548961" y="1233421"/>
            <a:ext cx="1948329" cy="514719"/>
          </a:xfrm>
        </p:spPr>
        <p:txBody>
          <a:bodyPr anchor="b"/>
          <a:lstStyle>
            <a:lvl1pPr marL="0" indent="0" algn="ctr">
              <a:buNone/>
              <a:defRPr sz="2400" b="1">
                <a:solidFill>
                  <a:srgbClr val="1863AF"/>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a:t>
            </a:r>
          </a:p>
        </p:txBody>
      </p:sp>
      <p:sp>
        <p:nvSpPr>
          <p:cNvPr id="8" name="Content Placeholder 3"/>
          <p:cNvSpPr>
            <a:spLocks noGrp="1"/>
          </p:cNvSpPr>
          <p:nvPr>
            <p:ph sz="half" idx="11"/>
          </p:nvPr>
        </p:nvSpPr>
        <p:spPr>
          <a:xfrm>
            <a:off x="2548961" y="1904515"/>
            <a:ext cx="1948329" cy="2578042"/>
          </a:xfrm>
        </p:spPr>
        <p:txBody>
          <a:bodyPr>
            <a:normAutofit/>
          </a:bodyPr>
          <a:lstStyle>
            <a:lvl1pPr marL="285750" marR="0" indent="-285750" algn="l" defTabSz="457200" rtl="0" eaLnBrk="1" fontAlgn="auto" latinLnBrk="0" hangingPunct="1">
              <a:lnSpc>
                <a:spcPct val="100000"/>
              </a:lnSpc>
              <a:spcBef>
                <a:spcPct val="20000"/>
              </a:spcBef>
              <a:spcAft>
                <a:spcPts val="600"/>
              </a:spcAft>
              <a:buClrTx/>
              <a:buSzTx/>
              <a:buFont typeface="Arial"/>
              <a:buChar char="•"/>
              <a:tabLst/>
              <a:defRPr sz="1000">
                <a:solidFill>
                  <a:srgbClr val="878787"/>
                </a:solidFill>
              </a:defRPr>
            </a:lvl1pPr>
            <a:lvl2pPr marL="457200" indent="0">
              <a:buNone/>
              <a:defRPr sz="2000">
                <a:solidFill>
                  <a:srgbClr val="878787"/>
                </a:solidFill>
              </a:defRPr>
            </a:lvl2pPr>
            <a:lvl3pPr marL="914400" indent="0">
              <a:buNone/>
              <a:defRPr sz="2000">
                <a:solidFill>
                  <a:srgbClr val="878787"/>
                </a:solidFill>
              </a:defRPr>
            </a:lvl3pPr>
            <a:lvl4pPr marL="1371600" indent="0">
              <a:buNone/>
              <a:defRPr sz="2000">
                <a:solidFill>
                  <a:srgbClr val="878787"/>
                </a:solidFill>
              </a:defRPr>
            </a:lvl4pPr>
            <a:lvl5pPr marL="1828800" indent="0">
              <a:buNone/>
              <a:defRPr sz="2000">
                <a:solidFill>
                  <a:srgbClr val="878787"/>
                </a:solidFill>
              </a:defRPr>
            </a:lvl5pPr>
            <a:lvl6pPr>
              <a:defRPr sz="1600"/>
            </a:lvl6pPr>
            <a:lvl7pPr>
              <a:defRPr sz="1600"/>
            </a:lvl7pPr>
            <a:lvl8pPr>
              <a:defRPr sz="1600"/>
            </a:lvl8pPr>
            <a:lvl9pPr>
              <a:defRPr sz="1600"/>
            </a:lvl9pPr>
          </a:lstStyle>
          <a:p>
            <a:pPr marL="285750" marR="0" lvl="0" indent="-285750" algn="l" defTabSz="457200" rtl="0" eaLnBrk="1" fontAlgn="auto" latinLnBrk="0" hangingPunct="1">
              <a:lnSpc>
                <a:spcPct val="100000"/>
              </a:lnSpc>
              <a:spcBef>
                <a:spcPct val="20000"/>
              </a:spcBef>
              <a:spcAft>
                <a:spcPts val="0"/>
              </a:spcAft>
              <a:buClrTx/>
              <a:buSzTx/>
              <a:buFont typeface="Arial"/>
              <a:buChar char="•"/>
              <a:tabLst/>
              <a:defRPr/>
            </a:pPr>
            <a:r>
              <a:rPr lang="en-US" dirty="0" smtClean="0"/>
              <a:t>Click to edit Master text styles</a:t>
            </a:r>
          </a:p>
          <a:p>
            <a:pPr marL="285750" marR="0" lvl="0" indent="-285750" algn="l" defTabSz="457200" rtl="0" eaLnBrk="1" fontAlgn="auto" latinLnBrk="0" hangingPunct="1">
              <a:lnSpc>
                <a:spcPct val="100000"/>
              </a:lnSpc>
              <a:spcBef>
                <a:spcPct val="20000"/>
              </a:spcBef>
              <a:spcAft>
                <a:spcPts val="0"/>
              </a:spcAft>
              <a:buClrTx/>
              <a:buSzTx/>
              <a:buFont typeface="Arial"/>
              <a:buChar char="•"/>
              <a:tabLst/>
              <a:defRPr/>
            </a:pPr>
            <a:r>
              <a:rPr lang="en-US" dirty="0" smtClean="0"/>
              <a:t>Click to edit Master text styles</a:t>
            </a:r>
          </a:p>
          <a:p>
            <a:pPr marL="285750" marR="0" lvl="0" indent="-285750" algn="l" defTabSz="457200" rtl="0" eaLnBrk="1" fontAlgn="auto" latinLnBrk="0" hangingPunct="1">
              <a:lnSpc>
                <a:spcPct val="100000"/>
              </a:lnSpc>
              <a:spcBef>
                <a:spcPct val="20000"/>
              </a:spcBef>
              <a:spcAft>
                <a:spcPts val="0"/>
              </a:spcAft>
              <a:buClrTx/>
              <a:buSzTx/>
              <a:buFont typeface="Arial"/>
              <a:buChar char="•"/>
              <a:tabLst/>
              <a:defRPr/>
            </a:pPr>
            <a:r>
              <a:rPr lang="en-US" dirty="0" smtClean="0"/>
              <a:t>Click to edit Master text styles</a:t>
            </a:r>
          </a:p>
          <a:p>
            <a:pPr lvl="0"/>
            <a:endParaRPr lang="en-US" dirty="0" smtClean="0"/>
          </a:p>
        </p:txBody>
      </p:sp>
      <p:sp>
        <p:nvSpPr>
          <p:cNvPr id="9" name="Text Placeholder 2"/>
          <p:cNvSpPr>
            <a:spLocks noGrp="1"/>
          </p:cNvSpPr>
          <p:nvPr>
            <p:ph type="body" idx="12"/>
          </p:nvPr>
        </p:nvSpPr>
        <p:spPr>
          <a:xfrm>
            <a:off x="4655665" y="1233421"/>
            <a:ext cx="1948329" cy="514719"/>
          </a:xfrm>
        </p:spPr>
        <p:txBody>
          <a:bodyPr anchor="b"/>
          <a:lstStyle>
            <a:lvl1pPr marL="0" indent="0" algn="ctr">
              <a:buNone/>
              <a:defRPr sz="2400" b="1">
                <a:solidFill>
                  <a:srgbClr val="1863AF"/>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a:t>
            </a:r>
          </a:p>
        </p:txBody>
      </p:sp>
      <p:sp>
        <p:nvSpPr>
          <p:cNvPr id="10" name="Content Placeholder 3"/>
          <p:cNvSpPr>
            <a:spLocks noGrp="1"/>
          </p:cNvSpPr>
          <p:nvPr>
            <p:ph sz="half" idx="13"/>
          </p:nvPr>
        </p:nvSpPr>
        <p:spPr>
          <a:xfrm>
            <a:off x="4655665" y="1904515"/>
            <a:ext cx="1948329" cy="2578042"/>
          </a:xfrm>
        </p:spPr>
        <p:txBody>
          <a:bodyPr>
            <a:normAutofit/>
          </a:bodyPr>
          <a:lstStyle>
            <a:lvl1pPr marL="285750" marR="0" indent="-285750" algn="l" defTabSz="457200" rtl="0" eaLnBrk="1" fontAlgn="auto" latinLnBrk="0" hangingPunct="1">
              <a:lnSpc>
                <a:spcPct val="100000"/>
              </a:lnSpc>
              <a:spcBef>
                <a:spcPct val="20000"/>
              </a:spcBef>
              <a:spcAft>
                <a:spcPts val="600"/>
              </a:spcAft>
              <a:buClrTx/>
              <a:buSzTx/>
              <a:buFont typeface="Arial"/>
              <a:buChar char="•"/>
              <a:tabLst/>
              <a:defRPr sz="1000">
                <a:solidFill>
                  <a:srgbClr val="878787"/>
                </a:solidFill>
              </a:defRPr>
            </a:lvl1pPr>
            <a:lvl2pPr marL="457200" indent="0">
              <a:buNone/>
              <a:defRPr sz="2000">
                <a:solidFill>
                  <a:srgbClr val="878787"/>
                </a:solidFill>
              </a:defRPr>
            </a:lvl2pPr>
            <a:lvl3pPr marL="914400" indent="0">
              <a:buNone/>
              <a:defRPr sz="2000">
                <a:solidFill>
                  <a:srgbClr val="878787"/>
                </a:solidFill>
              </a:defRPr>
            </a:lvl3pPr>
            <a:lvl4pPr marL="1371600" indent="0">
              <a:buNone/>
              <a:defRPr sz="2000">
                <a:solidFill>
                  <a:srgbClr val="878787"/>
                </a:solidFill>
              </a:defRPr>
            </a:lvl4pPr>
            <a:lvl5pPr marL="1828800" indent="0">
              <a:buNone/>
              <a:defRPr sz="2000">
                <a:solidFill>
                  <a:srgbClr val="878787"/>
                </a:solidFill>
              </a:defRPr>
            </a:lvl5pPr>
            <a:lvl6pPr>
              <a:defRPr sz="1600"/>
            </a:lvl6pPr>
            <a:lvl7pPr>
              <a:defRPr sz="1600"/>
            </a:lvl7pPr>
            <a:lvl8pPr>
              <a:defRPr sz="1600"/>
            </a:lvl8pPr>
            <a:lvl9pPr>
              <a:defRPr sz="1600"/>
            </a:lvl9pPr>
          </a:lstStyle>
          <a:p>
            <a:pPr marL="285750" marR="0" lvl="0" indent="-285750" algn="l" defTabSz="457200" rtl="0" eaLnBrk="1" fontAlgn="auto" latinLnBrk="0" hangingPunct="1">
              <a:lnSpc>
                <a:spcPct val="100000"/>
              </a:lnSpc>
              <a:spcBef>
                <a:spcPct val="20000"/>
              </a:spcBef>
              <a:spcAft>
                <a:spcPts val="0"/>
              </a:spcAft>
              <a:buClrTx/>
              <a:buSzTx/>
              <a:buFont typeface="Arial"/>
              <a:buChar char="•"/>
              <a:tabLst/>
              <a:defRPr/>
            </a:pPr>
            <a:r>
              <a:rPr lang="en-US" dirty="0" smtClean="0"/>
              <a:t>Click to edit Master text styles</a:t>
            </a:r>
          </a:p>
          <a:p>
            <a:pPr marL="285750" marR="0" lvl="0" indent="-285750" algn="l" defTabSz="457200" rtl="0" eaLnBrk="1" fontAlgn="auto" latinLnBrk="0" hangingPunct="1">
              <a:lnSpc>
                <a:spcPct val="100000"/>
              </a:lnSpc>
              <a:spcBef>
                <a:spcPct val="20000"/>
              </a:spcBef>
              <a:spcAft>
                <a:spcPts val="0"/>
              </a:spcAft>
              <a:buClrTx/>
              <a:buSzTx/>
              <a:buFont typeface="Arial"/>
              <a:buChar char="•"/>
              <a:tabLst/>
              <a:defRPr/>
            </a:pPr>
            <a:r>
              <a:rPr lang="en-US" dirty="0" smtClean="0"/>
              <a:t>Click to edit Master text styles</a:t>
            </a:r>
          </a:p>
          <a:p>
            <a:pPr marL="285750" marR="0" lvl="0" indent="-285750" algn="l" defTabSz="457200" rtl="0" eaLnBrk="1" fontAlgn="auto" latinLnBrk="0" hangingPunct="1">
              <a:lnSpc>
                <a:spcPct val="100000"/>
              </a:lnSpc>
              <a:spcBef>
                <a:spcPct val="20000"/>
              </a:spcBef>
              <a:spcAft>
                <a:spcPts val="0"/>
              </a:spcAft>
              <a:buClrTx/>
              <a:buSzTx/>
              <a:buFont typeface="Arial"/>
              <a:buChar char="•"/>
              <a:tabLst/>
              <a:defRPr/>
            </a:pPr>
            <a:r>
              <a:rPr lang="en-US" dirty="0" smtClean="0"/>
              <a:t>Click to edit Master text styles</a:t>
            </a:r>
          </a:p>
          <a:p>
            <a:pPr lvl="0"/>
            <a:endParaRPr lang="en-US" dirty="0" smtClean="0"/>
          </a:p>
        </p:txBody>
      </p:sp>
      <p:sp>
        <p:nvSpPr>
          <p:cNvPr id="11" name="Text Placeholder 2"/>
          <p:cNvSpPr>
            <a:spLocks noGrp="1"/>
          </p:cNvSpPr>
          <p:nvPr>
            <p:ph type="body" idx="14"/>
          </p:nvPr>
        </p:nvSpPr>
        <p:spPr>
          <a:xfrm>
            <a:off x="6732485" y="1233421"/>
            <a:ext cx="1948329" cy="514719"/>
          </a:xfrm>
        </p:spPr>
        <p:txBody>
          <a:bodyPr anchor="b"/>
          <a:lstStyle>
            <a:lvl1pPr marL="0" indent="0" algn="ctr">
              <a:buNone/>
              <a:defRPr sz="2400" b="1">
                <a:solidFill>
                  <a:srgbClr val="1863AF"/>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a:t>
            </a:r>
          </a:p>
        </p:txBody>
      </p:sp>
      <p:sp>
        <p:nvSpPr>
          <p:cNvPr id="12" name="Content Placeholder 3"/>
          <p:cNvSpPr>
            <a:spLocks noGrp="1"/>
          </p:cNvSpPr>
          <p:nvPr>
            <p:ph sz="half" idx="15"/>
          </p:nvPr>
        </p:nvSpPr>
        <p:spPr>
          <a:xfrm>
            <a:off x="6732485" y="1904515"/>
            <a:ext cx="1948329" cy="2578042"/>
          </a:xfrm>
        </p:spPr>
        <p:txBody>
          <a:bodyPr>
            <a:normAutofit/>
          </a:bodyPr>
          <a:lstStyle>
            <a:lvl1pPr marL="285750" marR="0" indent="-285750" algn="l" defTabSz="457200" rtl="0" eaLnBrk="1" fontAlgn="auto" latinLnBrk="0" hangingPunct="1">
              <a:lnSpc>
                <a:spcPct val="100000"/>
              </a:lnSpc>
              <a:spcBef>
                <a:spcPct val="20000"/>
              </a:spcBef>
              <a:spcAft>
                <a:spcPts val="600"/>
              </a:spcAft>
              <a:buClrTx/>
              <a:buSzTx/>
              <a:buFont typeface="Arial"/>
              <a:buChar char="•"/>
              <a:tabLst/>
              <a:defRPr sz="1000">
                <a:solidFill>
                  <a:srgbClr val="878787"/>
                </a:solidFill>
              </a:defRPr>
            </a:lvl1pPr>
            <a:lvl2pPr marL="457200" indent="0">
              <a:buNone/>
              <a:defRPr sz="2000">
                <a:solidFill>
                  <a:srgbClr val="878787"/>
                </a:solidFill>
              </a:defRPr>
            </a:lvl2pPr>
            <a:lvl3pPr marL="914400" indent="0">
              <a:buNone/>
              <a:defRPr sz="2000">
                <a:solidFill>
                  <a:srgbClr val="878787"/>
                </a:solidFill>
              </a:defRPr>
            </a:lvl3pPr>
            <a:lvl4pPr marL="1371600" indent="0">
              <a:buNone/>
              <a:defRPr sz="2000">
                <a:solidFill>
                  <a:srgbClr val="878787"/>
                </a:solidFill>
              </a:defRPr>
            </a:lvl4pPr>
            <a:lvl5pPr marL="1828800" indent="0">
              <a:buNone/>
              <a:defRPr sz="2000">
                <a:solidFill>
                  <a:srgbClr val="878787"/>
                </a:solidFill>
              </a:defRPr>
            </a:lvl5pPr>
            <a:lvl6pPr>
              <a:defRPr sz="1600"/>
            </a:lvl6pPr>
            <a:lvl7pPr>
              <a:defRPr sz="1600"/>
            </a:lvl7pPr>
            <a:lvl8pPr>
              <a:defRPr sz="1600"/>
            </a:lvl8pPr>
            <a:lvl9pPr>
              <a:defRPr sz="1600"/>
            </a:lvl9pPr>
          </a:lstStyle>
          <a:p>
            <a:pPr marL="285750" marR="0" lvl="0" indent="-285750" algn="l" defTabSz="457200" rtl="0" eaLnBrk="1" fontAlgn="auto" latinLnBrk="0" hangingPunct="1">
              <a:lnSpc>
                <a:spcPct val="100000"/>
              </a:lnSpc>
              <a:spcBef>
                <a:spcPct val="20000"/>
              </a:spcBef>
              <a:spcAft>
                <a:spcPts val="0"/>
              </a:spcAft>
              <a:buClrTx/>
              <a:buSzTx/>
              <a:buFont typeface="Arial"/>
              <a:buChar char="•"/>
              <a:tabLst/>
              <a:defRPr/>
            </a:pPr>
            <a:r>
              <a:rPr lang="en-US" dirty="0" smtClean="0"/>
              <a:t>Click to edit Master text styles</a:t>
            </a:r>
          </a:p>
          <a:p>
            <a:pPr marL="285750" marR="0" lvl="0" indent="-285750" algn="l" defTabSz="457200" rtl="0" eaLnBrk="1" fontAlgn="auto" latinLnBrk="0" hangingPunct="1">
              <a:lnSpc>
                <a:spcPct val="100000"/>
              </a:lnSpc>
              <a:spcBef>
                <a:spcPct val="20000"/>
              </a:spcBef>
              <a:spcAft>
                <a:spcPts val="0"/>
              </a:spcAft>
              <a:buClrTx/>
              <a:buSzTx/>
              <a:buFont typeface="Arial"/>
              <a:buChar char="•"/>
              <a:tabLst/>
              <a:defRPr/>
            </a:pPr>
            <a:r>
              <a:rPr lang="en-US" dirty="0" smtClean="0"/>
              <a:t>Click to edit Master text styles</a:t>
            </a:r>
          </a:p>
          <a:p>
            <a:pPr marL="285750" marR="0" lvl="0" indent="-285750" algn="l" defTabSz="457200" rtl="0" eaLnBrk="1" fontAlgn="auto" latinLnBrk="0" hangingPunct="1">
              <a:lnSpc>
                <a:spcPct val="100000"/>
              </a:lnSpc>
              <a:spcBef>
                <a:spcPct val="20000"/>
              </a:spcBef>
              <a:spcAft>
                <a:spcPts val="0"/>
              </a:spcAft>
              <a:buClrTx/>
              <a:buSzTx/>
              <a:buFont typeface="Arial"/>
              <a:buChar char="•"/>
              <a:tabLst/>
              <a:defRPr/>
            </a:pPr>
            <a:r>
              <a:rPr lang="en-US" dirty="0" smtClean="0"/>
              <a:t>Click to edit Master text styles</a:t>
            </a:r>
          </a:p>
          <a:p>
            <a:pPr lvl="0"/>
            <a:endParaRPr lang="en-US" dirty="0" smtClean="0"/>
          </a:p>
        </p:txBody>
      </p:sp>
      <p:cxnSp>
        <p:nvCxnSpPr>
          <p:cNvPr id="17" name="Straight Connector 16"/>
          <p:cNvCxnSpPr/>
          <p:nvPr userDrawn="1"/>
        </p:nvCxnSpPr>
        <p:spPr>
          <a:xfrm>
            <a:off x="0" y="952606"/>
            <a:ext cx="9144000" cy="0"/>
          </a:xfrm>
          <a:prstGeom prst="line">
            <a:avLst/>
          </a:prstGeom>
          <a:ln>
            <a:solidFill>
              <a:srgbClr val="E8E8E8"/>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834380116"/>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_Picture with Caption">
    <p:spTree>
      <p:nvGrpSpPr>
        <p:cNvPr id="1" name=""/>
        <p:cNvGrpSpPr/>
        <p:nvPr/>
      </p:nvGrpSpPr>
      <p:grpSpPr>
        <a:xfrm>
          <a:off x="0" y="0"/>
          <a:ext cx="0" cy="0"/>
          <a:chOff x="0" y="0"/>
          <a:chExt cx="0" cy="0"/>
        </a:xfrm>
      </p:grpSpPr>
      <p:sp>
        <p:nvSpPr>
          <p:cNvPr id="9" name="Rectangle 8"/>
          <p:cNvSpPr/>
          <p:nvPr userDrawn="1"/>
        </p:nvSpPr>
        <p:spPr>
          <a:xfrm>
            <a:off x="4669118" y="-126999"/>
            <a:ext cx="4736352" cy="5285441"/>
          </a:xfrm>
          <a:prstGeom prst="rect">
            <a:avLst/>
          </a:prstGeom>
          <a:solidFill>
            <a:schemeClr val="bg1"/>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solidFill>
                <a:srgbClr val="8198A4"/>
              </a:solidFill>
              <a:latin typeface="News Gothic MT"/>
            </a:endParaRPr>
          </a:p>
        </p:txBody>
      </p:sp>
      <p:sp>
        <p:nvSpPr>
          <p:cNvPr id="8" name="Rectangle 7"/>
          <p:cNvSpPr/>
          <p:nvPr userDrawn="1"/>
        </p:nvSpPr>
        <p:spPr>
          <a:xfrm>
            <a:off x="-67233" y="-126999"/>
            <a:ext cx="4736352" cy="5285441"/>
          </a:xfrm>
          <a:prstGeom prst="rect">
            <a:avLst/>
          </a:prstGeom>
          <a:solidFill>
            <a:srgbClr val="97ACB5"/>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solidFill>
                <a:srgbClr val="8198A4"/>
              </a:solidFill>
              <a:latin typeface="News Gothic MT"/>
            </a:endParaRPr>
          </a:p>
        </p:txBody>
      </p:sp>
      <p:sp>
        <p:nvSpPr>
          <p:cNvPr id="2" name="Title 1"/>
          <p:cNvSpPr>
            <a:spLocks noGrp="1"/>
          </p:cNvSpPr>
          <p:nvPr>
            <p:ph type="title" hasCustomPrompt="1"/>
          </p:nvPr>
        </p:nvSpPr>
        <p:spPr>
          <a:xfrm>
            <a:off x="239057" y="483683"/>
            <a:ext cx="4430061" cy="414471"/>
          </a:xfrm>
        </p:spPr>
        <p:txBody>
          <a:bodyPr anchor="b"/>
          <a:lstStyle>
            <a:lvl1pPr algn="l">
              <a:defRPr sz="2800" b="0" baseline="0">
                <a:solidFill>
                  <a:srgbClr val="FFFFFF"/>
                </a:solidFill>
              </a:defRPr>
            </a:lvl1pPr>
          </a:lstStyle>
          <a:p>
            <a:r>
              <a:rPr lang="en-US" dirty="0" smtClean="0"/>
              <a:t>Click to Edit</a:t>
            </a:r>
            <a:endParaRPr lang="en-US" dirty="0"/>
          </a:p>
        </p:txBody>
      </p:sp>
      <p:sp>
        <p:nvSpPr>
          <p:cNvPr id="3" name="Picture Placeholder 2"/>
          <p:cNvSpPr>
            <a:spLocks noGrp="1"/>
          </p:cNvSpPr>
          <p:nvPr>
            <p:ph type="pic" idx="1"/>
          </p:nvPr>
        </p:nvSpPr>
        <p:spPr>
          <a:xfrm>
            <a:off x="4669118" y="1"/>
            <a:ext cx="4474881" cy="51435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hasCustomPrompt="1"/>
          </p:nvPr>
        </p:nvSpPr>
        <p:spPr>
          <a:xfrm>
            <a:off x="239057" y="224620"/>
            <a:ext cx="4430062" cy="229215"/>
          </a:xfrm>
        </p:spPr>
        <p:txBody>
          <a:bodyPr>
            <a:noAutofit/>
          </a:bodyPr>
          <a:lstStyle>
            <a:lvl1pPr marL="0" indent="0" algn="l">
              <a:buNone/>
              <a:defRPr sz="1000" b="1">
                <a:solidFill>
                  <a:schemeClr val="tx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a:t>
            </a:r>
          </a:p>
        </p:txBody>
      </p:sp>
      <p:sp>
        <p:nvSpPr>
          <p:cNvPr id="6" name="Text Placeholder 5"/>
          <p:cNvSpPr>
            <a:spLocks noGrp="1"/>
          </p:cNvSpPr>
          <p:nvPr>
            <p:ph type="body" sz="quarter" idx="10"/>
          </p:nvPr>
        </p:nvSpPr>
        <p:spPr>
          <a:xfrm>
            <a:off x="239057" y="1225718"/>
            <a:ext cx="4430061" cy="914400"/>
          </a:xfrm>
        </p:spPr>
        <p:txBody>
          <a:bodyPr>
            <a:noAutofit/>
          </a:bodyPr>
          <a:lstStyle>
            <a:lvl1pPr>
              <a:defRPr sz="1600">
                <a:solidFill>
                  <a:schemeClr val="bg1"/>
                </a:solidFill>
              </a:defRPr>
            </a:lvl1pPr>
            <a:lvl2pPr>
              <a:defRPr sz="1400">
                <a:solidFill>
                  <a:schemeClr val="bg1"/>
                </a:solidFill>
              </a:defRPr>
            </a:lvl2pPr>
            <a:lvl3pPr>
              <a:defRPr sz="1200">
                <a:solidFill>
                  <a:schemeClr val="bg1"/>
                </a:solidFill>
              </a:defRPr>
            </a:lvl3pPr>
            <a:lvl4pPr>
              <a:defRPr sz="1100">
                <a:solidFill>
                  <a:schemeClr val="bg1"/>
                </a:solidFill>
              </a:defRPr>
            </a:lvl4pPr>
            <a:lvl5pPr>
              <a:defRPr sz="1100">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4536581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4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2"/>
          <p:cNvSpPr/>
          <p:nvPr userDrawn="1"/>
        </p:nvSpPr>
        <p:spPr>
          <a:xfrm>
            <a:off x="-163871" y="-65548"/>
            <a:ext cx="9447161" cy="5284838"/>
          </a:xfrm>
          <a:prstGeom prst="rect">
            <a:avLst/>
          </a:prstGeom>
          <a:solidFill>
            <a:schemeClr val="tx2"/>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5F5F5"/>
              </a:solidFill>
              <a:latin typeface="News Gothic MT"/>
            </a:endParaRPr>
          </a:p>
        </p:txBody>
      </p:sp>
      <p:sp>
        <p:nvSpPr>
          <p:cNvPr id="4" name="TextBox 3"/>
          <p:cNvSpPr txBox="1"/>
          <p:nvPr userDrawn="1"/>
        </p:nvSpPr>
        <p:spPr>
          <a:xfrm>
            <a:off x="1701800" y="3094038"/>
            <a:ext cx="5689600" cy="461962"/>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ctr" eaLnBrk="1" fontAlgn="base" hangingPunct="1">
              <a:spcBef>
                <a:spcPct val="0"/>
              </a:spcBef>
              <a:spcAft>
                <a:spcPct val="0"/>
              </a:spcAft>
              <a:defRPr/>
            </a:pPr>
            <a:r>
              <a:rPr lang="en-US" dirty="0" smtClean="0">
                <a:solidFill>
                  <a:srgbClr val="E8E8E8"/>
                </a:solidFill>
                <a:cs typeface="Arial" charset="0"/>
              </a:rPr>
              <a:t>A NEW PLATFORM </a:t>
            </a:r>
            <a:r>
              <a:rPr lang="en-US" dirty="0" smtClean="0">
                <a:solidFill>
                  <a:srgbClr val="138A7E"/>
                </a:solidFill>
                <a:cs typeface="Arial" charset="0"/>
              </a:rPr>
              <a:t>FOR A NEW ERA</a:t>
            </a:r>
          </a:p>
        </p:txBody>
      </p:sp>
      <p:pic>
        <p:nvPicPr>
          <p:cNvPr id="5" name="Picture 10" descr="Pivotal_Logo_white.png"/>
          <p:cNvPicPr>
            <a:picLocks noChangeAspect="1"/>
          </p:cNvPicPr>
          <p:nvPr userDrawn="1"/>
        </p:nvPicPr>
        <p:blipFill>
          <a:blip r:embed="rId2"/>
          <a:srcRect r="5548"/>
          <a:stretch>
            <a:fillRect/>
          </a:stretch>
        </p:blipFill>
        <p:spPr bwMode="auto">
          <a:xfrm>
            <a:off x="1973263" y="1658938"/>
            <a:ext cx="5189537" cy="1260475"/>
          </a:xfrm>
          <a:prstGeom prst="rect">
            <a:avLst/>
          </a:prstGeom>
          <a:noFill/>
          <a:ln w="9525">
            <a:noFill/>
            <a:miter lim="800000"/>
            <a:headEnd/>
            <a:tailEnd/>
          </a:ln>
        </p:spPr>
      </p:pic>
    </p:spTree>
    <p:extLst>
      <p:ext uri="{BB962C8B-B14F-4D97-AF65-F5344CB8AC3E}">
        <p14:creationId xmlns:p14="http://schemas.microsoft.com/office/powerpoint/2010/main" val="2673355335"/>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48622333"/>
      </p:ext>
    </p:extLst>
  </p:cSld>
  <p:clrMapOvr>
    <a:masterClrMapping/>
  </p:clrMapOvr>
  <p:timing>
    <p:tnLst>
      <p:par>
        <p:cTn xmlns:p14="http://schemas.microsoft.com/office/powerpoint/2010/mai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emp Basic with Rule">
    <p:bg>
      <p:bgPr>
        <a:solidFill>
          <a:srgbClr val="17232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199" y="320040"/>
            <a:ext cx="8229601" cy="363558"/>
          </a:xfrm>
        </p:spPr>
        <p:txBody>
          <a:bodyPr lIns="0" tIns="0" rIns="0" bIns="0"/>
          <a:lstStyle>
            <a:lvl1pPr>
              <a:defRPr sz="3200" b="0">
                <a:solidFill>
                  <a:schemeClr val="bg1"/>
                </a:solidFill>
                <a:latin typeface="Arial" panose="020B0604020202020204" pitchFamily="34" charset="0"/>
                <a:cs typeface="Arial" panose="020B0604020202020204" pitchFamily="34" charset="0"/>
              </a:defRPr>
            </a:lvl1pPr>
          </a:lstStyle>
          <a:p>
            <a:r>
              <a:rPr lang="en-US" dirty="0" smtClean="0"/>
              <a:t>CLICK TO EDIT MASTER TITLE STYLE</a:t>
            </a:r>
            <a:endParaRPr lang="en-US" dirty="0"/>
          </a:p>
        </p:txBody>
      </p:sp>
      <p:sp>
        <p:nvSpPr>
          <p:cNvPr id="4" name="Content Placeholder 3"/>
          <p:cNvSpPr>
            <a:spLocks noGrp="1"/>
          </p:cNvSpPr>
          <p:nvPr>
            <p:ph sz="quarter" idx="10"/>
          </p:nvPr>
        </p:nvSpPr>
        <p:spPr>
          <a:xfrm>
            <a:off x="457200" y="1108074"/>
            <a:ext cx="8229600" cy="3082925"/>
          </a:xfrm>
        </p:spPr>
        <p:txBody>
          <a:bodyPr/>
          <a:lstStyle>
            <a:lvl1pPr>
              <a:defRPr>
                <a:solidFill>
                  <a:schemeClr val="bg1"/>
                </a:solidFill>
                <a:latin typeface="Arial" panose="020B0604020202020204" pitchFamily="34" charset="0"/>
                <a:cs typeface="Arial" panose="020B0604020202020204" pitchFamily="34" charset="0"/>
              </a:defRPr>
            </a:lvl1pPr>
            <a:lvl2pPr>
              <a:defRPr>
                <a:solidFill>
                  <a:schemeClr val="bg1"/>
                </a:solidFill>
                <a:latin typeface="Arial" panose="020B0604020202020204" pitchFamily="34" charset="0"/>
                <a:cs typeface="Arial" panose="020B0604020202020204" pitchFamily="34" charset="0"/>
              </a:defRPr>
            </a:lvl2pPr>
            <a:lvl3pPr>
              <a:defRPr>
                <a:solidFill>
                  <a:schemeClr val="bg1"/>
                </a:solidFill>
                <a:latin typeface="Arial" panose="020B0604020202020204" pitchFamily="34" charset="0"/>
                <a:cs typeface="Arial" panose="020B0604020202020204" pitchFamily="34" charset="0"/>
              </a:defRPr>
            </a:lvl3pPr>
            <a:lvl4pPr>
              <a:defRPr>
                <a:solidFill>
                  <a:schemeClr val="bg1"/>
                </a:solidFill>
                <a:latin typeface="Arial" panose="020B0604020202020204" pitchFamily="34" charset="0"/>
                <a:cs typeface="Arial" panose="020B0604020202020204" pitchFamily="34" charset="0"/>
              </a:defRPr>
            </a:lvl4pPr>
            <a:lvl5pPr>
              <a:defRPr>
                <a:solidFill>
                  <a:schemeClr val="bg1"/>
                </a:solidFill>
                <a:latin typeface="Arial" panose="020B0604020202020204" pitchFamily="34" charset="0"/>
                <a:cs typeface="Arial"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Rectangle 4"/>
          <p:cNvSpPr/>
          <p:nvPr userDrawn="1"/>
        </p:nvSpPr>
        <p:spPr bwMode="gray">
          <a:xfrm>
            <a:off x="0" y="4629150"/>
            <a:ext cx="9144000" cy="385763"/>
          </a:xfrm>
          <a:prstGeom prst="rect">
            <a:avLst/>
          </a:prstGeom>
          <a:solidFill>
            <a:srgbClr val="0078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prstClr val="white"/>
              </a:solidFill>
              <a:latin typeface="News Gothic MT"/>
            </a:endParaRPr>
          </a:p>
        </p:txBody>
      </p:sp>
      <p:sp>
        <p:nvSpPr>
          <p:cNvPr id="7" name="TextBox 6"/>
          <p:cNvSpPr txBox="1"/>
          <p:nvPr userDrawn="1"/>
        </p:nvSpPr>
        <p:spPr bwMode="gray">
          <a:xfrm>
            <a:off x="366713" y="5018449"/>
            <a:ext cx="2274887" cy="92333"/>
          </a:xfrm>
          <a:prstGeom prst="rect">
            <a:avLst/>
          </a:prstGeom>
          <a:noFill/>
        </p:spPr>
        <p:txBody>
          <a:bodyPr wrap="square" lIns="0" tIns="0" rIns="0" bIns="0" rtlCol="0">
            <a:spAutoFit/>
          </a:bodyPr>
          <a:lstStyle/>
          <a:p>
            <a:r>
              <a:rPr lang="en-US" sz="600" dirty="0" smtClean="0">
                <a:solidFill>
                  <a:prstClr val="white">
                    <a:lumMod val="50000"/>
                  </a:prstClr>
                </a:solidFill>
                <a:latin typeface="Arial"/>
                <a:cs typeface="Arial"/>
              </a:rPr>
              <a:t>© Copyright 2015 Pivotal. All rights reserved.</a:t>
            </a:r>
            <a:endParaRPr lang="en-US" sz="600" dirty="0">
              <a:solidFill>
                <a:prstClr val="white">
                  <a:lumMod val="50000"/>
                </a:prstClr>
              </a:solidFill>
              <a:latin typeface="Arial"/>
              <a:cs typeface="Arial"/>
            </a:endParaRPr>
          </a:p>
        </p:txBody>
      </p:sp>
      <p:pic>
        <p:nvPicPr>
          <p:cNvPr id="8" name="Picture 7" descr="Pivotal_Logo_white.png"/>
          <p:cNvPicPr>
            <a:picLocks noChangeAspect="1"/>
          </p:cNvPicPr>
          <p:nvPr userDrawn="1"/>
        </p:nvPicPr>
        <p:blipFill>
          <a:blip r:embed="rId2" cstate="print"/>
          <a:stretch>
            <a:fillRect/>
          </a:stretch>
        </p:blipFill>
        <p:spPr>
          <a:xfrm>
            <a:off x="7941733" y="4713966"/>
            <a:ext cx="957262" cy="219455"/>
          </a:xfrm>
          <a:prstGeom prst="rect">
            <a:avLst/>
          </a:prstGeom>
        </p:spPr>
      </p:pic>
      <p:cxnSp>
        <p:nvCxnSpPr>
          <p:cNvPr id="9" name="Straight Connector 8"/>
          <p:cNvCxnSpPr/>
          <p:nvPr userDrawn="1"/>
        </p:nvCxnSpPr>
        <p:spPr>
          <a:xfrm>
            <a:off x="0" y="885931"/>
            <a:ext cx="9144000" cy="0"/>
          </a:xfrm>
          <a:prstGeom prst="line">
            <a:avLst/>
          </a:prstGeom>
          <a:ln>
            <a:solidFill>
              <a:srgbClr val="E8E8E8"/>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601039733"/>
      </p:ext>
    </p:extLst>
  </p:cSld>
  <p:clrMapOvr>
    <a:masterClrMapping/>
  </p:clrMapOvr>
  <p:timing>
    <p:tnLst>
      <p:par>
        <p:cTn xmlns:p14="http://schemas.microsoft.com/office/powerpoint/2010/mai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emp Basic without Rule">
    <p:bg>
      <p:bgPr>
        <a:solidFill>
          <a:srgbClr val="17232A"/>
        </a:solidFill>
        <a:effectLst/>
      </p:bgPr>
    </p:bg>
    <p:spTree>
      <p:nvGrpSpPr>
        <p:cNvPr id="1" name=""/>
        <p:cNvGrpSpPr/>
        <p:nvPr/>
      </p:nvGrpSpPr>
      <p:grpSpPr>
        <a:xfrm>
          <a:off x="0" y="0"/>
          <a:ext cx="0" cy="0"/>
          <a:chOff x="0" y="0"/>
          <a:chExt cx="0" cy="0"/>
        </a:xfrm>
      </p:grpSpPr>
      <p:sp>
        <p:nvSpPr>
          <p:cNvPr id="3" name="Rectangle 2"/>
          <p:cNvSpPr/>
          <p:nvPr userDrawn="1"/>
        </p:nvSpPr>
        <p:spPr bwMode="gray">
          <a:xfrm>
            <a:off x="0" y="4629150"/>
            <a:ext cx="9144000" cy="385763"/>
          </a:xfrm>
          <a:prstGeom prst="rect">
            <a:avLst/>
          </a:prstGeom>
          <a:solidFill>
            <a:srgbClr val="0078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prstClr val="white"/>
              </a:solidFill>
              <a:latin typeface="News Gothic MT"/>
            </a:endParaRPr>
          </a:p>
        </p:txBody>
      </p:sp>
      <p:sp>
        <p:nvSpPr>
          <p:cNvPr id="5" name="TextBox 4"/>
          <p:cNvSpPr txBox="1"/>
          <p:nvPr userDrawn="1"/>
        </p:nvSpPr>
        <p:spPr bwMode="gray">
          <a:xfrm>
            <a:off x="366713" y="5018449"/>
            <a:ext cx="2274887" cy="92333"/>
          </a:xfrm>
          <a:prstGeom prst="rect">
            <a:avLst/>
          </a:prstGeom>
          <a:noFill/>
        </p:spPr>
        <p:txBody>
          <a:bodyPr wrap="square" lIns="0" tIns="0" rIns="0" bIns="0" rtlCol="0">
            <a:spAutoFit/>
          </a:bodyPr>
          <a:lstStyle/>
          <a:p>
            <a:r>
              <a:rPr lang="en-US" sz="600" dirty="0" smtClean="0">
                <a:solidFill>
                  <a:prstClr val="white">
                    <a:lumMod val="50000"/>
                  </a:prstClr>
                </a:solidFill>
                <a:latin typeface="Arial"/>
                <a:cs typeface="Arial"/>
              </a:rPr>
              <a:t>© Copyright 2015 Pivotal. All rights reserved.</a:t>
            </a:r>
            <a:endParaRPr lang="en-US" sz="600" dirty="0">
              <a:solidFill>
                <a:prstClr val="white">
                  <a:lumMod val="50000"/>
                </a:prstClr>
              </a:solidFill>
              <a:latin typeface="Arial"/>
              <a:cs typeface="Arial"/>
            </a:endParaRPr>
          </a:p>
        </p:txBody>
      </p:sp>
      <p:pic>
        <p:nvPicPr>
          <p:cNvPr id="6" name="Picture 5" descr="Pivotal_Logo_white.png"/>
          <p:cNvPicPr>
            <a:picLocks noChangeAspect="1"/>
          </p:cNvPicPr>
          <p:nvPr userDrawn="1"/>
        </p:nvPicPr>
        <p:blipFill>
          <a:blip r:embed="rId2" cstate="print"/>
          <a:stretch>
            <a:fillRect/>
          </a:stretch>
        </p:blipFill>
        <p:spPr>
          <a:xfrm>
            <a:off x="7941733" y="4713966"/>
            <a:ext cx="957262" cy="219455"/>
          </a:xfrm>
          <a:prstGeom prst="rect">
            <a:avLst/>
          </a:prstGeom>
        </p:spPr>
      </p:pic>
      <p:sp>
        <p:nvSpPr>
          <p:cNvPr id="7" name="Title 1"/>
          <p:cNvSpPr>
            <a:spLocks noGrp="1"/>
          </p:cNvSpPr>
          <p:nvPr>
            <p:ph type="title" hasCustomPrompt="1"/>
          </p:nvPr>
        </p:nvSpPr>
        <p:spPr>
          <a:xfrm>
            <a:off x="457199" y="320040"/>
            <a:ext cx="8229601" cy="363558"/>
          </a:xfrm>
        </p:spPr>
        <p:txBody>
          <a:bodyPr lIns="0" tIns="0" rIns="0" bIns="0"/>
          <a:lstStyle>
            <a:lvl1pPr>
              <a:defRPr sz="3200" b="0">
                <a:solidFill>
                  <a:schemeClr val="bg1"/>
                </a:solidFill>
                <a:latin typeface="Arial" panose="020B0604020202020204" pitchFamily="34" charset="0"/>
                <a:cs typeface="Arial" panose="020B0604020202020204" pitchFamily="34" charset="0"/>
              </a:defRPr>
            </a:lvl1pPr>
          </a:lstStyle>
          <a:p>
            <a:r>
              <a:rPr lang="en-US" dirty="0" smtClean="0"/>
              <a:t>CLICK TO EDIT MASTER TITLE STYLE</a:t>
            </a:r>
            <a:endParaRPr lang="en-US" dirty="0"/>
          </a:p>
        </p:txBody>
      </p:sp>
      <p:sp>
        <p:nvSpPr>
          <p:cNvPr id="8" name="Content Placeholder 3"/>
          <p:cNvSpPr>
            <a:spLocks noGrp="1"/>
          </p:cNvSpPr>
          <p:nvPr>
            <p:ph sz="quarter" idx="10"/>
          </p:nvPr>
        </p:nvSpPr>
        <p:spPr>
          <a:xfrm>
            <a:off x="457200" y="1108074"/>
            <a:ext cx="8229600" cy="3082925"/>
          </a:xfrm>
        </p:spPr>
        <p:txBody>
          <a:bodyPr/>
          <a:lstStyle>
            <a:lvl1pPr>
              <a:defRPr>
                <a:solidFill>
                  <a:schemeClr val="bg1"/>
                </a:solidFill>
                <a:latin typeface="Arial" panose="020B0604020202020204" pitchFamily="34" charset="0"/>
                <a:cs typeface="Arial" panose="020B0604020202020204" pitchFamily="34" charset="0"/>
              </a:defRPr>
            </a:lvl1pPr>
            <a:lvl2pPr>
              <a:defRPr>
                <a:solidFill>
                  <a:schemeClr val="bg1"/>
                </a:solidFill>
                <a:latin typeface="Arial" panose="020B0604020202020204" pitchFamily="34" charset="0"/>
                <a:cs typeface="Arial" panose="020B0604020202020204" pitchFamily="34" charset="0"/>
              </a:defRPr>
            </a:lvl2pPr>
            <a:lvl3pPr>
              <a:defRPr>
                <a:solidFill>
                  <a:schemeClr val="bg1"/>
                </a:solidFill>
                <a:latin typeface="Arial" panose="020B0604020202020204" pitchFamily="34" charset="0"/>
                <a:cs typeface="Arial" panose="020B0604020202020204" pitchFamily="34" charset="0"/>
              </a:defRPr>
            </a:lvl3pPr>
            <a:lvl4pPr>
              <a:defRPr>
                <a:solidFill>
                  <a:schemeClr val="bg1"/>
                </a:solidFill>
                <a:latin typeface="Arial" panose="020B0604020202020204" pitchFamily="34" charset="0"/>
                <a:cs typeface="Arial" panose="020B0604020202020204" pitchFamily="34" charset="0"/>
              </a:defRPr>
            </a:lvl4pPr>
            <a:lvl5pPr>
              <a:defRPr>
                <a:solidFill>
                  <a:schemeClr val="bg1"/>
                </a:solidFill>
                <a:latin typeface="Arial" panose="020B0604020202020204" pitchFamily="34" charset="0"/>
                <a:cs typeface="Arial"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56432528"/>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cSld name="black background">
    <p:spTree>
      <p:nvGrpSpPr>
        <p:cNvPr id="1" name="Shape 61"/>
        <p:cNvGrpSpPr/>
        <p:nvPr/>
      </p:nvGrpSpPr>
      <p:grpSpPr>
        <a:xfrm>
          <a:off x="0" y="0"/>
          <a:ext cx="0" cy="0"/>
          <a:chOff x="0" y="0"/>
          <a:chExt cx="0" cy="0"/>
        </a:xfrm>
      </p:grpSpPr>
      <p:sp>
        <p:nvSpPr>
          <p:cNvPr id="62" name="Shape 62"/>
          <p:cNvSpPr/>
          <p:nvPr/>
        </p:nvSpPr>
        <p:spPr>
          <a:xfrm>
            <a:off x="0" y="0"/>
            <a:ext cx="9144000" cy="5143499"/>
          </a:xfrm>
          <a:prstGeom prst="rect">
            <a:avLst/>
          </a:prstGeom>
          <a:solidFill>
            <a:srgbClr val="000000"/>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algn="ctr">
              <a:buClr>
                <a:prstClr val="white"/>
              </a:buClr>
              <a:buFont typeface="Arial"/>
              <a:buNone/>
            </a:pPr>
            <a:endParaRPr>
              <a:solidFill>
                <a:srgbClr val="FFFFFF"/>
              </a:solidFill>
              <a:latin typeface="Arial"/>
              <a:ea typeface="Arial"/>
              <a:cs typeface="Arial"/>
              <a:sym typeface="Arial"/>
              <a:rtl val="0"/>
            </a:endParaRPr>
          </a:p>
        </p:txBody>
      </p:sp>
      <p:sp>
        <p:nvSpPr>
          <p:cNvPr id="63" name="Shape 63"/>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a:buClr>
                <a:prstClr val="white"/>
              </a:buClr>
              <a:buFont typeface="Arial"/>
              <a:buNone/>
            </a:pPr>
            <a:endParaRPr>
              <a:solidFill>
                <a:srgbClr val="FFFFFF"/>
              </a:solidFill>
              <a:latin typeface="Arial"/>
              <a:ea typeface="Arial"/>
              <a:cs typeface="Arial"/>
              <a:sym typeface="Arial"/>
              <a:rtl val="0"/>
            </a:endParaRPr>
          </a:p>
        </p:txBody>
      </p:sp>
      <p:sp>
        <p:nvSpPr>
          <p:cNvPr id="64" name="Shape 64"/>
          <p:cNvSpPr txBox="1"/>
          <p:nvPr/>
        </p:nvSpPr>
        <p:spPr>
          <a:xfrm flipH="1">
            <a:off x="8553450" y="5021262"/>
            <a:ext cx="533399" cy="123899"/>
          </a:xfrm>
          <a:prstGeom prst="rect">
            <a:avLst/>
          </a:prstGeom>
          <a:noFill/>
          <a:ln>
            <a:noFill/>
          </a:ln>
        </p:spPr>
        <p:txBody>
          <a:bodyPr lIns="0" tIns="0" rIns="0" bIns="0" anchor="t" anchorCtr="0">
            <a:noAutofit/>
          </a:bodyPr>
          <a:lstStyle/>
          <a:p>
            <a:pPr algn="r">
              <a:buClr>
                <a:srgbClr val="7F7F7F"/>
              </a:buClr>
              <a:buSzPct val="25000"/>
              <a:buFont typeface="Arial"/>
              <a:buNone/>
            </a:pPr>
            <a:fld id="{00000000-1234-1234-1234-123412341234}" type="slidenum">
              <a:rPr lang="en" sz="800">
                <a:solidFill>
                  <a:srgbClr val="7F7F7F"/>
                </a:solidFill>
                <a:latin typeface="Arial"/>
                <a:ea typeface="Arial"/>
                <a:cs typeface="Arial"/>
                <a:sym typeface="Arial"/>
                <a:rtl val="0"/>
              </a:rPr>
              <a:pPr algn="r">
                <a:buClr>
                  <a:srgbClr val="7F7F7F"/>
                </a:buClr>
                <a:buSzPct val="25000"/>
                <a:buFont typeface="Arial"/>
                <a:buNone/>
              </a:pPr>
              <a:t>‹#›</a:t>
            </a:fld>
            <a:endParaRPr lang="en" sz="800">
              <a:solidFill>
                <a:srgbClr val="7F7F7F"/>
              </a:solidFill>
              <a:latin typeface="Arial"/>
              <a:ea typeface="Arial"/>
              <a:cs typeface="Arial"/>
              <a:sym typeface="Arial"/>
              <a:rtl val="0"/>
            </a:endParaRPr>
          </a:p>
        </p:txBody>
      </p:sp>
      <p:sp>
        <p:nvSpPr>
          <p:cNvPr id="65" name="Shape 65"/>
          <p:cNvSpPr txBox="1"/>
          <p:nvPr/>
        </p:nvSpPr>
        <p:spPr>
          <a:xfrm>
            <a:off x="366712" y="5018087"/>
            <a:ext cx="2274900" cy="99900"/>
          </a:xfrm>
          <a:prstGeom prst="rect">
            <a:avLst/>
          </a:prstGeom>
          <a:noFill/>
          <a:ln>
            <a:noFill/>
          </a:ln>
        </p:spPr>
        <p:txBody>
          <a:bodyPr lIns="0" tIns="0" rIns="0" bIns="0" anchor="t" anchorCtr="0">
            <a:noAutofit/>
          </a:bodyPr>
          <a:lstStyle/>
          <a:p>
            <a:pPr>
              <a:buClr>
                <a:srgbClr val="7F7F7F"/>
              </a:buClr>
              <a:buSzPct val="25000"/>
              <a:buFont typeface="Arial"/>
              <a:buNone/>
            </a:pPr>
            <a:r>
              <a:rPr lang="en" sz="600">
                <a:solidFill>
                  <a:srgbClr val="7F7F7F"/>
                </a:solidFill>
                <a:latin typeface="Arial"/>
                <a:ea typeface="Arial"/>
                <a:cs typeface="Arial"/>
                <a:sym typeface="Arial"/>
                <a:rtl val="0"/>
              </a:rPr>
              <a:t>© Copyright 2013 Pivotal. All rights reserved.</a:t>
            </a:r>
          </a:p>
        </p:txBody>
      </p:sp>
      <p:pic>
        <p:nvPicPr>
          <p:cNvPr id="66" name="Shape 66"/>
          <p:cNvPicPr preferRelativeResize="0"/>
          <p:nvPr/>
        </p:nvPicPr>
        <p:blipFill rotWithShape="1">
          <a:blip r:embed="rId2">
            <a:alphaModFix/>
          </a:blip>
          <a:srcRect/>
          <a:stretch/>
        </p:blipFill>
        <p:spPr>
          <a:xfrm>
            <a:off x="7942263" y="4713287"/>
            <a:ext cx="957299" cy="220800"/>
          </a:xfrm>
          <a:prstGeom prst="rect">
            <a:avLst/>
          </a:prstGeom>
          <a:noFill/>
          <a:ln>
            <a:noFill/>
          </a:ln>
        </p:spPr>
      </p:pic>
    </p:spTree>
    <p:extLst>
      <p:ext uri="{BB962C8B-B14F-4D97-AF65-F5344CB8AC3E}">
        <p14:creationId xmlns:p14="http://schemas.microsoft.com/office/powerpoint/2010/main" val="10751655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457199" y="87914"/>
            <a:ext cx="6662271" cy="857250"/>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457200" y="1519381"/>
            <a:ext cx="8229600" cy="3075242"/>
          </a:xfrm>
        </p:spPr>
        <p:txBody>
          <a:bodyPr/>
          <a:lstStyle>
            <a:lvl1pPr marL="0" indent="0">
              <a:buNone/>
              <a:defRPr>
                <a:solidFill>
                  <a:srgbClr val="878787"/>
                </a:solidFill>
              </a:defRPr>
            </a:lvl1pPr>
            <a:lvl2pPr marL="457200" indent="0">
              <a:buNone/>
              <a:defRPr>
                <a:solidFill>
                  <a:srgbClr val="878787"/>
                </a:solidFill>
              </a:defRPr>
            </a:lvl2pPr>
            <a:lvl3pPr marL="914400" indent="0">
              <a:buNone/>
              <a:defRPr>
                <a:solidFill>
                  <a:srgbClr val="878787"/>
                </a:solidFill>
              </a:defRPr>
            </a:lvl3pPr>
            <a:lvl4pPr marL="1371600" indent="0">
              <a:buNone/>
              <a:defRPr>
                <a:solidFill>
                  <a:srgbClr val="878787"/>
                </a:solidFill>
              </a:defRPr>
            </a:lvl4pPr>
            <a:lvl5pPr marL="1828800" indent="0">
              <a:buNone/>
              <a:defRPr>
                <a:solidFill>
                  <a:srgbClr val="878787"/>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cxnSp>
        <p:nvCxnSpPr>
          <p:cNvPr id="4" name="Straight Connector 3"/>
          <p:cNvCxnSpPr/>
          <p:nvPr userDrawn="1"/>
        </p:nvCxnSpPr>
        <p:spPr>
          <a:xfrm>
            <a:off x="0" y="952606"/>
            <a:ext cx="9144000" cy="0"/>
          </a:xfrm>
          <a:prstGeom prst="line">
            <a:avLst/>
          </a:prstGeom>
          <a:ln>
            <a:solidFill>
              <a:srgbClr val="E8E8E8"/>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01309419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cSld name="Footer bar only">
    <p:spTree>
      <p:nvGrpSpPr>
        <p:cNvPr id="1" name="Shape 21"/>
        <p:cNvGrpSpPr/>
        <p:nvPr/>
      </p:nvGrpSpPr>
      <p:grpSpPr>
        <a:xfrm>
          <a:off x="0" y="0"/>
          <a:ext cx="0" cy="0"/>
          <a:chOff x="0" y="0"/>
          <a:chExt cx="0" cy="0"/>
        </a:xfrm>
      </p:grpSpPr>
    </p:spTree>
    <p:extLst>
      <p:ext uri="{BB962C8B-B14F-4D97-AF65-F5344CB8AC3E}">
        <p14:creationId xmlns:p14="http://schemas.microsoft.com/office/powerpoint/2010/main" val="340628662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cSld name="2_Title and Content, no circles">
    <p:spTree>
      <p:nvGrpSpPr>
        <p:cNvPr id="1" name="Shape 51"/>
        <p:cNvGrpSpPr/>
        <p:nvPr/>
      </p:nvGrpSpPr>
      <p:grpSpPr>
        <a:xfrm>
          <a:off x="0" y="0"/>
          <a:ext cx="0" cy="0"/>
          <a:chOff x="0" y="0"/>
          <a:chExt cx="0" cy="0"/>
        </a:xfrm>
      </p:grpSpPr>
      <p:sp>
        <p:nvSpPr>
          <p:cNvPr id="52" name="Shape 52"/>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lvl="0" rtl="0">
              <a:lnSpc>
                <a:spcPct val="90000"/>
              </a:lnSpc>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53" name="Shape 53"/>
          <p:cNvSpPr txBox="1">
            <a:spLocks noGrp="1"/>
          </p:cNvSpPr>
          <p:nvPr>
            <p:ph type="body" idx="1"/>
          </p:nvPr>
        </p:nvSpPr>
        <p:spPr>
          <a:xfrm>
            <a:off x="366712" y="1074737"/>
            <a:ext cx="8410499" cy="3383098"/>
          </a:xfrm>
          <a:prstGeom prst="rect">
            <a:avLst/>
          </a:prstGeom>
          <a:noFill/>
          <a:ln>
            <a:noFill/>
          </a:ln>
        </p:spPr>
        <p:txBody>
          <a:bodyPr lIns="91425" tIns="91425" rIns="91425" bIns="91425" anchor="t" anchorCtr="0"/>
          <a:lstStyle>
            <a:lvl1pPr lvl="0" rtl="0">
              <a:spcBef>
                <a:spcPts val="1200"/>
              </a:spcBef>
              <a:buClr>
                <a:schemeClr val="accent1"/>
              </a:buClr>
              <a:buFont typeface="Noto Sans Symbols"/>
              <a:buChar char="•"/>
              <a:defRPr/>
            </a:lvl1pPr>
            <a:lvl2pPr lvl="1" rtl="0">
              <a:spcBef>
                <a:spcPts val="300"/>
              </a:spcBef>
              <a:buClr>
                <a:schemeClr val="accent1"/>
              </a:buClr>
              <a:buFont typeface="Verdana"/>
              <a:buChar char="–"/>
              <a:defRPr/>
            </a:lvl2pPr>
            <a:lvl3pPr lvl="2" rtl="0">
              <a:spcBef>
                <a:spcPts val="300"/>
              </a:spcBef>
              <a:buClr>
                <a:schemeClr val="accent1"/>
              </a:buClr>
              <a:buFont typeface="Verdana"/>
              <a:buChar char="▪"/>
              <a:defRPr/>
            </a:lvl3pPr>
            <a:lvl4pPr marL="1658936" lvl="3" indent="-122236" rtl="0">
              <a:spcBef>
                <a:spcPts val="300"/>
              </a:spcBef>
              <a:buClr>
                <a:schemeClr val="accent1"/>
              </a:buClr>
              <a:buFont typeface="Verdana"/>
              <a:buChar char="—"/>
              <a:defRPr/>
            </a:lvl4pPr>
            <a:lvl5pPr lvl="4" rtl="0">
              <a:spcBef>
                <a:spcPts val="300"/>
              </a:spcBef>
              <a:buClr>
                <a:schemeClr val="accent1"/>
              </a:buClr>
              <a:buFont typeface="Verdana"/>
              <a:buChar char="»"/>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Tree>
    <p:extLst>
      <p:ext uri="{BB962C8B-B14F-4D97-AF65-F5344CB8AC3E}">
        <p14:creationId xmlns:p14="http://schemas.microsoft.com/office/powerpoint/2010/main" val="3028684299"/>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cSld name="Title Only, no circles">
    <p:spTree>
      <p:nvGrpSpPr>
        <p:cNvPr id="1" name="Shape 37"/>
        <p:cNvGrpSpPr/>
        <p:nvPr/>
      </p:nvGrpSpPr>
      <p:grpSpPr>
        <a:xfrm>
          <a:off x="0" y="0"/>
          <a:ext cx="0" cy="0"/>
          <a:chOff x="0" y="0"/>
          <a:chExt cx="0" cy="0"/>
        </a:xfrm>
      </p:grpSpPr>
      <p:sp>
        <p:nvSpPr>
          <p:cNvPr id="38" name="Shape 38"/>
          <p:cNvSpPr txBox="1">
            <a:spLocks noGrp="1"/>
          </p:cNvSpPr>
          <p:nvPr>
            <p:ph type="title"/>
          </p:nvPr>
        </p:nvSpPr>
        <p:spPr>
          <a:xfrm>
            <a:off x="366712" y="325437"/>
            <a:ext cx="8410574" cy="460374"/>
          </a:xfrm>
          <a:prstGeom prst="rect">
            <a:avLst/>
          </a:prstGeom>
          <a:noFill/>
          <a:ln>
            <a:noFill/>
          </a:ln>
        </p:spPr>
        <p:txBody>
          <a:bodyPr lIns="91425" tIns="91425" rIns="91425" bIns="91425" anchor="t" anchorCtr="0"/>
          <a:lstStyle>
            <a:lvl1pPr lvl="0" rtl="0">
              <a:lnSpc>
                <a:spcPct val="90000"/>
              </a:lnSpc>
              <a:spcBef>
                <a:spcPts val="0"/>
              </a:spcBef>
              <a:defRPr sz="3200">
                <a:solidFill>
                  <a:srgbClr val="00685D"/>
                </a:solidFill>
                <a:latin typeface="Arial"/>
                <a:ea typeface="Arial"/>
                <a:cs typeface="Arial"/>
                <a:sym typeface="Arial"/>
              </a:defRPr>
            </a:lvl1pPr>
            <a:lvl2pPr lvl="1" rtl="0">
              <a:spcBef>
                <a:spcPts val="0"/>
              </a:spcBef>
              <a:defRPr sz="1400" b="0" i="0" u="none" strike="noStrike" cap="none">
                <a:solidFill>
                  <a:srgbClr val="000000"/>
                </a:solidFill>
                <a:latin typeface="Arial"/>
                <a:ea typeface="Arial"/>
                <a:cs typeface="Arial"/>
                <a:sym typeface="Arial"/>
                <a:rtl val="0"/>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Tree>
    <p:extLst>
      <p:ext uri="{BB962C8B-B14F-4D97-AF65-F5344CB8AC3E}">
        <p14:creationId xmlns:p14="http://schemas.microsoft.com/office/powerpoint/2010/main" val="3940931021"/>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Title, Subtitle, and Content with graphic area at left">
    <p:spTree>
      <p:nvGrpSpPr>
        <p:cNvPr id="1" name=""/>
        <p:cNvGrpSpPr/>
        <p:nvPr/>
      </p:nvGrpSpPr>
      <p:grpSpPr>
        <a:xfrm>
          <a:off x="0" y="0"/>
          <a:ext cx="0" cy="0"/>
          <a:chOff x="0" y="0"/>
          <a:chExt cx="0" cy="0"/>
        </a:xfrm>
      </p:grpSpPr>
      <p:sp>
        <p:nvSpPr>
          <p:cNvPr id="5" name="Picture Placeholder 2"/>
          <p:cNvSpPr>
            <a:spLocks noGrp="1"/>
          </p:cNvSpPr>
          <p:nvPr>
            <p:ph type="pic" idx="10"/>
          </p:nvPr>
        </p:nvSpPr>
        <p:spPr bwMode="gray">
          <a:xfrm>
            <a:off x="366714" y="1419225"/>
            <a:ext cx="2073275" cy="3038475"/>
          </a:xfrm>
          <a:prstGeom prst="rect">
            <a:avLst/>
          </a:prstGeom>
          <a:noFill/>
        </p:spPr>
        <p:txBody>
          <a:bodyPr/>
          <a:lstStyle>
            <a:lvl1pPr marL="0" indent="0">
              <a:buNone/>
              <a:defRPr sz="1600">
                <a:latin typeface="Arial"/>
                <a:cs typeface="Aria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9" name="Title 1"/>
          <p:cNvSpPr>
            <a:spLocks noGrp="1"/>
          </p:cNvSpPr>
          <p:nvPr>
            <p:ph type="title"/>
          </p:nvPr>
        </p:nvSpPr>
        <p:spPr bwMode="gray">
          <a:xfrm>
            <a:off x="366713" y="325438"/>
            <a:ext cx="8410575" cy="460375"/>
          </a:xfrm>
          <a:prstGeom prst="rect">
            <a:avLst/>
          </a:prstGeom>
          <a:noFill/>
        </p:spPr>
        <p:txBody>
          <a:bodyPr lIns="0" tIns="0" rIns="0" bIns="0" anchor="t" anchorCtr="0"/>
          <a:lstStyle>
            <a:lvl1pPr>
              <a:lnSpc>
                <a:spcPct val="90000"/>
              </a:lnSpc>
              <a:defRPr sz="3200">
                <a:solidFill>
                  <a:srgbClr val="1C7B70"/>
                </a:solidFill>
                <a:latin typeface="Arial"/>
                <a:cs typeface="Arial"/>
              </a:defRPr>
            </a:lvl1pPr>
          </a:lstStyle>
          <a:p>
            <a:r>
              <a:rPr lang="en-US" smtClean="0"/>
              <a:t>Click to edit Master title style</a:t>
            </a:r>
            <a:endParaRPr lang="en-US" dirty="0"/>
          </a:p>
        </p:txBody>
      </p:sp>
      <p:sp>
        <p:nvSpPr>
          <p:cNvPr id="10" name="Text Placeholder 2"/>
          <p:cNvSpPr>
            <a:spLocks noGrp="1"/>
          </p:cNvSpPr>
          <p:nvPr>
            <p:ph type="body" idx="1"/>
          </p:nvPr>
        </p:nvSpPr>
        <p:spPr bwMode="gray">
          <a:xfrm>
            <a:off x="366713" y="785813"/>
            <a:ext cx="8410575" cy="346219"/>
          </a:xfrm>
          <a:prstGeom prst="rect">
            <a:avLst/>
          </a:prstGeom>
          <a:noFill/>
        </p:spPr>
        <p:txBody>
          <a:bodyPr lIns="0" tIns="0" rIns="0" bIns="0" anchor="t" anchorCtr="0"/>
          <a:lstStyle>
            <a:lvl1pPr marL="0" indent="0">
              <a:spcBef>
                <a:spcPts val="0"/>
              </a:spcBef>
              <a:buNone/>
              <a:tabLst/>
              <a:defRPr sz="2000" b="0">
                <a:solidFill>
                  <a:schemeClr val="bg2"/>
                </a:solidFill>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1" name="Content Placeholder 3"/>
          <p:cNvSpPr>
            <a:spLocks noGrp="1"/>
          </p:cNvSpPr>
          <p:nvPr>
            <p:ph sz="quarter" idx="11"/>
          </p:nvPr>
        </p:nvSpPr>
        <p:spPr bwMode="gray">
          <a:xfrm>
            <a:off x="2728913" y="1419224"/>
            <a:ext cx="6048376" cy="3038475"/>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bg2"/>
                </a:solidFill>
                <a:latin typeface="Arial"/>
                <a:cs typeface="Arial"/>
              </a:defRPr>
            </a:lvl1pPr>
            <a:lvl2pPr>
              <a:spcBef>
                <a:spcPts val="300"/>
              </a:spcBef>
              <a:buClr>
                <a:schemeClr val="accent1"/>
              </a:buClr>
              <a:buFont typeface="Verdana" pitchFamily="34" charset="0"/>
              <a:buChar char="–"/>
              <a:defRPr sz="2000">
                <a:solidFill>
                  <a:schemeClr val="bg2"/>
                </a:solidFill>
                <a:latin typeface="Arial"/>
                <a:cs typeface="Arial"/>
              </a:defRPr>
            </a:lvl2pPr>
            <a:lvl3pPr>
              <a:spcBef>
                <a:spcPts val="300"/>
              </a:spcBef>
              <a:buClr>
                <a:schemeClr val="accent1"/>
              </a:buClr>
              <a:buFont typeface="Verdana" pitchFamily="34" charset="0"/>
              <a:buChar char="▪"/>
              <a:defRPr sz="1600">
                <a:solidFill>
                  <a:schemeClr val="bg2"/>
                </a:solidFill>
                <a:latin typeface="Arial"/>
                <a:cs typeface="Arial"/>
              </a:defRPr>
            </a:lvl3pPr>
            <a:lvl4pPr marL="1658938" indent="-287338">
              <a:spcBef>
                <a:spcPts val="300"/>
              </a:spcBef>
              <a:buClr>
                <a:schemeClr val="accent1"/>
              </a:buClr>
              <a:buFont typeface="Verdana" pitchFamily="34" charset="0"/>
              <a:buChar char="—"/>
              <a:defRPr sz="1200">
                <a:solidFill>
                  <a:schemeClr val="bg2"/>
                </a:solidFill>
                <a:latin typeface="Arial"/>
                <a:cs typeface="Arial"/>
              </a:defRPr>
            </a:lvl4pPr>
            <a:lvl5pPr>
              <a:spcBef>
                <a:spcPts val="300"/>
              </a:spcBef>
              <a:buClr>
                <a:schemeClr val="accent1"/>
              </a:buClr>
              <a:buFont typeface="Verdana" pitchFamily="34" charset="0"/>
              <a:buChar char="»"/>
              <a:defRPr sz="1100">
                <a:solidFill>
                  <a:schemeClr val="bg2"/>
                </a:solidFill>
                <a:latin typeface="Arial"/>
                <a:cs typeface="Aria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5371894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200151"/>
            <a:ext cx="4038600" cy="3394472"/>
          </a:xfrm>
        </p:spPr>
        <p:txBody>
          <a:bodyPr>
            <a:normAutofit/>
          </a:bodyPr>
          <a:lstStyle>
            <a:lvl1pPr>
              <a:defRPr sz="2400">
                <a:solidFill>
                  <a:srgbClr val="878787"/>
                </a:solidFill>
              </a:defRPr>
            </a:lvl1pPr>
            <a:lvl2pPr>
              <a:defRPr sz="2000">
                <a:solidFill>
                  <a:srgbClr val="878787"/>
                </a:solidFill>
              </a:defRPr>
            </a:lvl2pPr>
            <a:lvl3pPr>
              <a:defRPr sz="1800">
                <a:solidFill>
                  <a:srgbClr val="878787"/>
                </a:solidFill>
              </a:defRPr>
            </a:lvl3pPr>
            <a:lvl4pPr>
              <a:defRPr sz="1600">
                <a:solidFill>
                  <a:srgbClr val="878787"/>
                </a:solidFill>
              </a:defRPr>
            </a:lvl4pPr>
            <a:lvl5pPr>
              <a:defRPr sz="1600">
                <a:solidFill>
                  <a:srgbClr val="878787"/>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48200" y="1200151"/>
            <a:ext cx="4038600" cy="3394472"/>
          </a:xfrm>
        </p:spPr>
        <p:txBody>
          <a:bodyPr>
            <a:normAutofit/>
          </a:bodyPr>
          <a:lstStyle>
            <a:lvl1pPr>
              <a:defRPr sz="2400">
                <a:solidFill>
                  <a:srgbClr val="878787"/>
                </a:solidFill>
              </a:defRPr>
            </a:lvl1pPr>
            <a:lvl2pPr>
              <a:defRPr sz="2000">
                <a:solidFill>
                  <a:srgbClr val="878787"/>
                </a:solidFill>
              </a:defRPr>
            </a:lvl2pPr>
            <a:lvl3pPr>
              <a:defRPr sz="1800">
                <a:solidFill>
                  <a:srgbClr val="878787"/>
                </a:solidFill>
              </a:defRPr>
            </a:lvl3pPr>
            <a:lvl4pPr>
              <a:defRPr sz="1600">
                <a:solidFill>
                  <a:srgbClr val="878787"/>
                </a:solidFill>
              </a:defRPr>
            </a:lvl4pPr>
            <a:lvl5pPr>
              <a:defRPr sz="1600">
                <a:solidFill>
                  <a:srgbClr val="878787"/>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cxnSp>
        <p:nvCxnSpPr>
          <p:cNvPr id="5" name="Straight Connector 4"/>
          <p:cNvCxnSpPr/>
          <p:nvPr userDrawn="1"/>
        </p:nvCxnSpPr>
        <p:spPr>
          <a:xfrm>
            <a:off x="0" y="952606"/>
            <a:ext cx="9144000" cy="0"/>
          </a:xfrm>
          <a:prstGeom prst="line">
            <a:avLst/>
          </a:prstGeom>
          <a:ln>
            <a:solidFill>
              <a:srgbClr val="E8E8E8"/>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2605946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11" name="Rectangle 10"/>
          <p:cNvSpPr/>
          <p:nvPr userDrawn="1"/>
        </p:nvSpPr>
        <p:spPr>
          <a:xfrm>
            <a:off x="-7471" y="-52294"/>
            <a:ext cx="9218706" cy="5210736"/>
          </a:xfrm>
          <a:prstGeom prst="rect">
            <a:avLst/>
          </a:prstGeom>
          <a:solidFill>
            <a:schemeClr val="tx2"/>
          </a:solidFill>
          <a:ln>
            <a:noFill/>
          </a:ln>
        </p:spPr>
        <p:style>
          <a:lnRef idx="3">
            <a:schemeClr val="lt1"/>
          </a:lnRef>
          <a:fillRef idx="1">
            <a:schemeClr val="dk1"/>
          </a:fillRef>
          <a:effectRef idx="1">
            <a:schemeClr val="dk1"/>
          </a:effectRef>
          <a:fontRef idx="minor">
            <a:schemeClr val="lt1"/>
          </a:fontRef>
        </p:style>
        <p:txBody>
          <a:bodyPr rtlCol="0" anchor="ctr"/>
          <a:lstStyle/>
          <a:p>
            <a:pPr algn="ctr"/>
            <a:endParaRPr lang="en-US"/>
          </a:p>
        </p:txBody>
      </p:sp>
      <p:sp>
        <p:nvSpPr>
          <p:cNvPr id="8" name="Rectangle 7"/>
          <p:cNvSpPr/>
          <p:nvPr userDrawn="1"/>
        </p:nvSpPr>
        <p:spPr>
          <a:xfrm>
            <a:off x="4495799" y="948765"/>
            <a:ext cx="4722907" cy="4258235"/>
          </a:xfrm>
          <a:prstGeom prst="rect">
            <a:avLst/>
          </a:prstGeom>
          <a:ln>
            <a:noFill/>
          </a:ln>
          <a:effectLst/>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231588" y="318403"/>
            <a:ext cx="8538884" cy="363558"/>
          </a:xfrm>
        </p:spPr>
        <p:txBody>
          <a:bodyPr/>
          <a:lstStyle>
            <a:lvl1pPr algn="l">
              <a:defRPr>
                <a:solidFill>
                  <a:schemeClr val="bg1"/>
                </a:solidFill>
              </a:defRPr>
            </a:lvl1pPr>
          </a:lstStyle>
          <a:p>
            <a:r>
              <a:rPr lang="en-US" dirty="0" smtClean="0"/>
              <a:t>CLICK TO EDIT MASTER TITLE STYLE</a:t>
            </a:r>
            <a:endParaRPr lang="en-US" dirty="0"/>
          </a:p>
        </p:txBody>
      </p:sp>
      <p:sp>
        <p:nvSpPr>
          <p:cNvPr id="4" name="Content Placeholder 3"/>
          <p:cNvSpPr>
            <a:spLocks noGrp="1"/>
          </p:cNvSpPr>
          <p:nvPr>
            <p:ph sz="half" idx="2"/>
          </p:nvPr>
        </p:nvSpPr>
        <p:spPr>
          <a:xfrm>
            <a:off x="4728882" y="1192686"/>
            <a:ext cx="3957918" cy="3394472"/>
          </a:xfrm>
        </p:spPr>
        <p:txBody>
          <a:bodyPr>
            <a:normAutofit/>
          </a:bodyPr>
          <a:lstStyle>
            <a:lvl1pPr marL="285750" indent="-285750">
              <a:spcAft>
                <a:spcPts val="600"/>
              </a:spcAft>
              <a:buFont typeface="Arial"/>
              <a:buChar char="•"/>
              <a:defRPr sz="1600">
                <a:solidFill>
                  <a:schemeClr val="bg1"/>
                </a:solidFill>
              </a:defRPr>
            </a:lvl1pPr>
            <a:lvl2pPr marL="457200" indent="0">
              <a:buNone/>
              <a:defRPr sz="1600">
                <a:solidFill>
                  <a:srgbClr val="878787"/>
                </a:solidFill>
              </a:defRPr>
            </a:lvl2pPr>
            <a:lvl3pPr marL="914400" indent="0">
              <a:buNone/>
              <a:defRPr sz="1400">
                <a:solidFill>
                  <a:srgbClr val="878787"/>
                </a:solidFill>
              </a:defRPr>
            </a:lvl3pPr>
            <a:lvl4pPr marL="1371600" indent="0">
              <a:buNone/>
              <a:defRPr sz="1200">
                <a:solidFill>
                  <a:srgbClr val="878787"/>
                </a:solidFill>
              </a:defRPr>
            </a:lvl4pPr>
            <a:lvl5pPr marL="1828800" indent="0">
              <a:buNone/>
              <a:defRPr sz="1200">
                <a:solidFill>
                  <a:srgbClr val="878787"/>
                </a:solidFill>
              </a:defRPr>
            </a:lvl5pPr>
            <a:lvl6pPr>
              <a:defRPr sz="1800"/>
            </a:lvl6pPr>
            <a:lvl7pPr>
              <a:defRPr sz="1800"/>
            </a:lvl7pPr>
            <a:lvl8pPr>
              <a:defRPr sz="1800"/>
            </a:lvl8pPr>
            <a:lvl9pPr>
              <a:defRPr sz="1800"/>
            </a:lvl9pPr>
          </a:lstStyle>
          <a:p>
            <a:pPr lvl="0"/>
            <a:r>
              <a:rPr lang="en-US" dirty="0" smtClean="0"/>
              <a:t>Click to edit Master text styles</a:t>
            </a:r>
          </a:p>
        </p:txBody>
      </p:sp>
      <p:sp>
        <p:nvSpPr>
          <p:cNvPr id="10" name="Picture Placeholder 9"/>
          <p:cNvSpPr>
            <a:spLocks noGrp="1"/>
          </p:cNvSpPr>
          <p:nvPr>
            <p:ph type="pic" sz="quarter" idx="10"/>
          </p:nvPr>
        </p:nvSpPr>
        <p:spPr>
          <a:xfrm>
            <a:off x="0" y="956796"/>
            <a:ext cx="4495800" cy="4250204"/>
          </a:xfrm>
        </p:spPr>
        <p:txBody>
          <a:bodyPr/>
          <a:lstStyle/>
          <a:p>
            <a:endParaRPr lang="en-US" dirty="0"/>
          </a:p>
        </p:txBody>
      </p:sp>
    </p:spTree>
    <p:extLst>
      <p:ext uri="{BB962C8B-B14F-4D97-AF65-F5344CB8AC3E}">
        <p14:creationId xmlns:p14="http://schemas.microsoft.com/office/powerpoint/2010/main" val="2773392056"/>
      </p:ext>
    </p:extLst>
  </p:cSld>
  <p:clrMapOvr>
    <a:masterClrMapping/>
  </p:clrMapOvr>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theme" Target="../theme/theme1.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31.xml"/><Relationship Id="rId20" Type="http://schemas.openxmlformats.org/officeDocument/2006/relationships/slideLayout" Target="../slideLayouts/slideLayout42.xml"/><Relationship Id="rId21" Type="http://schemas.openxmlformats.org/officeDocument/2006/relationships/slideLayout" Target="../slideLayouts/slideLayout43.xml"/><Relationship Id="rId22" Type="http://schemas.openxmlformats.org/officeDocument/2006/relationships/slideLayout" Target="../slideLayouts/slideLayout44.xml"/><Relationship Id="rId23" Type="http://schemas.openxmlformats.org/officeDocument/2006/relationships/slideLayout" Target="../slideLayouts/slideLayout45.xml"/><Relationship Id="rId24" Type="http://schemas.openxmlformats.org/officeDocument/2006/relationships/slideLayout" Target="../slideLayouts/slideLayout46.xml"/><Relationship Id="rId25" Type="http://schemas.openxmlformats.org/officeDocument/2006/relationships/slideLayout" Target="../slideLayouts/slideLayout47.xml"/><Relationship Id="rId26" Type="http://schemas.openxmlformats.org/officeDocument/2006/relationships/slideLayout" Target="../slideLayouts/slideLayout48.xml"/><Relationship Id="rId27" Type="http://schemas.openxmlformats.org/officeDocument/2006/relationships/slideLayout" Target="../slideLayouts/slideLayout49.xml"/><Relationship Id="rId28" Type="http://schemas.openxmlformats.org/officeDocument/2006/relationships/theme" Target="../theme/theme2.xml"/><Relationship Id="rId10" Type="http://schemas.openxmlformats.org/officeDocument/2006/relationships/slideLayout" Target="../slideLayouts/slideLayout32.xml"/><Relationship Id="rId11" Type="http://schemas.openxmlformats.org/officeDocument/2006/relationships/slideLayout" Target="../slideLayouts/slideLayout33.xml"/><Relationship Id="rId12" Type="http://schemas.openxmlformats.org/officeDocument/2006/relationships/slideLayout" Target="../slideLayouts/slideLayout34.xml"/><Relationship Id="rId13" Type="http://schemas.openxmlformats.org/officeDocument/2006/relationships/slideLayout" Target="../slideLayouts/slideLayout35.xml"/><Relationship Id="rId14" Type="http://schemas.openxmlformats.org/officeDocument/2006/relationships/slideLayout" Target="../slideLayouts/slideLayout36.xml"/><Relationship Id="rId15" Type="http://schemas.openxmlformats.org/officeDocument/2006/relationships/slideLayout" Target="../slideLayouts/slideLayout37.xml"/><Relationship Id="rId16" Type="http://schemas.openxmlformats.org/officeDocument/2006/relationships/slideLayout" Target="../slideLayouts/slideLayout38.xml"/><Relationship Id="rId17" Type="http://schemas.openxmlformats.org/officeDocument/2006/relationships/slideLayout" Target="../slideLayouts/slideLayout39.xml"/><Relationship Id="rId18" Type="http://schemas.openxmlformats.org/officeDocument/2006/relationships/slideLayout" Target="../slideLayouts/slideLayout40.xml"/><Relationship Id="rId19" Type="http://schemas.openxmlformats.org/officeDocument/2006/relationships/slideLayout" Target="../slideLayouts/slideLayout41.xml"/><Relationship Id="rId1" Type="http://schemas.openxmlformats.org/officeDocument/2006/relationships/slideLayout" Target="../slideLayouts/slideLayout23.xml"/><Relationship Id="rId2" Type="http://schemas.openxmlformats.org/officeDocument/2006/relationships/slideLayout" Target="../slideLayouts/slideLayout24.xml"/><Relationship Id="rId3" Type="http://schemas.openxmlformats.org/officeDocument/2006/relationships/slideLayout" Target="../slideLayouts/slideLayout25.xml"/><Relationship Id="rId4" Type="http://schemas.openxmlformats.org/officeDocument/2006/relationships/slideLayout" Target="../slideLayouts/slideLayout26.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58.xml"/><Relationship Id="rId20" Type="http://schemas.openxmlformats.org/officeDocument/2006/relationships/slideLayout" Target="../slideLayouts/slideLayout69.xml"/><Relationship Id="rId21" Type="http://schemas.openxmlformats.org/officeDocument/2006/relationships/slideLayout" Target="../slideLayouts/slideLayout70.xml"/><Relationship Id="rId22" Type="http://schemas.openxmlformats.org/officeDocument/2006/relationships/slideLayout" Target="../slideLayouts/slideLayout71.xml"/><Relationship Id="rId23" Type="http://schemas.openxmlformats.org/officeDocument/2006/relationships/slideLayout" Target="../slideLayouts/slideLayout72.xml"/><Relationship Id="rId24" Type="http://schemas.openxmlformats.org/officeDocument/2006/relationships/slideLayout" Target="../slideLayouts/slideLayout73.xml"/><Relationship Id="rId25" Type="http://schemas.openxmlformats.org/officeDocument/2006/relationships/theme" Target="../theme/theme3.xml"/><Relationship Id="rId10" Type="http://schemas.openxmlformats.org/officeDocument/2006/relationships/slideLayout" Target="../slideLayouts/slideLayout59.xml"/><Relationship Id="rId11" Type="http://schemas.openxmlformats.org/officeDocument/2006/relationships/slideLayout" Target="../slideLayouts/slideLayout60.xml"/><Relationship Id="rId12" Type="http://schemas.openxmlformats.org/officeDocument/2006/relationships/slideLayout" Target="../slideLayouts/slideLayout61.xml"/><Relationship Id="rId13" Type="http://schemas.openxmlformats.org/officeDocument/2006/relationships/slideLayout" Target="../slideLayouts/slideLayout62.xml"/><Relationship Id="rId14" Type="http://schemas.openxmlformats.org/officeDocument/2006/relationships/slideLayout" Target="../slideLayouts/slideLayout63.xml"/><Relationship Id="rId15" Type="http://schemas.openxmlformats.org/officeDocument/2006/relationships/slideLayout" Target="../slideLayouts/slideLayout64.xml"/><Relationship Id="rId16" Type="http://schemas.openxmlformats.org/officeDocument/2006/relationships/slideLayout" Target="../slideLayouts/slideLayout65.xml"/><Relationship Id="rId17" Type="http://schemas.openxmlformats.org/officeDocument/2006/relationships/slideLayout" Target="../slideLayouts/slideLayout66.xml"/><Relationship Id="rId18" Type="http://schemas.openxmlformats.org/officeDocument/2006/relationships/slideLayout" Target="../slideLayouts/slideLayout67.xml"/><Relationship Id="rId19" Type="http://schemas.openxmlformats.org/officeDocument/2006/relationships/slideLayout" Target="../slideLayouts/slideLayout68.xml"/><Relationship Id="rId1" Type="http://schemas.openxmlformats.org/officeDocument/2006/relationships/slideLayout" Target="../slideLayouts/slideLayout50.xml"/><Relationship Id="rId2" Type="http://schemas.openxmlformats.org/officeDocument/2006/relationships/slideLayout" Target="../slideLayouts/slideLayout51.xml"/><Relationship Id="rId3" Type="http://schemas.openxmlformats.org/officeDocument/2006/relationships/slideLayout" Target="../slideLayouts/slideLayout52.xml"/><Relationship Id="rId4" Type="http://schemas.openxmlformats.org/officeDocument/2006/relationships/slideLayout" Target="../slideLayouts/slideLayout53.xml"/><Relationship Id="rId5" Type="http://schemas.openxmlformats.org/officeDocument/2006/relationships/slideLayout" Target="../slideLayouts/slideLayout54.xml"/><Relationship Id="rId6" Type="http://schemas.openxmlformats.org/officeDocument/2006/relationships/slideLayout" Target="../slideLayouts/slideLayout55.xml"/><Relationship Id="rId7" Type="http://schemas.openxmlformats.org/officeDocument/2006/relationships/slideLayout" Target="../slideLayouts/slideLayout56.xml"/><Relationship Id="rId8" Type="http://schemas.openxmlformats.org/officeDocument/2006/relationships/slideLayout" Target="../slideLayouts/slideLayout5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199" y="342231"/>
            <a:ext cx="6662271" cy="363558"/>
          </a:xfrm>
          <a:prstGeom prst="rect">
            <a:avLst/>
          </a:prstGeom>
        </p:spPr>
        <p:txBody>
          <a:bodyPr vert="horz" lIns="91440" tIns="45720" rIns="91440" bIns="45720" rtlCol="0" anchor="ctr">
            <a:noAutofit/>
          </a:bodyPr>
          <a:lstStyle/>
          <a:p>
            <a:r>
              <a:rPr lang="en-US" dirty="0" smtClean="0"/>
              <a:t>CLICK TO EDIT TITLE STYLE</a:t>
            </a:r>
            <a:endParaRPr lang="en-US" dirty="0"/>
          </a:p>
        </p:txBody>
      </p:sp>
      <p:sp>
        <p:nvSpPr>
          <p:cNvPr id="3" name="Text Placeholder 2"/>
          <p:cNvSpPr>
            <a:spLocks noGrp="1"/>
          </p:cNvSpPr>
          <p:nvPr>
            <p:ph type="body" idx="1"/>
          </p:nvPr>
        </p:nvSpPr>
        <p:spPr>
          <a:xfrm>
            <a:off x="457200" y="1519381"/>
            <a:ext cx="8229600" cy="3075242"/>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693843513"/>
      </p:ext>
    </p:extLst>
  </p:cSld>
  <p:clrMap bg1="lt1" tx1="dk1" bg2="lt2" tx2="dk2" accent1="accent1" accent2="accent2" accent3="accent3" accent4="accent4" accent5="accent5" accent6="accent6" hlink="hlink" folHlink="folHlink"/>
  <p:sldLayoutIdLst>
    <p:sldLayoutId id="2147493456" r:id="rId1"/>
    <p:sldLayoutId id="2147493470" r:id="rId2"/>
    <p:sldLayoutId id="2147493465" r:id="rId3"/>
    <p:sldLayoutId id="2147493472" r:id="rId4"/>
    <p:sldLayoutId id="2147493473" r:id="rId5"/>
    <p:sldLayoutId id="2147493457" r:id="rId6"/>
    <p:sldLayoutId id="2147493466" r:id="rId7"/>
    <p:sldLayoutId id="2147493459" r:id="rId8"/>
    <p:sldLayoutId id="2147493468" r:id="rId9"/>
    <p:sldLayoutId id="2147493469" r:id="rId10"/>
    <p:sldLayoutId id="2147493460" r:id="rId11"/>
    <p:sldLayoutId id="2147493461" r:id="rId12"/>
    <p:sldLayoutId id="2147493464" r:id="rId13"/>
    <p:sldLayoutId id="2147493467" r:id="rId14"/>
    <p:sldLayoutId id="2147493471" r:id="rId15"/>
    <p:sldLayoutId id="2147493474" r:id="rId16"/>
    <p:sldLayoutId id="2147493475" r:id="rId17"/>
    <p:sldLayoutId id="2147493476" r:id="rId18"/>
    <p:sldLayoutId id="2147493477" r:id="rId19"/>
    <p:sldLayoutId id="2147493480" r:id="rId20"/>
    <p:sldLayoutId id="2147493482" r:id="rId21"/>
    <p:sldLayoutId id="2147493484" r:id="rId22"/>
  </p:sldLayoutIdLst>
  <p:timing>
    <p:tnLst>
      <p:par>
        <p:cTn xmlns:p14="http://schemas.microsoft.com/office/powerpoint/2010/main" id="1" dur="indefinite" restart="never" nodeType="tmRoot"/>
      </p:par>
    </p:tnLst>
  </p:timing>
  <p:txStyles>
    <p:titleStyle>
      <a:lvl1pPr algn="l" defTabSz="457200" rtl="0" eaLnBrk="1" latinLnBrk="0" hangingPunct="1">
        <a:spcBef>
          <a:spcPct val="0"/>
        </a:spcBef>
        <a:buNone/>
        <a:defRPr sz="2800" b="1" kern="1200">
          <a:solidFill>
            <a:schemeClr val="accent1"/>
          </a:solidFill>
          <a:latin typeface="+mj-lt"/>
          <a:ea typeface="+mj-ea"/>
          <a:cs typeface="+mj-cs"/>
        </a:defRPr>
      </a:lvl1pPr>
    </p:titleStyle>
    <p:bodyStyle>
      <a:lvl1pPr marL="342900" indent="-342900" algn="l" defTabSz="457200" rtl="0" eaLnBrk="1" latinLnBrk="0" hangingPunct="1">
        <a:spcBef>
          <a:spcPct val="20000"/>
        </a:spcBef>
        <a:buFont typeface="Arial"/>
        <a:buChar char="•"/>
        <a:defRPr sz="2800" kern="1200">
          <a:solidFill>
            <a:srgbClr val="878787"/>
          </a:solidFill>
          <a:latin typeface="+mn-lt"/>
          <a:ea typeface="+mn-ea"/>
          <a:cs typeface="+mn-cs"/>
        </a:defRPr>
      </a:lvl1pPr>
      <a:lvl2pPr marL="742950" indent="-285750" algn="l" defTabSz="457200" rtl="0" eaLnBrk="1" latinLnBrk="0" hangingPunct="1">
        <a:spcBef>
          <a:spcPct val="20000"/>
        </a:spcBef>
        <a:buFont typeface="Arial"/>
        <a:buChar char="–"/>
        <a:defRPr sz="2400" kern="1200">
          <a:solidFill>
            <a:srgbClr val="878787"/>
          </a:solidFill>
          <a:latin typeface="+mn-lt"/>
          <a:ea typeface="+mn-ea"/>
          <a:cs typeface="+mn-cs"/>
        </a:defRPr>
      </a:lvl2pPr>
      <a:lvl3pPr marL="1143000" indent="-228600" algn="l" defTabSz="457200" rtl="0" eaLnBrk="1" latinLnBrk="0" hangingPunct="1">
        <a:spcBef>
          <a:spcPct val="20000"/>
        </a:spcBef>
        <a:buFont typeface="Arial"/>
        <a:buChar char="•"/>
        <a:defRPr sz="2000" kern="1200">
          <a:solidFill>
            <a:srgbClr val="878787"/>
          </a:solidFill>
          <a:latin typeface="+mn-lt"/>
          <a:ea typeface="+mn-ea"/>
          <a:cs typeface="+mn-cs"/>
        </a:defRPr>
      </a:lvl3pPr>
      <a:lvl4pPr marL="1600200" indent="-228600" algn="l" defTabSz="457200" rtl="0" eaLnBrk="1" latinLnBrk="0" hangingPunct="1">
        <a:spcBef>
          <a:spcPct val="20000"/>
        </a:spcBef>
        <a:buFont typeface="Arial"/>
        <a:buChar char="–"/>
        <a:defRPr sz="1800" kern="1200">
          <a:solidFill>
            <a:srgbClr val="878787"/>
          </a:solidFill>
          <a:latin typeface="+mn-lt"/>
          <a:ea typeface="+mn-ea"/>
          <a:cs typeface="+mn-cs"/>
        </a:defRPr>
      </a:lvl4pPr>
      <a:lvl5pPr marL="2057400" indent="-228600" algn="l" defTabSz="457200" rtl="0" eaLnBrk="1" latinLnBrk="0" hangingPunct="1">
        <a:spcBef>
          <a:spcPct val="20000"/>
        </a:spcBef>
        <a:buFont typeface="Arial"/>
        <a:buChar char="»"/>
        <a:defRPr sz="1800" kern="1200">
          <a:solidFill>
            <a:srgbClr val="878787"/>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199" y="342231"/>
            <a:ext cx="6662271" cy="363558"/>
          </a:xfrm>
          <a:prstGeom prst="rect">
            <a:avLst/>
          </a:prstGeom>
        </p:spPr>
        <p:txBody>
          <a:bodyPr vert="horz" lIns="91440" tIns="45720" rIns="91440" bIns="45720" rtlCol="0" anchor="ctr">
            <a:noAutofit/>
          </a:bodyPr>
          <a:lstStyle/>
          <a:p>
            <a:r>
              <a:rPr lang="en-US" dirty="0" smtClean="0"/>
              <a:t>CLICK TO EDIT TITLE STYLE</a:t>
            </a:r>
            <a:endParaRPr lang="en-US" dirty="0"/>
          </a:p>
        </p:txBody>
      </p:sp>
      <p:sp>
        <p:nvSpPr>
          <p:cNvPr id="3" name="Text Placeholder 2"/>
          <p:cNvSpPr>
            <a:spLocks noGrp="1"/>
          </p:cNvSpPr>
          <p:nvPr>
            <p:ph type="body" idx="1"/>
          </p:nvPr>
        </p:nvSpPr>
        <p:spPr>
          <a:xfrm>
            <a:off x="457200" y="1519381"/>
            <a:ext cx="8229600" cy="3075242"/>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916219020"/>
      </p:ext>
    </p:extLst>
  </p:cSld>
  <p:clrMap bg1="lt1" tx1="dk1" bg2="lt2" tx2="dk2" accent1="accent1" accent2="accent2" accent3="accent3" accent4="accent4" accent5="accent5" accent6="accent6" hlink="hlink" folHlink="folHlink"/>
  <p:sldLayoutIdLst>
    <p:sldLayoutId id="2147493489" r:id="rId1"/>
    <p:sldLayoutId id="2147493490" r:id="rId2"/>
    <p:sldLayoutId id="2147493491" r:id="rId3"/>
    <p:sldLayoutId id="2147493492" r:id="rId4"/>
    <p:sldLayoutId id="2147493493" r:id="rId5"/>
    <p:sldLayoutId id="2147493494" r:id="rId6"/>
    <p:sldLayoutId id="2147493495" r:id="rId7"/>
    <p:sldLayoutId id="2147493496" r:id="rId8"/>
    <p:sldLayoutId id="2147493497" r:id="rId9"/>
    <p:sldLayoutId id="2147493498" r:id="rId10"/>
    <p:sldLayoutId id="2147493499" r:id="rId11"/>
    <p:sldLayoutId id="2147493500" r:id="rId12"/>
    <p:sldLayoutId id="2147493501" r:id="rId13"/>
    <p:sldLayoutId id="2147493502" r:id="rId14"/>
    <p:sldLayoutId id="2147493503" r:id="rId15"/>
    <p:sldLayoutId id="2147493504" r:id="rId16"/>
    <p:sldLayoutId id="2147493505" r:id="rId17"/>
    <p:sldLayoutId id="2147493506" r:id="rId18"/>
    <p:sldLayoutId id="2147493507" r:id="rId19"/>
    <p:sldLayoutId id="2147493508" r:id="rId20"/>
    <p:sldLayoutId id="2147493509" r:id="rId21"/>
    <p:sldLayoutId id="2147493510" r:id="rId22"/>
    <p:sldLayoutId id="2147493511" r:id="rId23"/>
    <p:sldLayoutId id="2147493512" r:id="rId24"/>
    <p:sldLayoutId id="2147493513" r:id="rId25"/>
    <p:sldLayoutId id="2147493514" r:id="rId26"/>
    <p:sldLayoutId id="2147493515" r:id="rId27"/>
  </p:sldLayoutIdLst>
  <p:timing>
    <p:tnLst>
      <p:par>
        <p:cTn xmlns:p14="http://schemas.microsoft.com/office/powerpoint/2010/main" id="1" dur="indefinite" restart="never" nodeType="tmRoot"/>
      </p:par>
    </p:tnLst>
  </p:timing>
  <p:txStyles>
    <p:titleStyle>
      <a:lvl1pPr algn="l" defTabSz="457200" rtl="0" eaLnBrk="1" latinLnBrk="0" hangingPunct="1">
        <a:spcBef>
          <a:spcPct val="0"/>
        </a:spcBef>
        <a:buNone/>
        <a:defRPr sz="2800" b="1" kern="1200">
          <a:solidFill>
            <a:schemeClr val="accent1"/>
          </a:solidFill>
          <a:latin typeface="+mj-lt"/>
          <a:ea typeface="+mj-ea"/>
          <a:cs typeface="+mj-cs"/>
        </a:defRPr>
      </a:lvl1pPr>
    </p:titleStyle>
    <p:bodyStyle>
      <a:lvl1pPr marL="342900" indent="-342900" algn="l" defTabSz="457200" rtl="0" eaLnBrk="1" latinLnBrk="0" hangingPunct="1">
        <a:spcBef>
          <a:spcPct val="20000"/>
        </a:spcBef>
        <a:buFont typeface="Arial"/>
        <a:buChar char="•"/>
        <a:defRPr sz="2800" kern="1200">
          <a:solidFill>
            <a:srgbClr val="878787"/>
          </a:solidFill>
          <a:latin typeface="+mn-lt"/>
          <a:ea typeface="+mn-ea"/>
          <a:cs typeface="+mn-cs"/>
        </a:defRPr>
      </a:lvl1pPr>
      <a:lvl2pPr marL="742950" indent="-285750" algn="l" defTabSz="457200" rtl="0" eaLnBrk="1" latinLnBrk="0" hangingPunct="1">
        <a:spcBef>
          <a:spcPct val="20000"/>
        </a:spcBef>
        <a:buFont typeface="Arial"/>
        <a:buChar char="–"/>
        <a:defRPr sz="2400" kern="1200">
          <a:solidFill>
            <a:srgbClr val="878787"/>
          </a:solidFill>
          <a:latin typeface="+mn-lt"/>
          <a:ea typeface="+mn-ea"/>
          <a:cs typeface="+mn-cs"/>
        </a:defRPr>
      </a:lvl2pPr>
      <a:lvl3pPr marL="1143000" indent="-228600" algn="l" defTabSz="457200" rtl="0" eaLnBrk="1" latinLnBrk="0" hangingPunct="1">
        <a:spcBef>
          <a:spcPct val="20000"/>
        </a:spcBef>
        <a:buFont typeface="Arial"/>
        <a:buChar char="•"/>
        <a:defRPr sz="2000" kern="1200">
          <a:solidFill>
            <a:srgbClr val="878787"/>
          </a:solidFill>
          <a:latin typeface="+mn-lt"/>
          <a:ea typeface="+mn-ea"/>
          <a:cs typeface="+mn-cs"/>
        </a:defRPr>
      </a:lvl3pPr>
      <a:lvl4pPr marL="1600200" indent="-228600" algn="l" defTabSz="457200" rtl="0" eaLnBrk="1" latinLnBrk="0" hangingPunct="1">
        <a:spcBef>
          <a:spcPct val="20000"/>
        </a:spcBef>
        <a:buFont typeface="Arial"/>
        <a:buChar char="–"/>
        <a:defRPr sz="1800" kern="1200">
          <a:solidFill>
            <a:srgbClr val="878787"/>
          </a:solidFill>
          <a:latin typeface="+mn-lt"/>
          <a:ea typeface="+mn-ea"/>
          <a:cs typeface="+mn-cs"/>
        </a:defRPr>
      </a:lvl4pPr>
      <a:lvl5pPr marL="2057400" indent="-228600" algn="l" defTabSz="457200" rtl="0" eaLnBrk="1" latinLnBrk="0" hangingPunct="1">
        <a:spcBef>
          <a:spcPct val="20000"/>
        </a:spcBef>
        <a:buFont typeface="Arial"/>
        <a:buChar char="»"/>
        <a:defRPr sz="1800" kern="1200">
          <a:solidFill>
            <a:srgbClr val="878787"/>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199" y="342231"/>
            <a:ext cx="6662271" cy="363558"/>
          </a:xfrm>
          <a:prstGeom prst="rect">
            <a:avLst/>
          </a:prstGeom>
        </p:spPr>
        <p:txBody>
          <a:bodyPr vert="horz" lIns="91440" tIns="45720" rIns="91440" bIns="45720" rtlCol="0" anchor="ctr">
            <a:noAutofit/>
          </a:bodyPr>
          <a:lstStyle/>
          <a:p>
            <a:r>
              <a:rPr lang="en-US" dirty="0" smtClean="0"/>
              <a:t>CLICK TO EDIT TITLE STYLE</a:t>
            </a:r>
            <a:endParaRPr lang="en-US" dirty="0"/>
          </a:p>
        </p:txBody>
      </p:sp>
      <p:sp>
        <p:nvSpPr>
          <p:cNvPr id="3" name="Text Placeholder 2"/>
          <p:cNvSpPr>
            <a:spLocks noGrp="1"/>
          </p:cNvSpPr>
          <p:nvPr>
            <p:ph type="body" idx="1"/>
          </p:nvPr>
        </p:nvSpPr>
        <p:spPr>
          <a:xfrm>
            <a:off x="457200" y="1519381"/>
            <a:ext cx="8229600" cy="3075242"/>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39118997"/>
      </p:ext>
    </p:extLst>
  </p:cSld>
  <p:clrMap bg1="lt1" tx1="dk1" bg2="lt2" tx2="dk2" accent1="accent1" accent2="accent2" accent3="accent3" accent4="accent4" accent5="accent5" accent6="accent6" hlink="hlink" folHlink="folHlink"/>
  <p:sldLayoutIdLst>
    <p:sldLayoutId id="2147493517" r:id="rId1"/>
    <p:sldLayoutId id="2147493518" r:id="rId2"/>
    <p:sldLayoutId id="2147493519" r:id="rId3"/>
    <p:sldLayoutId id="2147493520" r:id="rId4"/>
    <p:sldLayoutId id="2147493521" r:id="rId5"/>
    <p:sldLayoutId id="2147493522" r:id="rId6"/>
    <p:sldLayoutId id="2147493523" r:id="rId7"/>
    <p:sldLayoutId id="2147493524" r:id="rId8"/>
    <p:sldLayoutId id="2147493525" r:id="rId9"/>
    <p:sldLayoutId id="2147493526" r:id="rId10"/>
    <p:sldLayoutId id="2147493527" r:id="rId11"/>
    <p:sldLayoutId id="2147493528" r:id="rId12"/>
    <p:sldLayoutId id="2147493529" r:id="rId13"/>
    <p:sldLayoutId id="2147493530" r:id="rId14"/>
    <p:sldLayoutId id="2147493531" r:id="rId15"/>
    <p:sldLayoutId id="2147493532" r:id="rId16"/>
    <p:sldLayoutId id="2147493533" r:id="rId17"/>
    <p:sldLayoutId id="2147493534" r:id="rId18"/>
    <p:sldLayoutId id="2147493535" r:id="rId19"/>
    <p:sldLayoutId id="2147493536" r:id="rId20"/>
    <p:sldLayoutId id="2147493537" r:id="rId21"/>
    <p:sldLayoutId id="2147493538" r:id="rId22"/>
    <p:sldLayoutId id="2147493539" r:id="rId23"/>
    <p:sldLayoutId id="2147493540" r:id="rId24"/>
  </p:sldLayoutIdLst>
  <p:timing>
    <p:tnLst>
      <p:par>
        <p:cTn xmlns:p14="http://schemas.microsoft.com/office/powerpoint/2010/main" id="1" dur="indefinite" restart="never" nodeType="tmRoot"/>
      </p:par>
    </p:tnLst>
  </p:timing>
  <p:txStyles>
    <p:titleStyle>
      <a:lvl1pPr algn="l" defTabSz="457200" rtl="0" eaLnBrk="1" latinLnBrk="0" hangingPunct="1">
        <a:spcBef>
          <a:spcPct val="0"/>
        </a:spcBef>
        <a:buNone/>
        <a:defRPr sz="2800" b="1" kern="1200">
          <a:solidFill>
            <a:schemeClr val="accent1"/>
          </a:solidFill>
          <a:latin typeface="+mj-lt"/>
          <a:ea typeface="+mj-ea"/>
          <a:cs typeface="+mj-cs"/>
        </a:defRPr>
      </a:lvl1pPr>
    </p:titleStyle>
    <p:bodyStyle>
      <a:lvl1pPr marL="342900" indent="-342900" algn="l" defTabSz="457200" rtl="0" eaLnBrk="1" latinLnBrk="0" hangingPunct="1">
        <a:spcBef>
          <a:spcPct val="20000"/>
        </a:spcBef>
        <a:buFont typeface="Arial"/>
        <a:buChar char="•"/>
        <a:defRPr sz="2800" kern="1200">
          <a:solidFill>
            <a:srgbClr val="878787"/>
          </a:solidFill>
          <a:latin typeface="+mn-lt"/>
          <a:ea typeface="+mn-ea"/>
          <a:cs typeface="+mn-cs"/>
        </a:defRPr>
      </a:lvl1pPr>
      <a:lvl2pPr marL="742950" indent="-285750" algn="l" defTabSz="457200" rtl="0" eaLnBrk="1" latinLnBrk="0" hangingPunct="1">
        <a:spcBef>
          <a:spcPct val="20000"/>
        </a:spcBef>
        <a:buFont typeface="Arial"/>
        <a:buChar char="–"/>
        <a:defRPr sz="2400" kern="1200">
          <a:solidFill>
            <a:srgbClr val="878787"/>
          </a:solidFill>
          <a:latin typeface="+mn-lt"/>
          <a:ea typeface="+mn-ea"/>
          <a:cs typeface="+mn-cs"/>
        </a:defRPr>
      </a:lvl2pPr>
      <a:lvl3pPr marL="1143000" indent="-228600" algn="l" defTabSz="457200" rtl="0" eaLnBrk="1" latinLnBrk="0" hangingPunct="1">
        <a:spcBef>
          <a:spcPct val="20000"/>
        </a:spcBef>
        <a:buFont typeface="Arial"/>
        <a:buChar char="•"/>
        <a:defRPr sz="2000" kern="1200">
          <a:solidFill>
            <a:srgbClr val="878787"/>
          </a:solidFill>
          <a:latin typeface="+mn-lt"/>
          <a:ea typeface="+mn-ea"/>
          <a:cs typeface="+mn-cs"/>
        </a:defRPr>
      </a:lvl3pPr>
      <a:lvl4pPr marL="1600200" indent="-228600" algn="l" defTabSz="457200" rtl="0" eaLnBrk="1" latinLnBrk="0" hangingPunct="1">
        <a:spcBef>
          <a:spcPct val="20000"/>
        </a:spcBef>
        <a:buFont typeface="Arial"/>
        <a:buChar char="–"/>
        <a:defRPr sz="1800" kern="1200">
          <a:solidFill>
            <a:srgbClr val="878787"/>
          </a:solidFill>
          <a:latin typeface="+mn-lt"/>
          <a:ea typeface="+mn-ea"/>
          <a:cs typeface="+mn-cs"/>
        </a:defRPr>
      </a:lvl4pPr>
      <a:lvl5pPr marL="2057400" indent="-228600" algn="l" defTabSz="457200" rtl="0" eaLnBrk="1" latinLnBrk="0" hangingPunct="1">
        <a:spcBef>
          <a:spcPct val="20000"/>
        </a:spcBef>
        <a:buFont typeface="Arial"/>
        <a:buChar char="»"/>
        <a:defRPr sz="1800" kern="1200">
          <a:solidFill>
            <a:srgbClr val="878787"/>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xml"/><Relationship Id="rId3" Type="http://schemas.openxmlformats.org/officeDocument/2006/relationships/image" Target="../media/image6.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0.xml"/><Relationship Id="rId3" Type="http://schemas.openxmlformats.org/officeDocument/2006/relationships/image" Target="../media/image6.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2.xml"/><Relationship Id="rId3" Type="http://schemas.openxmlformats.org/officeDocument/2006/relationships/image" Target="../media/image3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6.xml"/><Relationship Id="rId3" Type="http://schemas.openxmlformats.org/officeDocument/2006/relationships/image" Target="../media/image6.jpe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9.xml"/><Relationship Id="rId3" Type="http://schemas.openxmlformats.org/officeDocument/2006/relationships/hyperlink" Target="http://12factor.net/" TargetMode="External"/></Relationships>
</file>

<file path=ppt/slides/_rels/slide2.xml.rels><?xml version="1.0" encoding="UTF-8" standalone="yes"?>
<Relationships xmlns="http://schemas.openxmlformats.org/package/2006/relationships"><Relationship Id="rId11" Type="http://schemas.openxmlformats.org/officeDocument/2006/relationships/image" Target="../media/image15.png"/><Relationship Id="rId12" Type="http://schemas.openxmlformats.org/officeDocument/2006/relationships/image" Target="../media/image16.png"/><Relationship Id="rId13" Type="http://schemas.openxmlformats.org/officeDocument/2006/relationships/image" Target="../media/image17.png"/><Relationship Id="rId14" Type="http://schemas.openxmlformats.org/officeDocument/2006/relationships/image" Target="../media/image18.png"/><Relationship Id="rId15" Type="http://schemas.openxmlformats.org/officeDocument/2006/relationships/image" Target="../media/image19.png"/><Relationship Id="rId16" Type="http://schemas.openxmlformats.org/officeDocument/2006/relationships/image" Target="../media/image20.png"/><Relationship Id="rId17" Type="http://schemas.openxmlformats.org/officeDocument/2006/relationships/image" Target="../media/image21.png"/><Relationship Id="rId18" Type="http://schemas.openxmlformats.org/officeDocument/2006/relationships/image" Target="../media/image22.png"/><Relationship Id="rId19" Type="http://schemas.openxmlformats.org/officeDocument/2006/relationships/image" Target="../media/image23.png"/><Relationship Id="rId1" Type="http://schemas.openxmlformats.org/officeDocument/2006/relationships/slideLayout" Target="../slideLayouts/slideLayout49.xml"/><Relationship Id="rId2" Type="http://schemas.openxmlformats.org/officeDocument/2006/relationships/notesSlide" Target="../notesSlides/notesSlide2.xml"/><Relationship Id="rId3" Type="http://schemas.openxmlformats.org/officeDocument/2006/relationships/image" Target="../media/image7.emf"/><Relationship Id="rId4" Type="http://schemas.openxmlformats.org/officeDocument/2006/relationships/image" Target="../media/image8.emf"/><Relationship Id="rId5" Type="http://schemas.openxmlformats.org/officeDocument/2006/relationships/image" Target="../media/image9.png"/><Relationship Id="rId6" Type="http://schemas.openxmlformats.org/officeDocument/2006/relationships/image" Target="../media/image10.png"/><Relationship Id="rId7" Type="http://schemas.openxmlformats.org/officeDocument/2006/relationships/image" Target="../media/image11.png"/><Relationship Id="rId8" Type="http://schemas.openxmlformats.org/officeDocument/2006/relationships/image" Target="../media/image12.png"/><Relationship Id="rId9" Type="http://schemas.openxmlformats.org/officeDocument/2006/relationships/image" Target="../media/image13.png"/><Relationship Id="rId10" Type="http://schemas.openxmlformats.org/officeDocument/2006/relationships/image" Target="../media/image1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0.xml"/><Relationship Id="rId3" Type="http://schemas.openxmlformats.org/officeDocument/2006/relationships/hyperlink" Target="http://www.markkropf.com/blog/2015/2/19/an-applications-view-of-the-cf-stack"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hyperlink" Target="https://www.heroku.com/" TargetMode="External"/><Relationship Id="rId4" Type="http://schemas.openxmlformats.org/officeDocument/2006/relationships/hyperlink" Target="https://devcenter.heroku.com/articles/buildpacks" TargetMode="External"/><Relationship Id="rId1" Type="http://schemas.openxmlformats.org/officeDocument/2006/relationships/slideLayout" Target="../slideLayouts/slideLayout18.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4.xml"/><Relationship Id="rId3" Type="http://schemas.openxmlformats.org/officeDocument/2006/relationships/image" Target="../media/image6.jpeg"/></Relationships>
</file>

<file path=ppt/slides/_rels/slide25.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image" Target="../media/image41.png"/><Relationship Id="rId1" Type="http://schemas.openxmlformats.org/officeDocument/2006/relationships/slideLayout" Target="../slideLayouts/slideLayout1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image" Target="../media/image42.jpeg"/><Relationship Id="rId1" Type="http://schemas.openxmlformats.org/officeDocument/2006/relationships/slideLayout" Target="../slideLayouts/slideLayout1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hyperlink" Target="https://docs.pivotal.io/pivotalcf/devguide/services/user-provided.html" TargetMode="External"/><Relationship Id="rId1" Type="http://schemas.openxmlformats.org/officeDocument/2006/relationships/slideLayout" Target="../slideLayouts/slideLayout1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image" Target="../media/image43.png"/><Relationship Id="rId1" Type="http://schemas.openxmlformats.org/officeDocument/2006/relationships/slideLayout" Target="../slideLayouts/slideLayout1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image" Target="../media/image44.png"/><Relationship Id="rId5" Type="http://schemas.openxmlformats.org/officeDocument/2006/relationships/image" Target="../media/image45.png"/><Relationship Id="rId1" Type="http://schemas.openxmlformats.org/officeDocument/2006/relationships/slideLayout" Target="../slideLayouts/slideLayout1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 Id="rId3" Type="http://schemas.openxmlformats.org/officeDocument/2006/relationships/image" Target="../media/image24.png"/></Relationships>
</file>

<file path=ppt/slides/_rels/slide30.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image" Target="../media/image46.png"/><Relationship Id="rId1" Type="http://schemas.openxmlformats.org/officeDocument/2006/relationships/slideLayout" Target="../slideLayouts/slideLayout1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image" Target="../media/image47.png"/><Relationship Id="rId1" Type="http://schemas.openxmlformats.org/officeDocument/2006/relationships/slideLayout" Target="../slideLayouts/slideLayout1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image" Target="../media/image48.png"/><Relationship Id="rId1" Type="http://schemas.openxmlformats.org/officeDocument/2006/relationships/slideLayout" Target="../slideLayouts/slideLayout1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image" Target="../media/image49.png"/><Relationship Id="rId1" Type="http://schemas.openxmlformats.org/officeDocument/2006/relationships/slideLayout" Target="../slideLayouts/slideLayout1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image" Target="../media/image50.png"/><Relationship Id="rId1" Type="http://schemas.openxmlformats.org/officeDocument/2006/relationships/slideLayout" Target="../slideLayouts/slideLayout1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9.xml"/><Relationship Id="rId2" Type="http://schemas.openxmlformats.org/officeDocument/2006/relationships/notesSlide" Target="../notesSlides/notesSlide35.xml"/><Relationship Id="rId3" Type="http://schemas.openxmlformats.org/officeDocument/2006/relationships/image" Target="../media/image6.jpeg"/></Relationships>
</file>

<file path=ppt/slides/_rels/slide36.xml.rels><?xml version="1.0" encoding="UTF-8" standalone="yes"?>
<Relationships xmlns="http://schemas.openxmlformats.org/package/2006/relationships"><Relationship Id="rId3" Type="http://schemas.openxmlformats.org/officeDocument/2006/relationships/image" Target="../media/image51.png"/><Relationship Id="rId4" Type="http://schemas.openxmlformats.org/officeDocument/2006/relationships/image" Target="../media/image52.png"/><Relationship Id="rId1" Type="http://schemas.openxmlformats.org/officeDocument/2006/relationships/slideLayout" Target="../slideLayouts/slideLayout67.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9.xml"/><Relationship Id="rId2" Type="http://schemas.openxmlformats.org/officeDocument/2006/relationships/notesSlide" Target="../notesSlides/notesSlide38.xml"/><Relationship Id="rId3" Type="http://schemas.openxmlformats.org/officeDocument/2006/relationships/image" Target="../media/image6.jpe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39.xml"/><Relationship Id="rId3" Type="http://schemas.openxmlformats.org/officeDocument/2006/relationships/image" Target="../media/image53.png"/></Relationships>
</file>

<file path=ppt/slides/_rels/slide4.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4.png"/><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40.xml"/><Relationship Id="rId3" Type="http://schemas.openxmlformats.org/officeDocument/2006/relationships/image" Target="../media/image54.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41.xml"/><Relationship Id="rId3" Type="http://schemas.openxmlformats.org/officeDocument/2006/relationships/image" Target="../media/image3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9.xml"/><Relationship Id="rId2" Type="http://schemas.openxmlformats.org/officeDocument/2006/relationships/notesSlide" Target="../notesSlides/notesSlide42.xml"/><Relationship Id="rId3" Type="http://schemas.openxmlformats.org/officeDocument/2006/relationships/image" Target="../media/image6.jpe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44.xml"/><Relationship Id="rId3" Type="http://schemas.openxmlformats.org/officeDocument/2006/relationships/image" Target="../media/image5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9.xml"/><Relationship Id="rId2" Type="http://schemas.openxmlformats.org/officeDocument/2006/relationships/notesSlide" Target="../notesSlides/notesSlide45.xml"/><Relationship Id="rId3" Type="http://schemas.openxmlformats.org/officeDocument/2006/relationships/image" Target="../media/image6.jpe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8.xml"/><Relationship Id="rId2" Type="http://schemas.openxmlformats.org/officeDocument/2006/relationships/notesSlide" Target="../notesSlides/notesSlide46.xml"/><Relationship Id="rId3" Type="http://schemas.openxmlformats.org/officeDocument/2006/relationships/image" Target="../media/image56.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8.xml"/><Relationship Id="rId2" Type="http://schemas.openxmlformats.org/officeDocument/2006/relationships/notesSlide" Target="../notesSlides/notesSlide47.xml"/><Relationship Id="rId3" Type="http://schemas.openxmlformats.org/officeDocument/2006/relationships/image" Target="../media/image57.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8.xml"/><Relationship Id="rId2" Type="http://schemas.openxmlformats.org/officeDocument/2006/relationships/notesSlide" Target="../notesSlides/notesSlide48.xml"/><Relationship Id="rId3" Type="http://schemas.openxmlformats.org/officeDocument/2006/relationships/image" Target="../media/image58.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8.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png"/><Relationship Id="rId5" Type="http://schemas.openxmlformats.org/officeDocument/2006/relationships/image" Target="../media/image28.png"/><Relationship Id="rId6" Type="http://schemas.openxmlformats.org/officeDocument/2006/relationships/image" Target="../media/image29.png"/><Relationship Id="rId7" Type="http://schemas.openxmlformats.org/officeDocument/2006/relationships/image" Target="../media/image30.png"/><Relationship Id="rId8" Type="http://schemas.openxmlformats.org/officeDocument/2006/relationships/image" Target="../media/image31.png"/><Relationship Id="rId9" Type="http://schemas.openxmlformats.org/officeDocument/2006/relationships/image" Target="../media/image32.png"/><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9.xml"/><Relationship Id="rId2" Type="http://schemas.openxmlformats.org/officeDocument/2006/relationships/notesSlide" Target="../notesSlides/notesSlide50.xml"/><Relationship Id="rId3" Type="http://schemas.openxmlformats.org/officeDocument/2006/relationships/image" Target="../media/image6.jpeg"/></Relationships>
</file>

<file path=ppt/slides/_rels/slide51.xml.rels><?xml version="1.0" encoding="UTF-8" standalone="yes"?>
<Relationships xmlns="http://schemas.openxmlformats.org/package/2006/relationships"><Relationship Id="rId3" Type="http://schemas.openxmlformats.org/officeDocument/2006/relationships/image" Target="../media/image59.png"/><Relationship Id="rId4" Type="http://schemas.openxmlformats.org/officeDocument/2006/relationships/comments" Target="../comments/comment1.xml"/><Relationship Id="rId1" Type="http://schemas.openxmlformats.org/officeDocument/2006/relationships/slideLayout" Target="../slideLayouts/slideLayout54.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52.xml"/><Relationship Id="rId3" Type="http://schemas.openxmlformats.org/officeDocument/2006/relationships/image" Target="../media/image60.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53.xml"/><Relationship Id="rId3" Type="http://schemas.openxmlformats.org/officeDocument/2006/relationships/image" Target="../media/image61.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54.xml"/><Relationship Id="rId3" Type="http://schemas.openxmlformats.org/officeDocument/2006/relationships/image" Target="../media/image62.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55.xml"/><Relationship Id="rId3" Type="http://schemas.openxmlformats.org/officeDocument/2006/relationships/image" Target="../media/image63.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9.xml"/><Relationship Id="rId2" Type="http://schemas.openxmlformats.org/officeDocument/2006/relationships/notesSlide" Target="../notesSlides/notesSlide56.xml"/><Relationship Id="rId3" Type="http://schemas.openxmlformats.org/officeDocument/2006/relationships/image" Target="../media/image6.jpe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33.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9.xml"/><Relationship Id="rId2" Type="http://schemas.openxmlformats.org/officeDocument/2006/relationships/notesSlide" Target="../notesSlides/notesSlide60.xml"/><Relationship Id="rId3" Type="http://schemas.openxmlformats.org/officeDocument/2006/relationships/image" Target="../media/image6.jpeg"/></Relationships>
</file>

<file path=ppt/slides/_rels/slide61.xml.rels><?xml version="1.0" encoding="UTF-8" standalone="yes"?>
<Relationships xmlns="http://schemas.openxmlformats.org/package/2006/relationships"><Relationship Id="rId3" Type="http://schemas.openxmlformats.org/officeDocument/2006/relationships/image" Target="../media/image64.png"/><Relationship Id="rId4" Type="http://schemas.openxmlformats.org/officeDocument/2006/relationships/image" Target="../media/image65.png"/><Relationship Id="rId1" Type="http://schemas.openxmlformats.org/officeDocument/2006/relationships/slideLayout" Target="../slideLayouts/slideLayout54.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62.xml"/><Relationship Id="rId3" Type="http://schemas.openxmlformats.org/officeDocument/2006/relationships/image" Target="../media/image64.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63.xml"/><Relationship Id="rId3" Type="http://schemas.openxmlformats.org/officeDocument/2006/relationships/image" Target="../media/image66.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64.xml"/><Relationship Id="rId3" Type="http://schemas.openxmlformats.org/officeDocument/2006/relationships/image" Target="../media/image67.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65.xml"/><Relationship Id="rId3" Type="http://schemas.openxmlformats.org/officeDocument/2006/relationships/image" Target="../media/image68.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69.xml"/><Relationship Id="rId2" Type="http://schemas.openxmlformats.org/officeDocument/2006/relationships/notesSlide" Target="../notesSlides/notesSlide66.xml"/><Relationship Id="rId3" Type="http://schemas.openxmlformats.org/officeDocument/2006/relationships/image" Target="../media/image6.jpe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image" Target="../media/image69.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image" Target="../media/image70.png"/></Relationships>
</file>

<file path=ppt/slides/_rels/slide7.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image" Target="../media/image35.png"/><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7.png"/><Relationship Id="rId1" Type="http://schemas.openxmlformats.org/officeDocument/2006/relationships/slideLayout" Target="../slideLayouts/slideLayout5.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3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Stocksy_txp157cab05rEJ000_Medium_423382.jpg"/>
          <p:cNvPicPr>
            <a:picLocks noChangeAspect="1"/>
          </p:cNvPicPr>
          <p:nvPr/>
        </p:nvPicPr>
        <p:blipFill>
          <a:blip r:embed="rId3"/>
          <a:srcRect t="15584"/>
          <a:stretch>
            <a:fillRect/>
          </a:stretch>
        </p:blipFill>
        <p:spPr>
          <a:xfrm>
            <a:off x="0" y="0"/>
            <a:ext cx="9144000" cy="5143500"/>
          </a:xfrm>
          <a:prstGeom prst="rect">
            <a:avLst/>
          </a:prstGeom>
        </p:spPr>
      </p:pic>
      <p:sp>
        <p:nvSpPr>
          <p:cNvPr id="20" name="Rectangle 19"/>
          <p:cNvSpPr/>
          <p:nvPr/>
        </p:nvSpPr>
        <p:spPr>
          <a:xfrm>
            <a:off x="0" y="0"/>
            <a:ext cx="9144000" cy="5143500"/>
          </a:xfrm>
          <a:prstGeom prst="rect">
            <a:avLst/>
          </a:prstGeom>
          <a:gradFill flip="none" rotWithShape="1">
            <a:gsLst>
              <a:gs pos="8000">
                <a:srgbClr val="000000">
                  <a:alpha val="0"/>
                </a:srgbClr>
              </a:gs>
              <a:gs pos="54000">
                <a:srgbClr val="000000">
                  <a:alpha val="86000"/>
                </a:srgbClr>
              </a:gs>
              <a:gs pos="83000">
                <a:srgbClr val="000000">
                  <a:alpha val="89000"/>
                </a:srgbClr>
              </a:gs>
            </a:gsLst>
            <a:lin ang="16500000" scaled="0"/>
            <a:tileRect/>
          </a:gradFill>
          <a:ln w="44450" cap="flat" cmpd="sng" algn="ctr">
            <a:noFill/>
            <a:prstDash val="solid"/>
            <a:round/>
            <a:headEnd type="none" w="med" len="med"/>
            <a:tailEnd type="none" w="med" len="med"/>
          </a:ln>
          <a:effectLst/>
        </p:spPr>
        <p:txBody>
          <a:bodyPr lIns="68579" tIns="34289" rIns="68579" bIns="34289" rtlCol="0" anchor="ctr"/>
          <a:lstStyle/>
          <a:p>
            <a:pPr algn="ctr">
              <a:defRPr/>
            </a:pPr>
            <a:endParaRPr lang="en-US" kern="0">
              <a:solidFill>
                <a:srgbClr val="FFFFFF"/>
              </a:solidFill>
            </a:endParaRPr>
          </a:p>
        </p:txBody>
      </p:sp>
      <p:cxnSp>
        <p:nvCxnSpPr>
          <p:cNvPr id="40" name="Straight Connector 39"/>
          <p:cNvCxnSpPr/>
          <p:nvPr/>
        </p:nvCxnSpPr>
        <p:spPr>
          <a:xfrm>
            <a:off x="596900" y="2111130"/>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596900" y="3428754"/>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8" name="Shape 1014"/>
          <p:cNvSpPr txBox="1">
            <a:spLocks/>
          </p:cNvSpPr>
          <p:nvPr/>
        </p:nvSpPr>
        <p:spPr>
          <a:xfrm>
            <a:off x="1820794" y="1336859"/>
            <a:ext cx="5209487" cy="460500"/>
          </a:xfrm>
          <a:prstGeom prst="rect">
            <a:avLst/>
          </a:prstGeom>
          <a:noFill/>
          <a:ln>
            <a:noFill/>
          </a:ln>
        </p:spPr>
        <p:txBody>
          <a:bodyPr lIns="0" tIns="0" rIns="0" bIns="0" anchor="t" anchorCtr="0">
            <a:noAutofit/>
          </a:bodyPr>
          <a:lstStyle/>
          <a:p>
            <a:pPr algn="dist">
              <a:lnSpc>
                <a:spcPct val="90000"/>
              </a:lnSpc>
              <a:buSzPct val="25000"/>
              <a:defRPr/>
            </a:pPr>
            <a:endParaRPr lang="en" sz="4500" b="1" kern="0" cap="all" dirty="0">
              <a:solidFill>
                <a:srgbClr val="008881"/>
              </a:solidFill>
              <a:ea typeface="Arial"/>
              <a:cs typeface="Arial"/>
              <a:sym typeface="Arial"/>
            </a:endParaRPr>
          </a:p>
        </p:txBody>
      </p:sp>
      <p:sp>
        <p:nvSpPr>
          <p:cNvPr id="10" name="Shape 1163"/>
          <p:cNvSpPr txBox="1">
            <a:spLocks/>
          </p:cNvSpPr>
          <p:nvPr/>
        </p:nvSpPr>
        <p:spPr bwMode="gray">
          <a:xfrm>
            <a:off x="205956" y="2553542"/>
            <a:ext cx="8410499" cy="460500"/>
          </a:xfrm>
          <a:prstGeom prst="rect">
            <a:avLst/>
          </a:prstGeom>
          <a:noFill/>
          <a:ln>
            <a:noFill/>
          </a:ln>
        </p:spPr>
        <p:txBody>
          <a:bodyPr lIns="0" tIns="0" rIns="0" bIns="0" anchor="t" anchorCtr="0">
            <a:noAutofit/>
          </a:bodyPr>
          <a:lstStyle>
            <a:defPPr marR="0" algn="l" rtl="0">
              <a:lnSpc>
                <a:spcPct val="100000"/>
              </a:lnSpc>
              <a:spcBef>
                <a:spcPts val="0"/>
              </a:spcBef>
              <a:spcAft>
                <a:spcPts val="0"/>
              </a:spcAft>
            </a:defPPr>
            <a:lvl1pPr marR="0" algn="l" rtl="0">
              <a:lnSpc>
                <a:spcPct val="90000"/>
              </a:lnSpc>
              <a:spcBef>
                <a:spcPts val="0"/>
              </a:spcBef>
              <a:spcAft>
                <a:spcPts val="0"/>
              </a:spcAft>
              <a:buNone/>
              <a:defRPr sz="3200" b="0" i="0" u="none" strike="noStrike" cap="none" baseline="0">
                <a:solidFill>
                  <a:schemeClr val="tx2"/>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stStyle>
          <a:p>
            <a:pPr algn="ctr">
              <a:buSzPct val="25000"/>
            </a:pPr>
            <a:r>
              <a:rPr lang="en-US" b="1" cap="all" dirty="0" smtClean="0">
                <a:solidFill>
                  <a:srgbClr val="138A7E"/>
                </a:solidFill>
              </a:rPr>
              <a:t>PCF </a:t>
            </a:r>
            <a:r>
              <a:rPr lang="en-US" b="1" cap="all" dirty="0" smtClean="0">
                <a:solidFill>
                  <a:srgbClr val="138A7E"/>
                </a:solidFill>
              </a:rPr>
              <a:t>Basics &amp; Tooling</a:t>
            </a:r>
            <a:endParaRPr lang="en" sz="2100" b="1" cap="all" dirty="0">
              <a:solidFill>
                <a:srgbClr val="138A7E"/>
              </a:solidFill>
            </a:endParaRPr>
          </a:p>
        </p:txBody>
      </p:sp>
    </p:spTree>
    <p:extLst>
      <p:ext uri="{BB962C8B-B14F-4D97-AF65-F5344CB8AC3E}">
        <p14:creationId xmlns:p14="http://schemas.microsoft.com/office/powerpoint/2010/main" val="194349979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Stocksy_txp157cab05rEJ000_Medium_423382.jpg"/>
          <p:cNvPicPr>
            <a:picLocks noChangeAspect="1"/>
          </p:cNvPicPr>
          <p:nvPr/>
        </p:nvPicPr>
        <p:blipFill>
          <a:blip r:embed="rId3"/>
          <a:srcRect t="15584"/>
          <a:stretch>
            <a:fillRect/>
          </a:stretch>
        </p:blipFill>
        <p:spPr>
          <a:xfrm>
            <a:off x="0" y="0"/>
            <a:ext cx="9144000" cy="5143500"/>
          </a:xfrm>
          <a:prstGeom prst="rect">
            <a:avLst/>
          </a:prstGeom>
        </p:spPr>
      </p:pic>
      <p:sp>
        <p:nvSpPr>
          <p:cNvPr id="20" name="Rectangle 19"/>
          <p:cNvSpPr/>
          <p:nvPr/>
        </p:nvSpPr>
        <p:spPr>
          <a:xfrm>
            <a:off x="0" y="0"/>
            <a:ext cx="9144000" cy="5143500"/>
          </a:xfrm>
          <a:prstGeom prst="rect">
            <a:avLst/>
          </a:prstGeom>
          <a:gradFill flip="none" rotWithShape="1">
            <a:gsLst>
              <a:gs pos="8000">
                <a:srgbClr val="000000">
                  <a:alpha val="0"/>
                </a:srgbClr>
              </a:gs>
              <a:gs pos="54000">
                <a:srgbClr val="000000">
                  <a:alpha val="86000"/>
                </a:srgbClr>
              </a:gs>
              <a:gs pos="83000">
                <a:srgbClr val="000000">
                  <a:alpha val="89000"/>
                </a:srgbClr>
              </a:gs>
            </a:gsLst>
            <a:lin ang="16500000" scaled="0"/>
            <a:tileRect/>
          </a:gradFill>
          <a:ln w="44450" cap="flat" cmpd="sng" algn="ctr">
            <a:noFill/>
            <a:prstDash val="solid"/>
            <a:round/>
            <a:headEnd type="none" w="med" len="med"/>
            <a:tailEnd type="none" w="med" len="med"/>
          </a:ln>
          <a:effectLst/>
        </p:spPr>
        <p:txBody>
          <a:bodyPr lIns="68579" tIns="34289" rIns="68579" bIns="34289" rtlCol="0" anchor="ctr"/>
          <a:lstStyle/>
          <a:p>
            <a:pPr algn="ctr">
              <a:defRPr/>
            </a:pPr>
            <a:endParaRPr lang="en-US" kern="0">
              <a:solidFill>
                <a:srgbClr val="FFFFFF"/>
              </a:solidFill>
            </a:endParaRPr>
          </a:p>
        </p:txBody>
      </p:sp>
      <p:cxnSp>
        <p:nvCxnSpPr>
          <p:cNvPr id="40" name="Straight Connector 39"/>
          <p:cNvCxnSpPr/>
          <p:nvPr/>
        </p:nvCxnSpPr>
        <p:spPr>
          <a:xfrm>
            <a:off x="596900" y="2111130"/>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596900" y="3428754"/>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8" name="Shape 1014"/>
          <p:cNvSpPr txBox="1">
            <a:spLocks/>
          </p:cNvSpPr>
          <p:nvPr/>
        </p:nvSpPr>
        <p:spPr>
          <a:xfrm>
            <a:off x="1820794" y="1336859"/>
            <a:ext cx="5209487" cy="460500"/>
          </a:xfrm>
          <a:prstGeom prst="rect">
            <a:avLst/>
          </a:prstGeom>
          <a:noFill/>
          <a:ln>
            <a:noFill/>
          </a:ln>
        </p:spPr>
        <p:txBody>
          <a:bodyPr lIns="0" tIns="0" rIns="0" bIns="0" anchor="t" anchorCtr="0">
            <a:noAutofit/>
          </a:bodyPr>
          <a:lstStyle/>
          <a:p>
            <a:pPr algn="dist">
              <a:lnSpc>
                <a:spcPct val="90000"/>
              </a:lnSpc>
              <a:buSzPct val="25000"/>
              <a:defRPr/>
            </a:pPr>
            <a:endParaRPr lang="en" sz="4500" b="1" kern="0" cap="all" dirty="0">
              <a:solidFill>
                <a:srgbClr val="008881"/>
              </a:solidFill>
              <a:ea typeface="Arial"/>
              <a:cs typeface="Arial"/>
              <a:sym typeface="Arial"/>
            </a:endParaRPr>
          </a:p>
        </p:txBody>
      </p:sp>
      <p:sp>
        <p:nvSpPr>
          <p:cNvPr id="10" name="Shape 1163"/>
          <p:cNvSpPr txBox="1">
            <a:spLocks/>
          </p:cNvSpPr>
          <p:nvPr/>
        </p:nvSpPr>
        <p:spPr bwMode="gray">
          <a:xfrm>
            <a:off x="205956" y="2553542"/>
            <a:ext cx="8410499" cy="460500"/>
          </a:xfrm>
          <a:prstGeom prst="rect">
            <a:avLst/>
          </a:prstGeom>
          <a:noFill/>
          <a:ln>
            <a:noFill/>
          </a:ln>
        </p:spPr>
        <p:txBody>
          <a:bodyPr lIns="0" tIns="0" rIns="0" bIns="0" anchor="t" anchorCtr="0">
            <a:noAutofit/>
          </a:bodyPr>
          <a:lstStyle>
            <a:defPPr marR="0" algn="l" rtl="0">
              <a:lnSpc>
                <a:spcPct val="100000"/>
              </a:lnSpc>
              <a:spcBef>
                <a:spcPts val="0"/>
              </a:spcBef>
              <a:spcAft>
                <a:spcPts val="0"/>
              </a:spcAft>
            </a:defPPr>
            <a:lvl1pPr marR="0" algn="l" rtl="0">
              <a:lnSpc>
                <a:spcPct val="90000"/>
              </a:lnSpc>
              <a:spcBef>
                <a:spcPts val="0"/>
              </a:spcBef>
              <a:spcAft>
                <a:spcPts val="0"/>
              </a:spcAft>
              <a:buNone/>
              <a:defRPr sz="3200" b="0" i="0" u="none" strike="noStrike" cap="none" baseline="0">
                <a:solidFill>
                  <a:schemeClr val="tx2"/>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stStyle>
          <a:p>
            <a:pPr algn="ctr">
              <a:buSzPct val="25000"/>
            </a:pPr>
            <a:r>
              <a:rPr lang="en-US" b="1" cap="all" dirty="0" smtClean="0">
                <a:solidFill>
                  <a:srgbClr val="138A7E"/>
                </a:solidFill>
              </a:rPr>
              <a:t>PCF architecture</a:t>
            </a:r>
            <a:endParaRPr lang="en" sz="2100" b="1" cap="all" dirty="0">
              <a:solidFill>
                <a:srgbClr val="138A7E"/>
              </a:solidFill>
            </a:endParaRPr>
          </a:p>
        </p:txBody>
      </p:sp>
    </p:spTree>
    <p:extLst>
      <p:ext uri="{BB962C8B-B14F-4D97-AF65-F5344CB8AC3E}">
        <p14:creationId xmlns:p14="http://schemas.microsoft.com/office/powerpoint/2010/main" val="80629774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398" name="Shape 398"/>
          <p:cNvSpPr txBox="1">
            <a:spLocks noGrp="1"/>
          </p:cNvSpPr>
          <p:nvPr>
            <p:ph type="title"/>
          </p:nvPr>
        </p:nvSpPr>
        <p:spPr>
          <a:prstGeom prst="rect">
            <a:avLst/>
          </a:prstGeom>
          <a:noFill/>
          <a:ln>
            <a:noFill/>
          </a:ln>
        </p:spPr>
        <p:txBody>
          <a:bodyPr lIns="0" tIns="0" rIns="0" bIns="0" anchor="t" anchorCtr="0">
            <a:noAutofit/>
          </a:bodyPr>
          <a:lstStyle/>
          <a:p>
            <a:pPr marL="0" marR="0" lvl="0" indent="0" algn="l" rtl="0">
              <a:lnSpc>
                <a:spcPct val="90000"/>
              </a:lnSpc>
              <a:spcBef>
                <a:spcPts val="0"/>
              </a:spcBef>
              <a:buClr>
                <a:srgbClr val="00685D"/>
              </a:buClr>
              <a:buSzPct val="25000"/>
              <a:buFont typeface="Arial"/>
              <a:buNone/>
            </a:pPr>
            <a:r>
              <a:rPr lang="en-US" sz="3600" b="0" i="0" u="none" strike="noStrike" cap="none" dirty="0">
                <a:solidFill>
                  <a:srgbClr val="00685D"/>
                </a:solidFill>
                <a:latin typeface="Arial"/>
                <a:ea typeface="Arial"/>
                <a:cs typeface="Arial"/>
                <a:sym typeface="Arial"/>
              </a:rPr>
              <a:t>Elastic Runtime </a:t>
            </a:r>
            <a:r>
              <a:rPr lang="en-US" sz="3600" b="0" i="0" u="none" strike="noStrike" cap="none" dirty="0" smtClean="0">
                <a:solidFill>
                  <a:srgbClr val="00685D"/>
                </a:solidFill>
                <a:latin typeface="Arial"/>
                <a:ea typeface="Arial"/>
                <a:cs typeface="Arial"/>
                <a:sym typeface="Arial"/>
              </a:rPr>
              <a:t>Architecture</a:t>
            </a:r>
            <a:endParaRPr lang="en-US" sz="3600" b="0" i="0" u="none" strike="noStrike" cap="none" dirty="0">
              <a:solidFill>
                <a:srgbClr val="00685D"/>
              </a:solidFill>
              <a:latin typeface="Arial"/>
              <a:ea typeface="Arial"/>
              <a:cs typeface="Arial"/>
              <a:sym typeface="Arial"/>
            </a:endParaRPr>
          </a:p>
        </p:txBody>
      </p:sp>
      <p:sp>
        <p:nvSpPr>
          <p:cNvPr id="413" name="Shape 413"/>
          <p:cNvSpPr/>
          <p:nvPr/>
        </p:nvSpPr>
        <p:spPr>
          <a:xfrm>
            <a:off x="263682" y="1446820"/>
            <a:ext cx="3884985" cy="2466323"/>
          </a:xfrm>
          <a:prstGeom prst="roundRect">
            <a:avLst>
              <a:gd name="adj" fmla="val 1618"/>
            </a:avLst>
          </a:prstGeom>
          <a:solidFill>
            <a:schemeClr val="accent1"/>
          </a:solidFill>
          <a:ln>
            <a:noFill/>
          </a:ln>
        </p:spPr>
        <p:txBody>
          <a:bodyPr lIns="91425" tIns="45700" rIns="91425" bIns="45700" anchor="b" anchorCtr="0">
            <a:noAutofit/>
          </a:bodyPr>
          <a:lstStyle/>
          <a:p>
            <a:pPr marL="0" marR="0" lvl="0" indent="0" algn="ctr" rtl="0">
              <a:spcBef>
                <a:spcPts val="0"/>
              </a:spcBef>
              <a:buSzPct val="25000"/>
              <a:buNone/>
            </a:pPr>
            <a:r>
              <a:rPr lang="en-US" sz="1200" b="1" i="0" u="none" strike="noStrike" cap="none">
                <a:solidFill>
                  <a:srgbClr val="FFFFFF"/>
                </a:solidFill>
                <a:latin typeface="Arial"/>
                <a:ea typeface="Arial"/>
                <a:cs typeface="Arial"/>
                <a:sym typeface="Arial"/>
              </a:rPr>
              <a:t>Pivotal CF Elastic Runtime</a:t>
            </a:r>
          </a:p>
        </p:txBody>
      </p:sp>
      <p:sp>
        <p:nvSpPr>
          <p:cNvPr id="414" name="Shape 414"/>
          <p:cNvSpPr/>
          <p:nvPr/>
        </p:nvSpPr>
        <p:spPr>
          <a:xfrm>
            <a:off x="337917" y="1519683"/>
            <a:ext cx="2687452" cy="213867"/>
          </a:xfrm>
          <a:prstGeom prst="roundRect">
            <a:avLst>
              <a:gd name="adj" fmla="val 17740"/>
            </a:avLst>
          </a:prstGeom>
          <a:solidFill>
            <a:srgbClr val="33928A"/>
          </a:solidFill>
          <a:ln>
            <a:noFill/>
          </a:ln>
        </p:spPr>
        <p:txBody>
          <a:bodyPr lIns="91425" tIns="0" rIns="91425" bIns="0" anchor="ctr" anchorCtr="0">
            <a:noAutofit/>
          </a:bodyPr>
          <a:lstStyle/>
          <a:p>
            <a:pPr marL="0" marR="0" lvl="0" indent="0" algn="ctr" rtl="0">
              <a:spcBef>
                <a:spcPts val="0"/>
              </a:spcBef>
              <a:buSzPct val="25000"/>
              <a:buNone/>
            </a:pPr>
            <a:r>
              <a:rPr lang="en-US" sz="1000" b="0" i="0" u="none" strike="noStrike" cap="none">
                <a:solidFill>
                  <a:srgbClr val="F2F2F2"/>
                </a:solidFill>
                <a:latin typeface="Calibri"/>
                <a:ea typeface="Calibri"/>
                <a:cs typeface="Calibri"/>
                <a:sym typeface="Calibri"/>
              </a:rPr>
              <a:t>Dynamic Router</a:t>
            </a:r>
          </a:p>
        </p:txBody>
      </p:sp>
      <p:sp>
        <p:nvSpPr>
          <p:cNvPr id="415" name="Shape 415"/>
          <p:cNvSpPr/>
          <p:nvPr/>
        </p:nvSpPr>
        <p:spPr>
          <a:xfrm>
            <a:off x="2319425" y="1549236"/>
            <a:ext cx="161925" cy="154452"/>
          </a:xfrm>
          <a:custGeom>
            <a:avLst/>
            <a:gdLst/>
            <a:ahLst/>
            <a:cxnLst/>
            <a:rect l="0" t="0" r="0" b="0"/>
            <a:pathLst>
              <a:path w="120000" h="120000" extrusionOk="0">
                <a:moveTo>
                  <a:pt x="52669" y="69893"/>
                </a:moveTo>
                <a:lnTo>
                  <a:pt x="52669" y="92828"/>
                </a:lnTo>
                <a:lnTo>
                  <a:pt x="41041" y="92828"/>
                </a:lnTo>
                <a:lnTo>
                  <a:pt x="60000" y="117431"/>
                </a:lnTo>
                <a:lnTo>
                  <a:pt x="78958" y="92828"/>
                </a:lnTo>
                <a:lnTo>
                  <a:pt x="67330" y="92828"/>
                </a:lnTo>
                <a:lnTo>
                  <a:pt x="67330" y="69893"/>
                </a:lnTo>
                <a:close/>
                <a:moveTo>
                  <a:pt x="90877" y="41041"/>
                </a:moveTo>
                <a:lnTo>
                  <a:pt x="66274" y="60000"/>
                </a:lnTo>
                <a:lnTo>
                  <a:pt x="90877" y="78958"/>
                </a:lnTo>
                <a:lnTo>
                  <a:pt x="90877" y="67330"/>
                </a:lnTo>
                <a:lnTo>
                  <a:pt x="113812" y="67330"/>
                </a:lnTo>
                <a:lnTo>
                  <a:pt x="113812" y="52669"/>
                </a:lnTo>
                <a:lnTo>
                  <a:pt x="90877" y="52669"/>
                </a:lnTo>
                <a:close/>
                <a:moveTo>
                  <a:pt x="29122" y="41041"/>
                </a:moveTo>
                <a:lnTo>
                  <a:pt x="29122" y="52669"/>
                </a:lnTo>
                <a:lnTo>
                  <a:pt x="6187" y="52669"/>
                </a:lnTo>
                <a:lnTo>
                  <a:pt x="6187" y="67330"/>
                </a:lnTo>
                <a:lnTo>
                  <a:pt x="29122" y="67330"/>
                </a:lnTo>
                <a:lnTo>
                  <a:pt x="29122" y="78958"/>
                </a:lnTo>
                <a:lnTo>
                  <a:pt x="53724" y="60000"/>
                </a:lnTo>
                <a:close/>
                <a:moveTo>
                  <a:pt x="60000" y="2569"/>
                </a:moveTo>
                <a:lnTo>
                  <a:pt x="41041" y="27171"/>
                </a:lnTo>
                <a:lnTo>
                  <a:pt x="52669" y="27171"/>
                </a:lnTo>
                <a:lnTo>
                  <a:pt x="52669" y="50106"/>
                </a:lnTo>
                <a:lnTo>
                  <a:pt x="67330" y="50106"/>
                </a:lnTo>
                <a:lnTo>
                  <a:pt x="67330" y="27171"/>
                </a:lnTo>
                <a:lnTo>
                  <a:pt x="78958" y="27171"/>
                </a:lnTo>
                <a:close/>
                <a:moveTo>
                  <a:pt x="60000" y="0"/>
                </a:moveTo>
                <a:cubicBezTo>
                  <a:pt x="93137" y="0"/>
                  <a:pt x="120000" y="26862"/>
                  <a:pt x="120000" y="60000"/>
                </a:cubicBezTo>
                <a:cubicBezTo>
                  <a:pt x="120000" y="93137"/>
                  <a:pt x="93137" y="120000"/>
                  <a:pt x="60000" y="120000"/>
                </a:cubicBezTo>
                <a:cubicBezTo>
                  <a:pt x="26862" y="120000"/>
                  <a:pt x="0" y="93137"/>
                  <a:pt x="0" y="60000"/>
                </a:cubicBezTo>
                <a:cubicBezTo>
                  <a:pt x="0" y="26862"/>
                  <a:pt x="26862" y="0"/>
                  <a:pt x="60000"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000" b="0" i="0" u="none" strike="noStrike" cap="none">
              <a:solidFill>
                <a:srgbClr val="FFFFFF"/>
              </a:solidFill>
              <a:latin typeface="Arial"/>
              <a:ea typeface="Arial"/>
              <a:cs typeface="Arial"/>
              <a:sym typeface="Arial"/>
            </a:endParaRPr>
          </a:p>
        </p:txBody>
      </p:sp>
      <p:sp>
        <p:nvSpPr>
          <p:cNvPr id="416" name="Shape 416"/>
          <p:cNvSpPr/>
          <p:nvPr/>
        </p:nvSpPr>
        <p:spPr>
          <a:xfrm>
            <a:off x="343966" y="1804808"/>
            <a:ext cx="1493993" cy="233542"/>
          </a:xfrm>
          <a:prstGeom prst="roundRect">
            <a:avLst>
              <a:gd name="adj" fmla="val 9038"/>
            </a:avLst>
          </a:prstGeom>
          <a:solidFill>
            <a:srgbClr val="33928A"/>
          </a:solidFill>
          <a:ln>
            <a:noFill/>
          </a:ln>
        </p:spPr>
        <p:txBody>
          <a:bodyPr lIns="91425" tIns="0" rIns="91425" bIns="0" anchor="ctr" anchorCtr="0">
            <a:noAutofit/>
          </a:bodyPr>
          <a:lstStyle/>
          <a:p>
            <a:pPr marL="0" marR="0" lvl="0" indent="0" algn="l" rtl="0">
              <a:spcBef>
                <a:spcPts val="0"/>
              </a:spcBef>
              <a:buSzPct val="25000"/>
              <a:buNone/>
            </a:pPr>
            <a:r>
              <a:rPr lang="en-US" sz="1000" b="0" i="0" u="none" strike="noStrike" cap="none" dirty="0" err="1">
                <a:solidFill>
                  <a:srgbClr val="F2F2F2"/>
                </a:solidFill>
                <a:latin typeface="Calibri"/>
                <a:ea typeface="Calibri"/>
                <a:cs typeface="Calibri"/>
                <a:sym typeface="Calibri"/>
              </a:rPr>
              <a:t>OAuth</a:t>
            </a:r>
            <a:r>
              <a:rPr lang="en-US" sz="1000" b="0" i="0" u="none" strike="noStrike" cap="none" dirty="0">
                <a:solidFill>
                  <a:srgbClr val="F2F2F2"/>
                </a:solidFill>
                <a:latin typeface="Calibri"/>
                <a:ea typeface="Calibri"/>
                <a:cs typeface="Calibri"/>
                <a:sym typeface="Calibri"/>
              </a:rPr>
              <a:t> 2.0 </a:t>
            </a:r>
            <a:r>
              <a:rPr lang="en-US" sz="1000" b="0" i="0" u="none" strike="noStrike" cap="none" dirty="0" smtClean="0">
                <a:solidFill>
                  <a:srgbClr val="F2F2F2"/>
                </a:solidFill>
                <a:latin typeface="Calibri"/>
                <a:ea typeface="Calibri"/>
                <a:cs typeface="Calibri"/>
                <a:sym typeface="Calibri"/>
              </a:rPr>
              <a:t>Server (</a:t>
            </a:r>
            <a:r>
              <a:rPr lang="en-US" sz="1000" b="0" i="0" u="none" strike="noStrike" cap="none" dirty="0">
                <a:solidFill>
                  <a:srgbClr val="F2F2F2"/>
                </a:solidFill>
                <a:latin typeface="Calibri"/>
                <a:ea typeface="Calibri"/>
                <a:cs typeface="Calibri"/>
                <a:sym typeface="Calibri"/>
              </a:rPr>
              <a:t>UAA)</a:t>
            </a:r>
          </a:p>
        </p:txBody>
      </p:sp>
      <p:sp>
        <p:nvSpPr>
          <p:cNvPr id="417" name="Shape 417"/>
          <p:cNvSpPr/>
          <p:nvPr/>
        </p:nvSpPr>
        <p:spPr>
          <a:xfrm>
            <a:off x="339647" y="2647950"/>
            <a:ext cx="1855412" cy="705740"/>
          </a:xfrm>
          <a:prstGeom prst="roundRect">
            <a:avLst>
              <a:gd name="adj" fmla="val 2039"/>
            </a:avLst>
          </a:prstGeom>
          <a:solidFill>
            <a:srgbClr val="33928A"/>
          </a:solidFill>
          <a:ln>
            <a:noFill/>
          </a:ln>
        </p:spPr>
        <p:txBody>
          <a:bodyPr lIns="91425" tIns="0" rIns="91425" bIns="0" anchor="t" anchorCtr="0">
            <a:noAutofit/>
          </a:bodyPr>
          <a:lstStyle/>
          <a:p>
            <a:pPr marL="0" marR="0" lvl="0" indent="0" algn="ctr" rtl="0">
              <a:spcBef>
                <a:spcPts val="0"/>
              </a:spcBef>
              <a:buSzPct val="25000"/>
              <a:buNone/>
            </a:pPr>
            <a:r>
              <a:rPr lang="en-US" sz="1000" b="0" i="0" u="none" strike="noStrike" cap="none">
                <a:solidFill>
                  <a:srgbClr val="F2F2F2"/>
                </a:solidFill>
                <a:latin typeface="Calibri"/>
                <a:ea typeface="Calibri"/>
                <a:cs typeface="Calibri"/>
                <a:sym typeface="Calibri"/>
              </a:rPr>
              <a:t>CELL</a:t>
            </a:r>
          </a:p>
        </p:txBody>
      </p:sp>
      <p:sp>
        <p:nvSpPr>
          <p:cNvPr id="418" name="Shape 418"/>
          <p:cNvSpPr/>
          <p:nvPr/>
        </p:nvSpPr>
        <p:spPr>
          <a:xfrm>
            <a:off x="380237" y="2843538"/>
            <a:ext cx="1784820" cy="211485"/>
          </a:xfrm>
          <a:prstGeom prst="roundRect">
            <a:avLst>
              <a:gd name="adj" fmla="val 10428"/>
            </a:avLst>
          </a:prstGeom>
          <a:noFill/>
          <a:ln w="12700" cap="flat" cmpd="sng">
            <a:solidFill>
              <a:schemeClr val="lt1"/>
            </a:solidFill>
            <a:prstDash val="solid"/>
            <a:round/>
            <a:headEnd type="none" w="med" len="med"/>
            <a:tailEnd type="none" w="med" len="med"/>
          </a:ln>
        </p:spPr>
        <p:txBody>
          <a:bodyPr lIns="91425" tIns="0" rIns="91425" bIns="0" anchor="ctr" anchorCtr="0">
            <a:noAutofit/>
          </a:bodyPr>
          <a:lstStyle/>
          <a:p>
            <a:pPr marL="0" marR="0" lvl="0" indent="0" algn="l" rtl="0">
              <a:spcBef>
                <a:spcPts val="0"/>
              </a:spcBef>
              <a:buSzPct val="25000"/>
              <a:buNone/>
            </a:pPr>
            <a:r>
              <a:rPr lang="en-US" sz="1000">
                <a:solidFill>
                  <a:srgbClr val="F2F2F2"/>
                </a:solidFill>
                <a:latin typeface="Calibri"/>
                <a:ea typeface="Calibri"/>
                <a:cs typeface="Calibri"/>
                <a:sym typeface="Calibri"/>
              </a:rPr>
              <a:t>G</a:t>
            </a:r>
            <a:r>
              <a:rPr lang="en-US" sz="1000" b="0" i="0" u="none" strike="noStrike" cap="none">
                <a:solidFill>
                  <a:srgbClr val="F2F2F2"/>
                </a:solidFill>
                <a:latin typeface="Calibri"/>
                <a:ea typeface="Calibri"/>
                <a:cs typeface="Calibri"/>
                <a:sym typeface="Calibri"/>
              </a:rPr>
              <a:t>arden</a:t>
            </a:r>
          </a:p>
        </p:txBody>
      </p:sp>
      <p:sp>
        <p:nvSpPr>
          <p:cNvPr id="419" name="Shape 419"/>
          <p:cNvSpPr/>
          <p:nvPr/>
        </p:nvSpPr>
        <p:spPr>
          <a:xfrm>
            <a:off x="380237" y="3100222"/>
            <a:ext cx="1784820" cy="211485"/>
          </a:xfrm>
          <a:prstGeom prst="roundRect">
            <a:avLst>
              <a:gd name="adj" fmla="val 10428"/>
            </a:avLst>
          </a:prstGeom>
          <a:noFill/>
          <a:ln w="12700" cap="flat" cmpd="sng">
            <a:solidFill>
              <a:schemeClr val="lt1"/>
            </a:solidFill>
            <a:prstDash val="solid"/>
            <a:round/>
            <a:headEnd type="none" w="med" len="med"/>
            <a:tailEnd type="none" w="med" len="med"/>
          </a:ln>
        </p:spPr>
        <p:txBody>
          <a:bodyPr lIns="91425" tIns="0" rIns="91425" bIns="0" anchor="ctr" anchorCtr="0">
            <a:noAutofit/>
          </a:bodyPr>
          <a:lstStyle/>
          <a:p>
            <a:pPr marL="0" marR="0" lvl="0" indent="0" algn="l" rtl="0">
              <a:spcBef>
                <a:spcPts val="0"/>
              </a:spcBef>
              <a:buSzPct val="25000"/>
              <a:buNone/>
            </a:pPr>
            <a:r>
              <a:rPr lang="en-US" sz="1000" b="0" i="0" u="none" strike="noStrike" cap="none">
                <a:solidFill>
                  <a:srgbClr val="F2F2F2"/>
                </a:solidFill>
                <a:latin typeface="Calibri"/>
                <a:ea typeface="Calibri"/>
                <a:cs typeface="Calibri"/>
                <a:sym typeface="Calibri"/>
              </a:rPr>
              <a:t>Build Packs</a:t>
            </a:r>
          </a:p>
        </p:txBody>
      </p:sp>
      <p:sp>
        <p:nvSpPr>
          <p:cNvPr id="420" name="Shape 420"/>
          <p:cNvSpPr/>
          <p:nvPr/>
        </p:nvSpPr>
        <p:spPr>
          <a:xfrm>
            <a:off x="1837960" y="2867907"/>
            <a:ext cx="152694" cy="164322"/>
          </a:xfrm>
          <a:custGeom>
            <a:avLst/>
            <a:gdLst/>
            <a:ahLst/>
            <a:cxnLst/>
            <a:rect l="0" t="0" r="0" b="0"/>
            <a:pathLst>
              <a:path w="120000" h="120000" extrusionOk="0">
                <a:moveTo>
                  <a:pt x="0" y="33813"/>
                </a:moveTo>
                <a:lnTo>
                  <a:pt x="56402" y="62407"/>
                </a:lnTo>
                <a:lnTo>
                  <a:pt x="56688" y="120000"/>
                </a:lnTo>
                <a:lnTo>
                  <a:pt x="285" y="91405"/>
                </a:lnTo>
                <a:close/>
                <a:moveTo>
                  <a:pt x="120000" y="32982"/>
                </a:moveTo>
                <a:lnTo>
                  <a:pt x="119714" y="90574"/>
                </a:lnTo>
                <a:lnTo>
                  <a:pt x="63311" y="119168"/>
                </a:lnTo>
                <a:lnTo>
                  <a:pt x="63597" y="61576"/>
                </a:lnTo>
                <a:close/>
                <a:moveTo>
                  <a:pt x="59874" y="0"/>
                </a:moveTo>
                <a:lnTo>
                  <a:pt x="116151" y="28787"/>
                </a:lnTo>
                <a:lnTo>
                  <a:pt x="59874" y="57575"/>
                </a:lnTo>
                <a:lnTo>
                  <a:pt x="3596" y="28787"/>
                </a:ln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000" b="0" i="0" u="none" strike="noStrike" cap="none">
              <a:solidFill>
                <a:srgbClr val="FFFFFF"/>
              </a:solidFill>
              <a:latin typeface="Arial"/>
              <a:ea typeface="Arial"/>
              <a:cs typeface="Arial"/>
              <a:sym typeface="Arial"/>
            </a:endParaRPr>
          </a:p>
        </p:txBody>
      </p:sp>
      <p:sp>
        <p:nvSpPr>
          <p:cNvPr id="421" name="Shape 421"/>
          <p:cNvSpPr/>
          <p:nvPr/>
        </p:nvSpPr>
        <p:spPr>
          <a:xfrm>
            <a:off x="1859661" y="3122509"/>
            <a:ext cx="141341" cy="164604"/>
          </a:xfrm>
          <a:custGeom>
            <a:avLst/>
            <a:gdLst/>
            <a:ahLst/>
            <a:cxnLst/>
            <a:rect l="0" t="0" r="0" b="0"/>
            <a:pathLst>
              <a:path w="120000" h="120000" extrusionOk="0">
                <a:moveTo>
                  <a:pt x="65369" y="74149"/>
                </a:moveTo>
                <a:lnTo>
                  <a:pt x="110194" y="74149"/>
                </a:lnTo>
                <a:lnTo>
                  <a:pt x="110194" y="120000"/>
                </a:lnTo>
                <a:lnTo>
                  <a:pt x="65369" y="120000"/>
                </a:lnTo>
                <a:close/>
                <a:moveTo>
                  <a:pt x="8871" y="74149"/>
                </a:moveTo>
                <a:lnTo>
                  <a:pt x="53696" y="74149"/>
                </a:lnTo>
                <a:lnTo>
                  <a:pt x="53696" y="120000"/>
                </a:lnTo>
                <a:lnTo>
                  <a:pt x="8871" y="120000"/>
                </a:lnTo>
                <a:close/>
                <a:moveTo>
                  <a:pt x="33612" y="8887"/>
                </a:moveTo>
                <a:cubicBezTo>
                  <a:pt x="30538" y="8586"/>
                  <a:pt x="27521" y="9589"/>
                  <a:pt x="24915" y="12428"/>
                </a:cubicBezTo>
                <a:cubicBezTo>
                  <a:pt x="16155" y="22598"/>
                  <a:pt x="30550" y="30943"/>
                  <a:pt x="46484" y="32301"/>
                </a:cubicBezTo>
                <a:cubicBezTo>
                  <a:pt x="48761" y="32495"/>
                  <a:pt x="51068" y="32546"/>
                  <a:pt x="53345" y="32440"/>
                </a:cubicBezTo>
                <a:cubicBezTo>
                  <a:pt x="52577" y="22430"/>
                  <a:pt x="42834" y="9791"/>
                  <a:pt x="33612" y="8887"/>
                </a:cubicBezTo>
                <a:close/>
                <a:moveTo>
                  <a:pt x="86387" y="8887"/>
                </a:moveTo>
                <a:cubicBezTo>
                  <a:pt x="77165" y="9790"/>
                  <a:pt x="67422" y="22430"/>
                  <a:pt x="66655" y="32440"/>
                </a:cubicBezTo>
                <a:cubicBezTo>
                  <a:pt x="68931" y="32546"/>
                  <a:pt x="71238" y="32495"/>
                  <a:pt x="73515" y="32301"/>
                </a:cubicBezTo>
                <a:cubicBezTo>
                  <a:pt x="89449" y="30943"/>
                  <a:pt x="103844" y="22598"/>
                  <a:pt x="95085" y="12428"/>
                </a:cubicBezTo>
                <a:cubicBezTo>
                  <a:pt x="92478" y="9589"/>
                  <a:pt x="89461" y="8586"/>
                  <a:pt x="86387" y="8887"/>
                </a:cubicBezTo>
                <a:close/>
                <a:moveTo>
                  <a:pt x="87956" y="87"/>
                </a:moveTo>
                <a:cubicBezTo>
                  <a:pt x="93292" y="-433"/>
                  <a:pt x="98532" y="1339"/>
                  <a:pt x="103067" y="6340"/>
                </a:cubicBezTo>
                <a:cubicBezTo>
                  <a:pt x="118006" y="23896"/>
                  <a:pt x="94328" y="38301"/>
                  <a:pt x="67322" y="40899"/>
                </a:cubicBezTo>
                <a:lnTo>
                  <a:pt x="113917" y="40899"/>
                </a:lnTo>
                <a:cubicBezTo>
                  <a:pt x="117276" y="40899"/>
                  <a:pt x="120000" y="44068"/>
                  <a:pt x="120000" y="47976"/>
                </a:cubicBezTo>
                <a:lnTo>
                  <a:pt x="120000" y="64804"/>
                </a:lnTo>
                <a:lnTo>
                  <a:pt x="66303" y="64804"/>
                </a:lnTo>
                <a:lnTo>
                  <a:pt x="66303" y="41103"/>
                </a:lnTo>
                <a:lnTo>
                  <a:pt x="66150" y="41133"/>
                </a:lnTo>
                <a:lnTo>
                  <a:pt x="66215" y="41448"/>
                </a:lnTo>
                <a:cubicBezTo>
                  <a:pt x="64149" y="41549"/>
                  <a:pt x="62069" y="41575"/>
                  <a:pt x="59995" y="41331"/>
                </a:cubicBezTo>
                <a:cubicBezTo>
                  <a:pt x="57924" y="41575"/>
                  <a:pt x="55847" y="41549"/>
                  <a:pt x="53785" y="41448"/>
                </a:cubicBezTo>
                <a:lnTo>
                  <a:pt x="53867" y="41137"/>
                </a:lnTo>
                <a:lnTo>
                  <a:pt x="53696" y="41103"/>
                </a:lnTo>
                <a:lnTo>
                  <a:pt x="53696" y="64804"/>
                </a:lnTo>
                <a:lnTo>
                  <a:pt x="0" y="64804"/>
                </a:lnTo>
                <a:lnTo>
                  <a:pt x="0" y="47976"/>
                </a:lnTo>
                <a:cubicBezTo>
                  <a:pt x="0" y="44068"/>
                  <a:pt x="2723" y="40899"/>
                  <a:pt x="6082" y="40899"/>
                </a:cubicBezTo>
                <a:lnTo>
                  <a:pt x="52677" y="40899"/>
                </a:lnTo>
                <a:cubicBezTo>
                  <a:pt x="25670" y="38301"/>
                  <a:pt x="1993" y="23896"/>
                  <a:pt x="16932" y="6340"/>
                </a:cubicBezTo>
                <a:cubicBezTo>
                  <a:pt x="30506" y="-8625"/>
                  <a:pt x="50389" y="5319"/>
                  <a:pt x="60254" y="23127"/>
                </a:cubicBezTo>
                <a:cubicBezTo>
                  <a:pt x="66431" y="11157"/>
                  <a:pt x="77382" y="1117"/>
                  <a:pt x="87956" y="87"/>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000" b="0" i="0" u="none" strike="noStrike" cap="none">
              <a:solidFill>
                <a:srgbClr val="FFFFFF"/>
              </a:solidFill>
              <a:latin typeface="Arial"/>
              <a:ea typeface="Arial"/>
              <a:cs typeface="Arial"/>
              <a:sym typeface="Arial"/>
            </a:endParaRPr>
          </a:p>
        </p:txBody>
      </p:sp>
      <p:sp>
        <p:nvSpPr>
          <p:cNvPr id="422" name="Shape 422"/>
          <p:cNvSpPr/>
          <p:nvPr/>
        </p:nvSpPr>
        <p:spPr>
          <a:xfrm>
            <a:off x="1859661" y="1804808"/>
            <a:ext cx="1169841" cy="233541"/>
          </a:xfrm>
          <a:prstGeom prst="roundRect">
            <a:avLst>
              <a:gd name="adj" fmla="val 9038"/>
            </a:avLst>
          </a:prstGeom>
          <a:solidFill>
            <a:srgbClr val="33928A"/>
          </a:solidFill>
          <a:ln>
            <a:noFill/>
          </a:ln>
        </p:spPr>
        <p:txBody>
          <a:bodyPr lIns="91425" tIns="0" rIns="91425" bIns="0" anchor="ctr" anchorCtr="0">
            <a:noAutofit/>
          </a:bodyPr>
          <a:lstStyle/>
          <a:p>
            <a:pPr marL="0" marR="0" lvl="0" indent="0" algn="l" rtl="0">
              <a:spcBef>
                <a:spcPts val="0"/>
              </a:spcBef>
              <a:buSzPct val="25000"/>
              <a:buNone/>
            </a:pPr>
            <a:r>
              <a:rPr lang="en-US" sz="1000" b="0" i="0" u="none" strike="noStrike" cap="none">
                <a:solidFill>
                  <a:srgbClr val="F2F2F2"/>
                </a:solidFill>
                <a:latin typeface="Calibri"/>
                <a:ea typeface="Calibri"/>
                <a:cs typeface="Calibri"/>
                <a:sym typeface="Calibri"/>
              </a:rPr>
              <a:t>Login Server</a:t>
            </a:r>
          </a:p>
        </p:txBody>
      </p:sp>
      <p:sp>
        <p:nvSpPr>
          <p:cNvPr id="423" name="Shape 423"/>
          <p:cNvSpPr/>
          <p:nvPr/>
        </p:nvSpPr>
        <p:spPr>
          <a:xfrm>
            <a:off x="2686219" y="1873100"/>
            <a:ext cx="224904" cy="108636"/>
          </a:xfrm>
          <a:custGeom>
            <a:avLst/>
            <a:gdLst/>
            <a:ahLst/>
            <a:cxnLst/>
            <a:rect l="0" t="0" r="0" b="0"/>
            <a:pathLst>
              <a:path w="120000" h="120000" extrusionOk="0">
                <a:moveTo>
                  <a:pt x="102275" y="40290"/>
                </a:moveTo>
                <a:cubicBezTo>
                  <a:pt x="96763" y="40290"/>
                  <a:pt x="92294" y="49114"/>
                  <a:pt x="92294" y="60000"/>
                </a:cubicBezTo>
                <a:cubicBezTo>
                  <a:pt x="92294" y="70885"/>
                  <a:pt x="96763" y="79709"/>
                  <a:pt x="102275" y="79709"/>
                </a:cubicBezTo>
                <a:cubicBezTo>
                  <a:pt x="107787" y="79709"/>
                  <a:pt x="112256" y="70885"/>
                  <a:pt x="112256" y="60000"/>
                </a:cubicBezTo>
                <a:cubicBezTo>
                  <a:pt x="112256" y="49114"/>
                  <a:pt x="107787" y="40290"/>
                  <a:pt x="102275" y="40290"/>
                </a:cubicBezTo>
                <a:close/>
                <a:moveTo>
                  <a:pt x="89615" y="0"/>
                </a:moveTo>
                <a:cubicBezTo>
                  <a:pt x="106396" y="0"/>
                  <a:pt x="120000" y="26862"/>
                  <a:pt x="120000" y="60000"/>
                </a:cubicBezTo>
                <a:cubicBezTo>
                  <a:pt x="120000" y="93137"/>
                  <a:pt x="106396" y="120000"/>
                  <a:pt x="89615" y="120000"/>
                </a:cubicBezTo>
                <a:cubicBezTo>
                  <a:pt x="76702" y="120000"/>
                  <a:pt x="65671" y="104092"/>
                  <a:pt x="61344" y="81604"/>
                </a:cubicBezTo>
                <a:lnTo>
                  <a:pt x="10941" y="81604"/>
                </a:lnTo>
                <a:lnTo>
                  <a:pt x="10940" y="81605"/>
                </a:lnTo>
                <a:lnTo>
                  <a:pt x="0" y="60000"/>
                </a:lnTo>
                <a:lnTo>
                  <a:pt x="10911" y="38453"/>
                </a:lnTo>
                <a:lnTo>
                  <a:pt x="21477" y="59317"/>
                </a:lnTo>
                <a:lnTo>
                  <a:pt x="32072" y="38394"/>
                </a:lnTo>
                <a:lnTo>
                  <a:pt x="32210" y="38394"/>
                </a:lnTo>
                <a:lnTo>
                  <a:pt x="42805" y="59317"/>
                </a:lnTo>
                <a:lnTo>
                  <a:pt x="53401" y="38394"/>
                </a:lnTo>
                <a:lnTo>
                  <a:pt x="61344" y="38394"/>
                </a:lnTo>
                <a:cubicBezTo>
                  <a:pt x="65671" y="15907"/>
                  <a:pt x="76702" y="0"/>
                  <a:pt x="89615" y="0"/>
                </a:cubicBezTo>
                <a:close/>
              </a:path>
            </a:pathLst>
          </a:custGeom>
          <a:solidFill>
            <a:schemeClr val="lt1"/>
          </a:solidFill>
          <a:ln>
            <a:noFill/>
          </a:ln>
        </p:spPr>
        <p:txBody>
          <a:bodyPr lIns="91425" tIns="45700" rIns="91425" bIns="45700" anchor="ctr" anchorCtr="0">
            <a:noAutofit/>
          </a:bodyPr>
          <a:lstStyle/>
          <a:p>
            <a:pPr marL="0" marR="0" lvl="0" indent="0" algn="r" rtl="0">
              <a:spcBef>
                <a:spcPts val="0"/>
              </a:spcBef>
              <a:buNone/>
            </a:pPr>
            <a:endParaRPr sz="900" b="0" i="0" u="none" strike="noStrike" cap="none">
              <a:solidFill>
                <a:srgbClr val="FFFFFF"/>
              </a:solidFill>
              <a:latin typeface="Arial"/>
              <a:ea typeface="Arial"/>
              <a:cs typeface="Arial"/>
              <a:sym typeface="Arial"/>
            </a:endParaRPr>
          </a:p>
        </p:txBody>
      </p:sp>
      <p:sp>
        <p:nvSpPr>
          <p:cNvPr id="424" name="Shape 424"/>
          <p:cNvSpPr/>
          <p:nvPr/>
        </p:nvSpPr>
        <p:spPr>
          <a:xfrm>
            <a:off x="337918" y="2073040"/>
            <a:ext cx="960632" cy="196142"/>
          </a:xfrm>
          <a:prstGeom prst="roundRect">
            <a:avLst>
              <a:gd name="adj" fmla="val 9038"/>
            </a:avLst>
          </a:prstGeom>
          <a:solidFill>
            <a:srgbClr val="33928A"/>
          </a:solidFill>
          <a:ln>
            <a:noFill/>
          </a:ln>
        </p:spPr>
        <p:txBody>
          <a:bodyPr lIns="91425" tIns="0" rIns="91425" bIns="0" anchor="ctr" anchorCtr="0">
            <a:noAutofit/>
          </a:bodyPr>
          <a:lstStyle/>
          <a:p>
            <a:pPr marL="0" marR="0" lvl="0" indent="0" algn="l" rtl="0">
              <a:spcBef>
                <a:spcPts val="0"/>
              </a:spcBef>
              <a:buSzPct val="25000"/>
              <a:buNone/>
            </a:pPr>
            <a:r>
              <a:rPr lang="en-US" sz="800" b="0" i="0" u="none" strike="noStrike" cap="none" dirty="0" smtClean="0">
                <a:solidFill>
                  <a:srgbClr val="F2F2F2"/>
                </a:solidFill>
                <a:latin typeface="Calibri"/>
                <a:ea typeface="Calibri"/>
                <a:cs typeface="Calibri"/>
                <a:sym typeface="Calibri"/>
              </a:rPr>
              <a:t>Cloud Controller</a:t>
            </a:r>
            <a:endParaRPr lang="en-US" sz="800" b="0" i="0" u="none" strike="noStrike" cap="none" dirty="0">
              <a:solidFill>
                <a:srgbClr val="F2F2F2"/>
              </a:solidFill>
              <a:latin typeface="Calibri"/>
              <a:ea typeface="Calibri"/>
              <a:cs typeface="Calibri"/>
              <a:sym typeface="Calibri"/>
            </a:endParaRPr>
          </a:p>
        </p:txBody>
      </p:sp>
      <p:sp>
        <p:nvSpPr>
          <p:cNvPr id="425" name="Shape 425"/>
          <p:cNvSpPr/>
          <p:nvPr/>
        </p:nvSpPr>
        <p:spPr>
          <a:xfrm>
            <a:off x="2236518" y="2649108"/>
            <a:ext cx="795809" cy="705329"/>
          </a:xfrm>
          <a:prstGeom prst="roundRect">
            <a:avLst>
              <a:gd name="adj" fmla="val 2039"/>
            </a:avLst>
          </a:prstGeom>
          <a:solidFill>
            <a:srgbClr val="33928A"/>
          </a:solidFill>
          <a:ln>
            <a:noFill/>
          </a:ln>
        </p:spPr>
        <p:txBody>
          <a:bodyPr lIns="91425" tIns="0" rIns="91425" bIns="0" anchor="t" anchorCtr="0">
            <a:noAutofit/>
          </a:bodyPr>
          <a:lstStyle/>
          <a:p>
            <a:pPr marL="0" marR="0" lvl="0" indent="0" algn="ctr" rtl="0">
              <a:spcBef>
                <a:spcPts val="0"/>
              </a:spcBef>
              <a:buSzPct val="25000"/>
              <a:buNone/>
            </a:pPr>
            <a:r>
              <a:rPr lang="en-US" sz="1000" b="0" i="0" u="none" strike="noStrike" cap="none">
                <a:solidFill>
                  <a:srgbClr val="F2F2F2"/>
                </a:solidFill>
                <a:latin typeface="Calibri"/>
                <a:ea typeface="Calibri"/>
                <a:cs typeface="Calibri"/>
                <a:sym typeface="Calibri"/>
              </a:rPr>
              <a:t>Blob Store</a:t>
            </a:r>
          </a:p>
        </p:txBody>
      </p:sp>
      <p:sp>
        <p:nvSpPr>
          <p:cNvPr id="426" name="Shape 426"/>
          <p:cNvSpPr/>
          <p:nvPr/>
        </p:nvSpPr>
        <p:spPr>
          <a:xfrm>
            <a:off x="342048" y="2355727"/>
            <a:ext cx="2687452" cy="213790"/>
          </a:xfrm>
          <a:prstGeom prst="roundRect">
            <a:avLst>
              <a:gd name="adj" fmla="val 17740"/>
            </a:avLst>
          </a:prstGeom>
          <a:solidFill>
            <a:srgbClr val="33928A"/>
          </a:solidFill>
          <a:ln>
            <a:noFill/>
          </a:ln>
        </p:spPr>
        <p:txBody>
          <a:bodyPr lIns="91425" tIns="0" rIns="91425" bIns="0" anchor="ctr" anchorCtr="0">
            <a:noAutofit/>
          </a:bodyPr>
          <a:lstStyle/>
          <a:p>
            <a:pPr marL="0" marR="0" lvl="0" indent="0" algn="ctr" rtl="0">
              <a:spcBef>
                <a:spcPts val="0"/>
              </a:spcBef>
              <a:buSzPct val="25000"/>
              <a:buNone/>
            </a:pPr>
            <a:r>
              <a:rPr lang="en-US" sz="1000" b="0" i="0" u="none" strike="noStrike" cap="none" dirty="0" smtClean="0">
                <a:solidFill>
                  <a:srgbClr val="F2F2F2"/>
                </a:solidFill>
                <a:latin typeface="Calibri"/>
                <a:ea typeface="Calibri"/>
                <a:cs typeface="Calibri"/>
                <a:sym typeface="Calibri"/>
              </a:rPr>
              <a:t>Brain / BBS</a:t>
            </a:r>
            <a:endParaRPr lang="en-US" sz="1000" b="0" i="0" u="none" strike="noStrike" cap="none" dirty="0">
              <a:solidFill>
                <a:srgbClr val="F2F2F2"/>
              </a:solidFill>
              <a:latin typeface="Calibri"/>
              <a:ea typeface="Calibri"/>
              <a:cs typeface="Calibri"/>
              <a:sym typeface="Calibri"/>
            </a:endParaRPr>
          </a:p>
        </p:txBody>
      </p:sp>
      <p:sp>
        <p:nvSpPr>
          <p:cNvPr id="427" name="Shape 427"/>
          <p:cNvSpPr/>
          <p:nvPr/>
        </p:nvSpPr>
        <p:spPr>
          <a:xfrm>
            <a:off x="337917" y="3412351"/>
            <a:ext cx="889198" cy="213790"/>
          </a:xfrm>
          <a:prstGeom prst="roundRect">
            <a:avLst>
              <a:gd name="adj" fmla="val 17740"/>
            </a:avLst>
          </a:prstGeom>
          <a:solidFill>
            <a:srgbClr val="33928A"/>
          </a:solidFill>
          <a:ln>
            <a:noFill/>
          </a:ln>
        </p:spPr>
        <p:txBody>
          <a:bodyPr lIns="91425" tIns="0" rIns="91425" bIns="0" anchor="ctr" anchorCtr="0">
            <a:noAutofit/>
          </a:bodyPr>
          <a:lstStyle/>
          <a:p>
            <a:pPr marL="0" marR="0" lvl="0" indent="0" algn="ctr" rtl="0">
              <a:spcBef>
                <a:spcPts val="0"/>
              </a:spcBef>
              <a:buSzPct val="25000"/>
              <a:buNone/>
            </a:pPr>
            <a:r>
              <a:rPr lang="en-US" sz="1000" b="0" i="0" u="none" strike="noStrike" cap="none">
                <a:solidFill>
                  <a:srgbClr val="F2F2F2"/>
                </a:solidFill>
                <a:latin typeface="Calibri"/>
                <a:ea typeface="Calibri"/>
                <a:cs typeface="Calibri"/>
                <a:sym typeface="Calibri"/>
              </a:rPr>
              <a:t>Sys Log </a:t>
            </a:r>
          </a:p>
        </p:txBody>
      </p:sp>
      <p:sp>
        <p:nvSpPr>
          <p:cNvPr id="428" name="Shape 428"/>
          <p:cNvSpPr/>
          <p:nvPr/>
        </p:nvSpPr>
        <p:spPr>
          <a:xfrm rot="-10345447">
            <a:off x="2516227" y="2377410"/>
            <a:ext cx="205847" cy="173258"/>
          </a:xfrm>
          <a:custGeom>
            <a:avLst/>
            <a:gdLst/>
            <a:ahLst/>
            <a:cxnLst/>
            <a:rect l="0" t="0" r="0" b="0"/>
            <a:pathLst>
              <a:path w="120000" h="120000" extrusionOk="0">
                <a:moveTo>
                  <a:pt x="31908" y="81758"/>
                </a:moveTo>
                <a:cubicBezTo>
                  <a:pt x="37215" y="80959"/>
                  <a:pt x="40945" y="75434"/>
                  <a:pt x="40239" y="69420"/>
                </a:cubicBezTo>
                <a:cubicBezTo>
                  <a:pt x="39533" y="63405"/>
                  <a:pt x="34659" y="59178"/>
                  <a:pt x="29351" y="59978"/>
                </a:cubicBezTo>
                <a:cubicBezTo>
                  <a:pt x="24044" y="60778"/>
                  <a:pt x="20314" y="66302"/>
                  <a:pt x="21020" y="72317"/>
                </a:cubicBezTo>
                <a:cubicBezTo>
                  <a:pt x="21726" y="78331"/>
                  <a:pt x="26600" y="82558"/>
                  <a:pt x="31908" y="81758"/>
                </a:cubicBezTo>
                <a:close/>
                <a:moveTo>
                  <a:pt x="60910" y="77387"/>
                </a:moveTo>
                <a:cubicBezTo>
                  <a:pt x="66217" y="76587"/>
                  <a:pt x="69947" y="71063"/>
                  <a:pt x="69241" y="65049"/>
                </a:cubicBezTo>
                <a:cubicBezTo>
                  <a:pt x="68535" y="59034"/>
                  <a:pt x="63661" y="54807"/>
                  <a:pt x="58353" y="55607"/>
                </a:cubicBezTo>
                <a:cubicBezTo>
                  <a:pt x="53046" y="56407"/>
                  <a:pt x="49316" y="61931"/>
                  <a:pt x="50022" y="67945"/>
                </a:cubicBezTo>
                <a:cubicBezTo>
                  <a:pt x="50728" y="73960"/>
                  <a:pt x="55602" y="78187"/>
                  <a:pt x="60910" y="77387"/>
                </a:cubicBezTo>
                <a:close/>
                <a:moveTo>
                  <a:pt x="89912" y="73016"/>
                </a:moveTo>
                <a:cubicBezTo>
                  <a:pt x="95219" y="72216"/>
                  <a:pt x="98949" y="66692"/>
                  <a:pt x="98243" y="60677"/>
                </a:cubicBezTo>
                <a:cubicBezTo>
                  <a:pt x="97537" y="54663"/>
                  <a:pt x="92663" y="50435"/>
                  <a:pt x="87355" y="51235"/>
                </a:cubicBezTo>
                <a:cubicBezTo>
                  <a:pt x="82048" y="52035"/>
                  <a:pt x="78318" y="57560"/>
                  <a:pt x="79024" y="63574"/>
                </a:cubicBezTo>
                <a:cubicBezTo>
                  <a:pt x="79730" y="69588"/>
                  <a:pt x="84604" y="73816"/>
                  <a:pt x="89912" y="73016"/>
                </a:cubicBezTo>
                <a:close/>
                <a:moveTo>
                  <a:pt x="66214" y="119233"/>
                </a:moveTo>
                <a:cubicBezTo>
                  <a:pt x="33257" y="124200"/>
                  <a:pt x="3759" y="104520"/>
                  <a:pt x="327" y="75276"/>
                </a:cubicBezTo>
                <a:cubicBezTo>
                  <a:pt x="-3104" y="46032"/>
                  <a:pt x="20829" y="18299"/>
                  <a:pt x="53785" y="13331"/>
                </a:cubicBezTo>
                <a:cubicBezTo>
                  <a:pt x="60361" y="12340"/>
                  <a:pt x="66799" y="12330"/>
                  <a:pt x="72892" y="13435"/>
                </a:cubicBezTo>
                <a:cubicBezTo>
                  <a:pt x="87098" y="13167"/>
                  <a:pt x="101300" y="8647"/>
                  <a:pt x="115504" y="0"/>
                </a:cubicBezTo>
                <a:cubicBezTo>
                  <a:pt x="111514" y="10106"/>
                  <a:pt x="108615" y="20212"/>
                  <a:pt x="106908" y="30341"/>
                </a:cubicBezTo>
                <a:cubicBezTo>
                  <a:pt x="113870" y="37567"/>
                  <a:pt x="118443" y="46814"/>
                  <a:pt x="119672" y="57288"/>
                </a:cubicBezTo>
                <a:cubicBezTo>
                  <a:pt x="123104" y="86532"/>
                  <a:pt x="99170" y="114265"/>
                  <a:pt x="66214" y="119233"/>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000" b="0" i="0" u="none" strike="noStrike" cap="none">
              <a:solidFill>
                <a:srgbClr val="FFFFFF"/>
              </a:solidFill>
              <a:latin typeface="Arial"/>
              <a:ea typeface="Arial"/>
              <a:cs typeface="Arial"/>
              <a:sym typeface="Arial"/>
            </a:endParaRPr>
          </a:p>
        </p:txBody>
      </p:sp>
      <p:sp>
        <p:nvSpPr>
          <p:cNvPr id="429" name="Shape 429"/>
          <p:cNvSpPr/>
          <p:nvPr/>
        </p:nvSpPr>
        <p:spPr>
          <a:xfrm rot="-5400000">
            <a:off x="3093801" y="2525951"/>
            <a:ext cx="2484393" cy="289988"/>
          </a:xfrm>
          <a:prstGeom prst="roundRect">
            <a:avLst>
              <a:gd name="adj" fmla="val 17740"/>
            </a:avLst>
          </a:prstGeom>
          <a:solidFill>
            <a:srgbClr val="137DA0"/>
          </a:solidFill>
          <a:ln>
            <a:noFill/>
          </a:ln>
        </p:spPr>
        <p:txBody>
          <a:bodyPr lIns="91425" tIns="0" rIns="91425" bIns="0" anchor="ctr" anchorCtr="0">
            <a:noAutofit/>
          </a:bodyPr>
          <a:lstStyle/>
          <a:p>
            <a:pPr marL="0" marR="0" lvl="0" indent="0" algn="ctr" rtl="0">
              <a:spcBef>
                <a:spcPts val="0"/>
              </a:spcBef>
              <a:buSzPct val="25000"/>
              <a:buNone/>
            </a:pPr>
            <a:r>
              <a:rPr lang="en-US" sz="1200" b="1" i="0" u="none" strike="noStrike" cap="none" dirty="0">
                <a:solidFill>
                  <a:srgbClr val="F2F2F2"/>
                </a:solidFill>
                <a:latin typeface="Calibri"/>
                <a:ea typeface="Calibri"/>
                <a:cs typeface="Calibri"/>
                <a:sym typeface="Calibri"/>
              </a:rPr>
              <a:t>Service Brokers</a:t>
            </a:r>
          </a:p>
        </p:txBody>
      </p:sp>
      <p:sp>
        <p:nvSpPr>
          <p:cNvPr id="430" name="Shape 430"/>
          <p:cNvSpPr/>
          <p:nvPr/>
        </p:nvSpPr>
        <p:spPr>
          <a:xfrm rot="-5400000">
            <a:off x="4265612" y="1751323"/>
            <a:ext cx="159793" cy="152418"/>
          </a:xfrm>
          <a:custGeom>
            <a:avLst/>
            <a:gdLst/>
            <a:ahLst/>
            <a:cxnLst/>
            <a:rect l="0" t="0" r="0" b="0"/>
            <a:pathLst>
              <a:path w="120000" h="120000" extrusionOk="0">
                <a:moveTo>
                  <a:pt x="25661" y="84323"/>
                </a:moveTo>
                <a:cubicBezTo>
                  <a:pt x="19756" y="84323"/>
                  <a:pt x="14969" y="89110"/>
                  <a:pt x="14969" y="95015"/>
                </a:cubicBezTo>
                <a:lnTo>
                  <a:pt x="14969" y="95015"/>
                </a:lnTo>
                <a:cubicBezTo>
                  <a:pt x="14969" y="100920"/>
                  <a:pt x="19756" y="105708"/>
                  <a:pt x="25661" y="105708"/>
                </a:cubicBezTo>
                <a:cubicBezTo>
                  <a:pt x="31566" y="105708"/>
                  <a:pt x="36354" y="100920"/>
                  <a:pt x="36354" y="95015"/>
                </a:cubicBezTo>
                <a:lnTo>
                  <a:pt x="36354" y="84323"/>
                </a:lnTo>
                <a:close/>
                <a:moveTo>
                  <a:pt x="84316" y="83607"/>
                </a:moveTo>
                <a:lnTo>
                  <a:pt x="84316" y="94299"/>
                </a:lnTo>
                <a:cubicBezTo>
                  <a:pt x="84316" y="100204"/>
                  <a:pt x="89103" y="104992"/>
                  <a:pt x="95008" y="104992"/>
                </a:cubicBezTo>
                <a:lnTo>
                  <a:pt x="95008" y="104992"/>
                </a:lnTo>
                <a:cubicBezTo>
                  <a:pt x="100914" y="104992"/>
                  <a:pt x="105701" y="100204"/>
                  <a:pt x="105701" y="94299"/>
                </a:cubicBezTo>
                <a:cubicBezTo>
                  <a:pt x="105701" y="88394"/>
                  <a:pt x="100914" y="83607"/>
                  <a:pt x="95008" y="83607"/>
                </a:cubicBezTo>
                <a:close/>
                <a:moveTo>
                  <a:pt x="49735" y="49517"/>
                </a:moveTo>
                <a:lnTo>
                  <a:pt x="49735" y="49645"/>
                </a:lnTo>
                <a:lnTo>
                  <a:pt x="49627" y="49645"/>
                </a:lnTo>
                <a:lnTo>
                  <a:pt x="49627" y="70372"/>
                </a:lnTo>
                <a:lnTo>
                  <a:pt x="70366" y="70372"/>
                </a:lnTo>
                <a:lnTo>
                  <a:pt x="70366" y="70334"/>
                </a:lnTo>
                <a:lnTo>
                  <a:pt x="70481" y="70334"/>
                </a:lnTo>
                <a:lnTo>
                  <a:pt x="70481" y="49627"/>
                </a:lnTo>
                <a:lnTo>
                  <a:pt x="70372" y="49627"/>
                </a:lnTo>
                <a:lnTo>
                  <a:pt x="70372" y="49517"/>
                </a:lnTo>
                <a:close/>
                <a:moveTo>
                  <a:pt x="25092" y="14987"/>
                </a:moveTo>
                <a:cubicBezTo>
                  <a:pt x="19187" y="14987"/>
                  <a:pt x="14400" y="19774"/>
                  <a:pt x="14400" y="25680"/>
                </a:cubicBezTo>
                <a:cubicBezTo>
                  <a:pt x="14400" y="31585"/>
                  <a:pt x="19187" y="36372"/>
                  <a:pt x="25092" y="36372"/>
                </a:cubicBezTo>
                <a:lnTo>
                  <a:pt x="35784" y="36372"/>
                </a:lnTo>
                <a:lnTo>
                  <a:pt x="35784" y="25680"/>
                </a:lnTo>
                <a:cubicBezTo>
                  <a:pt x="35784" y="19774"/>
                  <a:pt x="30997" y="14987"/>
                  <a:pt x="25092" y="14987"/>
                </a:cubicBezTo>
                <a:close/>
                <a:moveTo>
                  <a:pt x="94338" y="14291"/>
                </a:moveTo>
                <a:cubicBezTo>
                  <a:pt x="88433" y="14291"/>
                  <a:pt x="83645" y="19079"/>
                  <a:pt x="83645" y="24984"/>
                </a:cubicBezTo>
                <a:lnTo>
                  <a:pt x="83645" y="35676"/>
                </a:lnTo>
                <a:lnTo>
                  <a:pt x="94338" y="35676"/>
                </a:lnTo>
                <a:cubicBezTo>
                  <a:pt x="100243" y="35676"/>
                  <a:pt x="105030" y="30889"/>
                  <a:pt x="105030" y="24984"/>
                </a:cubicBezTo>
                <a:lnTo>
                  <a:pt x="105030" y="24984"/>
                </a:lnTo>
                <a:cubicBezTo>
                  <a:pt x="105030" y="19079"/>
                  <a:pt x="100243" y="14291"/>
                  <a:pt x="94338" y="14291"/>
                </a:cubicBezTo>
                <a:close/>
                <a:moveTo>
                  <a:pt x="95186" y="0"/>
                </a:moveTo>
                <a:cubicBezTo>
                  <a:pt x="108890" y="0"/>
                  <a:pt x="120000" y="11109"/>
                  <a:pt x="120000" y="24813"/>
                </a:cubicBezTo>
                <a:lnTo>
                  <a:pt x="119999" y="24813"/>
                </a:lnTo>
                <a:cubicBezTo>
                  <a:pt x="119999" y="38518"/>
                  <a:pt x="108890" y="49627"/>
                  <a:pt x="95186" y="49627"/>
                </a:cubicBezTo>
                <a:lnTo>
                  <a:pt x="83655" y="49627"/>
                </a:lnTo>
                <a:lnTo>
                  <a:pt x="83655" y="70334"/>
                </a:lnTo>
                <a:lnTo>
                  <a:pt x="95179" y="70334"/>
                </a:lnTo>
                <a:cubicBezTo>
                  <a:pt x="108883" y="70334"/>
                  <a:pt x="119993" y="81443"/>
                  <a:pt x="119993" y="95147"/>
                </a:cubicBezTo>
                <a:cubicBezTo>
                  <a:pt x="119993" y="108852"/>
                  <a:pt x="108883" y="119961"/>
                  <a:pt x="95179" y="119961"/>
                </a:cubicBezTo>
                <a:lnTo>
                  <a:pt x="95179" y="119961"/>
                </a:lnTo>
                <a:cubicBezTo>
                  <a:pt x="81475" y="119961"/>
                  <a:pt x="70366" y="108852"/>
                  <a:pt x="70366" y="95147"/>
                </a:cubicBezTo>
                <a:lnTo>
                  <a:pt x="70366" y="84331"/>
                </a:lnTo>
                <a:lnTo>
                  <a:pt x="49627" y="84331"/>
                </a:lnTo>
                <a:lnTo>
                  <a:pt x="49627" y="95186"/>
                </a:lnTo>
                <a:cubicBezTo>
                  <a:pt x="49627" y="108890"/>
                  <a:pt x="38517" y="120000"/>
                  <a:pt x="24813" y="120000"/>
                </a:cubicBezTo>
                <a:cubicBezTo>
                  <a:pt x="11109" y="120000"/>
                  <a:pt x="0" y="108890"/>
                  <a:pt x="0" y="95186"/>
                </a:cubicBezTo>
                <a:lnTo>
                  <a:pt x="0" y="95186"/>
                </a:lnTo>
                <a:cubicBezTo>
                  <a:pt x="0" y="81481"/>
                  <a:pt x="11109" y="70372"/>
                  <a:pt x="24813" y="70372"/>
                </a:cubicBezTo>
                <a:lnTo>
                  <a:pt x="36396" y="70372"/>
                </a:lnTo>
                <a:lnTo>
                  <a:pt x="36396" y="49645"/>
                </a:lnTo>
                <a:lnTo>
                  <a:pt x="24921" y="49645"/>
                </a:lnTo>
                <a:cubicBezTo>
                  <a:pt x="11217" y="49645"/>
                  <a:pt x="108" y="38536"/>
                  <a:pt x="108" y="24831"/>
                </a:cubicBezTo>
                <a:cubicBezTo>
                  <a:pt x="108" y="11127"/>
                  <a:pt x="11217" y="18"/>
                  <a:pt x="24921" y="18"/>
                </a:cubicBezTo>
                <a:lnTo>
                  <a:pt x="24921" y="18"/>
                </a:lnTo>
                <a:cubicBezTo>
                  <a:pt x="38625" y="18"/>
                  <a:pt x="49735" y="11127"/>
                  <a:pt x="49735" y="24832"/>
                </a:cubicBezTo>
                <a:lnTo>
                  <a:pt x="49735" y="37072"/>
                </a:lnTo>
                <a:lnTo>
                  <a:pt x="70372" y="37072"/>
                </a:lnTo>
                <a:lnTo>
                  <a:pt x="70372" y="24813"/>
                </a:lnTo>
                <a:cubicBezTo>
                  <a:pt x="70372" y="11109"/>
                  <a:pt x="81482" y="0"/>
                  <a:pt x="95186"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000" b="0" i="0" u="none" strike="noStrike" cap="none">
              <a:solidFill>
                <a:srgbClr val="FFFFFF"/>
              </a:solidFill>
              <a:latin typeface="Arial"/>
              <a:ea typeface="Arial"/>
              <a:cs typeface="Arial"/>
              <a:sym typeface="Arial"/>
            </a:endParaRPr>
          </a:p>
        </p:txBody>
      </p:sp>
      <p:sp>
        <p:nvSpPr>
          <p:cNvPr id="431" name="Shape 431"/>
          <p:cNvSpPr/>
          <p:nvPr/>
        </p:nvSpPr>
        <p:spPr>
          <a:xfrm>
            <a:off x="1298550" y="3412351"/>
            <a:ext cx="867795" cy="213790"/>
          </a:xfrm>
          <a:prstGeom prst="roundRect">
            <a:avLst>
              <a:gd name="adj" fmla="val 17740"/>
            </a:avLst>
          </a:prstGeom>
          <a:solidFill>
            <a:srgbClr val="33928A"/>
          </a:solidFill>
          <a:ln>
            <a:noFill/>
          </a:ln>
        </p:spPr>
        <p:txBody>
          <a:bodyPr lIns="91425" tIns="0" rIns="91425" bIns="0" anchor="ctr" anchorCtr="0">
            <a:noAutofit/>
          </a:bodyPr>
          <a:lstStyle/>
          <a:p>
            <a:pPr marL="0" marR="0" lvl="0" indent="0" algn="ctr" rtl="0">
              <a:spcBef>
                <a:spcPts val="0"/>
              </a:spcBef>
              <a:buSzPct val="25000"/>
              <a:buNone/>
            </a:pPr>
            <a:r>
              <a:rPr lang="en-US" sz="1000" b="0" i="0" u="none" strike="noStrike" cap="none">
                <a:solidFill>
                  <a:srgbClr val="F2F2F2"/>
                </a:solidFill>
                <a:latin typeface="Calibri"/>
                <a:ea typeface="Calibri"/>
                <a:cs typeface="Calibri"/>
                <a:sym typeface="Calibri"/>
              </a:rPr>
              <a:t>Collector</a:t>
            </a:r>
          </a:p>
        </p:txBody>
      </p:sp>
      <p:sp>
        <p:nvSpPr>
          <p:cNvPr id="432" name="Shape 432"/>
          <p:cNvSpPr/>
          <p:nvPr/>
        </p:nvSpPr>
        <p:spPr>
          <a:xfrm>
            <a:off x="2236518" y="3412351"/>
            <a:ext cx="784488" cy="213790"/>
          </a:xfrm>
          <a:prstGeom prst="roundRect">
            <a:avLst>
              <a:gd name="adj" fmla="val 17740"/>
            </a:avLst>
          </a:prstGeom>
          <a:solidFill>
            <a:srgbClr val="33928A"/>
          </a:solidFill>
          <a:ln>
            <a:noFill/>
          </a:ln>
        </p:spPr>
        <p:txBody>
          <a:bodyPr lIns="91425" tIns="0" rIns="91425" bIns="0" anchor="ctr" anchorCtr="0">
            <a:noAutofit/>
          </a:bodyPr>
          <a:lstStyle/>
          <a:p>
            <a:pPr marL="0" marR="0" lvl="0" indent="0" algn="ctr" rtl="0">
              <a:spcBef>
                <a:spcPts val="0"/>
              </a:spcBef>
              <a:buSzPct val="25000"/>
              <a:buNone/>
            </a:pPr>
            <a:r>
              <a:rPr lang="en-US" sz="1000" b="0" i="0" u="none" strike="noStrike" cap="none">
                <a:solidFill>
                  <a:srgbClr val="F2F2F2"/>
                </a:solidFill>
                <a:latin typeface="Calibri"/>
                <a:ea typeface="Calibri"/>
                <a:cs typeface="Calibri"/>
                <a:sym typeface="Calibri"/>
              </a:rPr>
              <a:t>App Log </a:t>
            </a:r>
          </a:p>
        </p:txBody>
      </p:sp>
      <p:sp>
        <p:nvSpPr>
          <p:cNvPr id="433" name="Shape 433"/>
          <p:cNvSpPr/>
          <p:nvPr/>
        </p:nvSpPr>
        <p:spPr>
          <a:xfrm>
            <a:off x="3535173" y="1452008"/>
            <a:ext cx="630439" cy="230832"/>
          </a:xfrm>
          <a:prstGeom prst="rect">
            <a:avLst/>
          </a:prstGeom>
          <a:noFill/>
          <a:ln>
            <a:noFill/>
          </a:ln>
        </p:spPr>
        <p:txBody>
          <a:bodyPr lIns="91425" tIns="45700" rIns="91425" bIns="45700" anchor="t" anchorCtr="0">
            <a:noAutofit/>
          </a:bodyPr>
          <a:lstStyle/>
          <a:p>
            <a:pPr marL="0" marR="0" lvl="0" indent="0" algn="r" rtl="0">
              <a:spcBef>
                <a:spcPts val="0"/>
              </a:spcBef>
              <a:buSzPct val="25000"/>
              <a:buNone/>
            </a:pPr>
            <a:r>
              <a:rPr lang="en-US" sz="900" b="0" i="0" u="none" strike="noStrike" cap="none">
                <a:solidFill>
                  <a:srgbClr val="3F3F3F"/>
                </a:solidFill>
                <a:latin typeface="Calibri"/>
                <a:ea typeface="Calibri"/>
                <a:cs typeface="Calibri"/>
                <a:sym typeface="Calibri"/>
              </a:rPr>
              <a:t>ROUTING</a:t>
            </a:r>
          </a:p>
        </p:txBody>
      </p:sp>
      <p:sp>
        <p:nvSpPr>
          <p:cNvPr id="434" name="Shape 434"/>
          <p:cNvSpPr/>
          <p:nvPr/>
        </p:nvSpPr>
        <p:spPr>
          <a:xfrm>
            <a:off x="3137267" y="1776005"/>
            <a:ext cx="1034394" cy="230832"/>
          </a:xfrm>
          <a:prstGeom prst="rect">
            <a:avLst/>
          </a:prstGeom>
          <a:noFill/>
          <a:ln>
            <a:noFill/>
          </a:ln>
        </p:spPr>
        <p:txBody>
          <a:bodyPr lIns="91425" tIns="45700" rIns="91425" bIns="45700" anchor="t" anchorCtr="0">
            <a:noAutofit/>
          </a:bodyPr>
          <a:lstStyle/>
          <a:p>
            <a:pPr marL="0" marR="0" lvl="0" indent="0" algn="r" rtl="0">
              <a:spcBef>
                <a:spcPts val="0"/>
              </a:spcBef>
              <a:buSzPct val="25000"/>
              <a:buNone/>
            </a:pPr>
            <a:r>
              <a:rPr lang="en-US" sz="900" b="0" i="0" u="none" strike="noStrike" cap="none">
                <a:solidFill>
                  <a:srgbClr val="3F3F3F"/>
                </a:solidFill>
                <a:latin typeface="Calibri"/>
                <a:ea typeface="Calibri"/>
                <a:cs typeface="Calibri"/>
                <a:sym typeface="Calibri"/>
              </a:rPr>
              <a:t>AUTHENTICATION</a:t>
            </a:r>
          </a:p>
        </p:txBody>
      </p:sp>
      <p:sp>
        <p:nvSpPr>
          <p:cNvPr id="435" name="Shape 435"/>
          <p:cNvSpPr/>
          <p:nvPr/>
        </p:nvSpPr>
        <p:spPr>
          <a:xfrm>
            <a:off x="3297635" y="2038350"/>
            <a:ext cx="867976" cy="230832"/>
          </a:xfrm>
          <a:prstGeom prst="rect">
            <a:avLst/>
          </a:prstGeom>
          <a:noFill/>
          <a:ln>
            <a:noFill/>
          </a:ln>
        </p:spPr>
        <p:txBody>
          <a:bodyPr lIns="91425" tIns="45700" rIns="91425" bIns="45700" anchor="t" anchorCtr="0">
            <a:noAutofit/>
          </a:bodyPr>
          <a:lstStyle/>
          <a:p>
            <a:pPr marL="0" marR="0" lvl="0" indent="0" algn="r" rtl="0">
              <a:spcBef>
                <a:spcPts val="0"/>
              </a:spcBef>
              <a:buSzPct val="25000"/>
              <a:buNone/>
            </a:pPr>
            <a:r>
              <a:rPr lang="en-US" sz="900" b="0" i="0" u="none" strike="noStrike" cap="none">
                <a:solidFill>
                  <a:srgbClr val="3F3F3F"/>
                </a:solidFill>
                <a:latin typeface="Calibri"/>
                <a:ea typeface="Calibri"/>
                <a:cs typeface="Calibri"/>
                <a:sym typeface="Calibri"/>
              </a:rPr>
              <a:t>APP LIFECYCLE</a:t>
            </a:r>
          </a:p>
        </p:txBody>
      </p:sp>
      <p:sp>
        <p:nvSpPr>
          <p:cNvPr id="436" name="Shape 436"/>
          <p:cNvSpPr/>
          <p:nvPr/>
        </p:nvSpPr>
        <p:spPr>
          <a:xfrm>
            <a:off x="3318850" y="2659617"/>
            <a:ext cx="846763" cy="369332"/>
          </a:xfrm>
          <a:prstGeom prst="rect">
            <a:avLst/>
          </a:prstGeom>
          <a:noFill/>
          <a:ln>
            <a:noFill/>
          </a:ln>
        </p:spPr>
        <p:txBody>
          <a:bodyPr lIns="91425" tIns="45700" rIns="91425" bIns="45700" anchor="t" anchorCtr="0">
            <a:noAutofit/>
          </a:bodyPr>
          <a:lstStyle/>
          <a:p>
            <a:pPr marL="0" marR="0" lvl="0" indent="0" algn="r" rtl="0">
              <a:spcBef>
                <a:spcPts val="0"/>
              </a:spcBef>
              <a:buSzPct val="25000"/>
              <a:buNone/>
            </a:pPr>
            <a:r>
              <a:rPr lang="en-US" sz="900" b="0" i="0" u="none" strike="noStrike" cap="none">
                <a:solidFill>
                  <a:srgbClr val="3F3F3F"/>
                </a:solidFill>
                <a:latin typeface="Calibri"/>
                <a:ea typeface="Calibri"/>
                <a:cs typeface="Calibri"/>
                <a:sym typeface="Calibri"/>
              </a:rPr>
              <a:t>APP STORAGE</a:t>
            </a:r>
          </a:p>
          <a:p>
            <a:pPr marL="0" marR="0" lvl="0" indent="0" algn="r" rtl="0">
              <a:spcBef>
                <a:spcPts val="0"/>
              </a:spcBef>
              <a:buSzPct val="25000"/>
              <a:buNone/>
            </a:pPr>
            <a:r>
              <a:rPr lang="en-US" sz="900" b="0" i="0" u="none" strike="noStrike" cap="none">
                <a:solidFill>
                  <a:srgbClr val="3F3F3F"/>
                </a:solidFill>
                <a:latin typeface="Calibri"/>
                <a:ea typeface="Calibri"/>
                <a:cs typeface="Calibri"/>
                <a:sym typeface="Calibri"/>
              </a:rPr>
              <a:t>&amp; EXECUTION</a:t>
            </a:r>
          </a:p>
        </p:txBody>
      </p:sp>
      <p:sp>
        <p:nvSpPr>
          <p:cNvPr id="437" name="Shape 437"/>
          <p:cNvSpPr/>
          <p:nvPr/>
        </p:nvSpPr>
        <p:spPr>
          <a:xfrm>
            <a:off x="3403866" y="2340917"/>
            <a:ext cx="761747" cy="230832"/>
          </a:xfrm>
          <a:prstGeom prst="rect">
            <a:avLst/>
          </a:prstGeom>
          <a:noFill/>
          <a:ln>
            <a:noFill/>
          </a:ln>
        </p:spPr>
        <p:txBody>
          <a:bodyPr lIns="91425" tIns="45700" rIns="91425" bIns="45700" anchor="t" anchorCtr="0">
            <a:noAutofit/>
          </a:bodyPr>
          <a:lstStyle/>
          <a:p>
            <a:pPr marL="0" marR="0" lvl="0" indent="0" algn="r" rtl="0">
              <a:spcBef>
                <a:spcPts val="0"/>
              </a:spcBef>
              <a:buSzPct val="25000"/>
              <a:buNone/>
            </a:pPr>
            <a:r>
              <a:rPr lang="en-US" sz="900" b="0" i="0" u="none" strike="noStrike" cap="none">
                <a:solidFill>
                  <a:srgbClr val="3F3F3F"/>
                </a:solidFill>
                <a:latin typeface="Calibri"/>
                <a:ea typeface="Calibri"/>
                <a:cs typeface="Calibri"/>
                <a:sym typeface="Calibri"/>
              </a:rPr>
              <a:t>MESSAGING</a:t>
            </a:r>
          </a:p>
        </p:txBody>
      </p:sp>
      <p:sp>
        <p:nvSpPr>
          <p:cNvPr id="438" name="Shape 438"/>
          <p:cNvSpPr/>
          <p:nvPr/>
        </p:nvSpPr>
        <p:spPr>
          <a:xfrm>
            <a:off x="2985482" y="3379703"/>
            <a:ext cx="1180131" cy="230832"/>
          </a:xfrm>
          <a:prstGeom prst="rect">
            <a:avLst/>
          </a:prstGeom>
          <a:noFill/>
          <a:ln>
            <a:noFill/>
          </a:ln>
        </p:spPr>
        <p:txBody>
          <a:bodyPr lIns="91425" tIns="45700" rIns="91425" bIns="45700" anchor="t" anchorCtr="0">
            <a:noAutofit/>
          </a:bodyPr>
          <a:lstStyle/>
          <a:p>
            <a:pPr marL="0" marR="0" lvl="0" indent="0" algn="r" rtl="0">
              <a:spcBef>
                <a:spcPts val="0"/>
              </a:spcBef>
              <a:buSzPct val="25000"/>
              <a:buNone/>
            </a:pPr>
            <a:r>
              <a:rPr lang="en-US" sz="900" b="0" i="0" u="none" strike="noStrike" cap="none">
                <a:solidFill>
                  <a:srgbClr val="3F3F3F"/>
                </a:solidFill>
                <a:latin typeface="Calibri"/>
                <a:ea typeface="Calibri"/>
                <a:cs typeface="Calibri"/>
                <a:sym typeface="Calibri"/>
              </a:rPr>
              <a:t>METRICS &amp; LOGGING</a:t>
            </a:r>
          </a:p>
        </p:txBody>
      </p:sp>
      <p:sp>
        <p:nvSpPr>
          <p:cNvPr id="448" name="Shape 448"/>
          <p:cNvSpPr/>
          <p:nvPr/>
        </p:nvSpPr>
        <p:spPr>
          <a:xfrm>
            <a:off x="265193" y="3959594"/>
            <a:ext cx="4230606" cy="316055"/>
          </a:xfrm>
          <a:prstGeom prst="roundRect">
            <a:avLst>
              <a:gd name="adj" fmla="val 8346"/>
            </a:avLst>
          </a:prstGeom>
          <a:solidFill>
            <a:schemeClr val="accent4"/>
          </a:solidFill>
          <a:ln>
            <a:noFill/>
          </a:ln>
        </p:spPr>
        <p:txBody>
          <a:bodyPr lIns="91425" tIns="45700" rIns="91425" bIns="45700" anchor="ctr" anchorCtr="0">
            <a:noAutofit/>
          </a:bodyPr>
          <a:lstStyle/>
          <a:p>
            <a:pPr marL="0" marR="0" lvl="0" indent="0" algn="ctr" rtl="0">
              <a:spcBef>
                <a:spcPts val="0"/>
              </a:spcBef>
              <a:buSzPct val="25000"/>
              <a:buNone/>
            </a:pPr>
            <a:r>
              <a:rPr lang="en-US" sz="1200" b="1" i="0" u="none" strike="noStrike" cap="none" dirty="0">
                <a:solidFill>
                  <a:srgbClr val="FFFFFF"/>
                </a:solidFill>
                <a:latin typeface="Arial"/>
                <a:ea typeface="Arial"/>
                <a:cs typeface="Arial"/>
                <a:sym typeface="Arial"/>
              </a:rPr>
              <a:t>Pivotal CF </a:t>
            </a:r>
            <a:r>
              <a:rPr lang="en-US" sz="1200" b="1" i="0" u="none" strike="noStrike" cap="none" dirty="0" smtClean="0">
                <a:solidFill>
                  <a:srgbClr val="FFFFFF"/>
                </a:solidFill>
                <a:latin typeface="Arial"/>
                <a:ea typeface="Arial"/>
                <a:cs typeface="Arial"/>
                <a:sym typeface="Arial"/>
              </a:rPr>
              <a:t>Ops Manager / BOSH</a:t>
            </a:r>
            <a:endParaRPr lang="en-US" sz="1200" b="1" i="0" u="none" strike="noStrike" cap="none" dirty="0">
              <a:solidFill>
                <a:srgbClr val="FFFFFF"/>
              </a:solidFill>
              <a:latin typeface="Arial"/>
              <a:ea typeface="Arial"/>
              <a:cs typeface="Arial"/>
              <a:sym typeface="Arial"/>
            </a:endParaRPr>
          </a:p>
        </p:txBody>
      </p:sp>
      <p:sp>
        <p:nvSpPr>
          <p:cNvPr id="449" name="Shape 449"/>
          <p:cNvSpPr/>
          <p:nvPr/>
        </p:nvSpPr>
        <p:spPr>
          <a:xfrm rot="-2700000">
            <a:off x="3609416" y="4076988"/>
            <a:ext cx="270000" cy="98296"/>
          </a:xfrm>
          <a:custGeom>
            <a:avLst/>
            <a:gdLst/>
            <a:ahLst/>
            <a:cxnLst/>
            <a:rect l="0" t="0" r="0" b="0"/>
            <a:pathLst>
              <a:path w="120000" h="120000" extrusionOk="0">
                <a:moveTo>
                  <a:pt x="18701" y="0"/>
                </a:moveTo>
                <a:cubicBezTo>
                  <a:pt x="27010" y="0"/>
                  <a:pt x="34235" y="12740"/>
                  <a:pt x="37662" y="31892"/>
                </a:cubicBezTo>
                <a:lnTo>
                  <a:pt x="82337" y="31892"/>
                </a:lnTo>
                <a:cubicBezTo>
                  <a:pt x="85765" y="12740"/>
                  <a:pt x="92989" y="0"/>
                  <a:pt x="101298" y="0"/>
                </a:cubicBezTo>
                <a:cubicBezTo>
                  <a:pt x="109439" y="0"/>
                  <a:pt x="116540" y="12234"/>
                  <a:pt x="120000" y="30839"/>
                </a:cubicBezTo>
                <a:lnTo>
                  <a:pt x="101879" y="30839"/>
                </a:lnTo>
                <a:lnTo>
                  <a:pt x="96571" y="60000"/>
                </a:lnTo>
                <a:lnTo>
                  <a:pt x="101879" y="89160"/>
                </a:lnTo>
                <a:lnTo>
                  <a:pt x="120000" y="89160"/>
                </a:lnTo>
                <a:cubicBezTo>
                  <a:pt x="116540" y="107765"/>
                  <a:pt x="109439" y="120000"/>
                  <a:pt x="101298" y="120000"/>
                </a:cubicBezTo>
                <a:cubicBezTo>
                  <a:pt x="92989" y="120000"/>
                  <a:pt x="85765" y="107259"/>
                  <a:pt x="82337" y="88107"/>
                </a:cubicBezTo>
                <a:lnTo>
                  <a:pt x="37662" y="88107"/>
                </a:lnTo>
                <a:cubicBezTo>
                  <a:pt x="34235" y="107259"/>
                  <a:pt x="27010" y="120000"/>
                  <a:pt x="18701" y="120000"/>
                </a:cubicBezTo>
                <a:cubicBezTo>
                  <a:pt x="10560" y="120000"/>
                  <a:pt x="3459" y="107765"/>
                  <a:pt x="0" y="89160"/>
                </a:cubicBezTo>
                <a:lnTo>
                  <a:pt x="18120" y="89160"/>
                </a:lnTo>
                <a:lnTo>
                  <a:pt x="23428" y="60000"/>
                </a:lnTo>
                <a:lnTo>
                  <a:pt x="18120" y="30839"/>
                </a:lnTo>
                <a:lnTo>
                  <a:pt x="0" y="30839"/>
                </a:lnTo>
                <a:cubicBezTo>
                  <a:pt x="3459" y="12234"/>
                  <a:pt x="10560" y="0"/>
                  <a:pt x="18701"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200" b="0" i="0" u="none" strike="noStrike" cap="none">
              <a:solidFill>
                <a:srgbClr val="FFFFFF"/>
              </a:solidFill>
              <a:latin typeface="Arial"/>
              <a:ea typeface="Arial"/>
              <a:cs typeface="Arial"/>
              <a:sym typeface="Arial"/>
            </a:endParaRPr>
          </a:p>
        </p:txBody>
      </p:sp>
      <p:sp>
        <p:nvSpPr>
          <p:cNvPr id="450" name="Shape 450"/>
          <p:cNvSpPr/>
          <p:nvPr/>
        </p:nvSpPr>
        <p:spPr>
          <a:xfrm>
            <a:off x="1430038" y="2084142"/>
            <a:ext cx="703561" cy="185040"/>
          </a:xfrm>
          <a:prstGeom prst="roundRect">
            <a:avLst>
              <a:gd name="adj" fmla="val 9038"/>
            </a:avLst>
          </a:prstGeom>
          <a:solidFill>
            <a:srgbClr val="33928A"/>
          </a:solidFill>
          <a:ln>
            <a:noFill/>
          </a:ln>
        </p:spPr>
        <p:txBody>
          <a:bodyPr lIns="91425" tIns="0" rIns="91425" bIns="0" anchor="ctr" anchorCtr="0">
            <a:noAutofit/>
          </a:bodyPr>
          <a:lstStyle/>
          <a:p>
            <a:pPr marL="0" marR="0" lvl="0" indent="0" algn="l" rtl="0">
              <a:spcBef>
                <a:spcPts val="0"/>
              </a:spcBef>
              <a:buSzPct val="25000"/>
              <a:buNone/>
            </a:pPr>
            <a:r>
              <a:rPr lang="en-US" sz="1000" b="0" i="0" u="none" strike="noStrike" cap="none" dirty="0" err="1" smtClean="0">
                <a:solidFill>
                  <a:srgbClr val="F2F2F2"/>
                </a:solidFill>
                <a:latin typeface="Calibri"/>
                <a:ea typeface="Calibri"/>
                <a:cs typeface="Calibri"/>
                <a:sym typeface="Calibri"/>
              </a:rPr>
              <a:t>etcd</a:t>
            </a:r>
            <a:endParaRPr lang="en-US" sz="1000" b="0" i="0" u="none" strike="noStrike" cap="none" dirty="0">
              <a:solidFill>
                <a:srgbClr val="F2F2F2"/>
              </a:solidFill>
              <a:latin typeface="Calibri"/>
              <a:ea typeface="Calibri"/>
              <a:cs typeface="Calibri"/>
              <a:sym typeface="Calibri"/>
            </a:endParaRPr>
          </a:p>
        </p:txBody>
      </p:sp>
      <p:sp>
        <p:nvSpPr>
          <p:cNvPr id="451" name="Shape 451"/>
          <p:cNvSpPr/>
          <p:nvPr/>
        </p:nvSpPr>
        <p:spPr>
          <a:xfrm>
            <a:off x="2177911" y="2076925"/>
            <a:ext cx="861588" cy="182806"/>
          </a:xfrm>
          <a:prstGeom prst="roundRect">
            <a:avLst>
              <a:gd name="adj" fmla="val 9038"/>
            </a:avLst>
          </a:prstGeom>
          <a:solidFill>
            <a:srgbClr val="33928A"/>
          </a:solidFill>
          <a:ln>
            <a:noFill/>
          </a:ln>
        </p:spPr>
        <p:txBody>
          <a:bodyPr lIns="91425" tIns="0" rIns="91425" bIns="0" anchor="ctr" anchorCtr="0">
            <a:noAutofit/>
          </a:bodyPr>
          <a:lstStyle/>
          <a:p>
            <a:pPr marL="0" marR="0" lvl="0" indent="0" algn="l" rtl="0">
              <a:spcBef>
                <a:spcPts val="0"/>
              </a:spcBef>
              <a:buSzPct val="25000"/>
              <a:buNone/>
            </a:pPr>
            <a:r>
              <a:rPr lang="en-US" sz="1000" b="0" i="0" u="none" strike="noStrike" cap="none" dirty="0" smtClean="0">
                <a:solidFill>
                  <a:srgbClr val="F2F2F2"/>
                </a:solidFill>
                <a:latin typeface="Calibri"/>
                <a:ea typeface="Calibri"/>
                <a:cs typeface="Calibri"/>
                <a:sym typeface="Calibri"/>
              </a:rPr>
              <a:t>Auctioneer</a:t>
            </a:r>
            <a:endParaRPr lang="en-US" sz="1000" b="0" i="0" u="none" strike="noStrike" cap="none" dirty="0">
              <a:solidFill>
                <a:srgbClr val="F2F2F2"/>
              </a:solidFill>
              <a:latin typeface="Calibri"/>
              <a:ea typeface="Calibri"/>
              <a:cs typeface="Calibri"/>
              <a:sym typeface="Calibri"/>
            </a:endParaRPr>
          </a:p>
        </p:txBody>
      </p:sp>
      <p:sp>
        <p:nvSpPr>
          <p:cNvPr id="452" name="Shape 452"/>
          <p:cNvSpPr/>
          <p:nvPr/>
        </p:nvSpPr>
        <p:spPr>
          <a:xfrm>
            <a:off x="1981200" y="2114550"/>
            <a:ext cx="134438" cy="140217"/>
          </a:xfrm>
          <a:custGeom>
            <a:avLst/>
            <a:gdLst/>
            <a:ahLst/>
            <a:cxnLst/>
            <a:rect l="0" t="0" r="0" b="0"/>
            <a:pathLst>
              <a:path w="120000" h="120000" extrusionOk="0">
                <a:moveTo>
                  <a:pt x="0" y="67932"/>
                </a:moveTo>
                <a:cubicBezTo>
                  <a:pt x="0" y="77010"/>
                  <a:pt x="26863" y="84369"/>
                  <a:pt x="60000" y="84369"/>
                </a:cubicBezTo>
                <a:cubicBezTo>
                  <a:pt x="93137" y="84369"/>
                  <a:pt x="120000" y="77010"/>
                  <a:pt x="120000" y="67932"/>
                </a:cubicBezTo>
                <a:lnTo>
                  <a:pt x="120000" y="103563"/>
                </a:lnTo>
                <a:lnTo>
                  <a:pt x="120000" y="103665"/>
                </a:lnTo>
                <a:lnTo>
                  <a:pt x="119962" y="103665"/>
                </a:lnTo>
                <a:cubicBezTo>
                  <a:pt x="119797" y="112696"/>
                  <a:pt x="93011" y="120000"/>
                  <a:pt x="60000" y="120000"/>
                </a:cubicBezTo>
                <a:cubicBezTo>
                  <a:pt x="26988" y="120000"/>
                  <a:pt x="203" y="112696"/>
                  <a:pt x="37" y="103665"/>
                </a:cubicBezTo>
                <a:lnTo>
                  <a:pt x="0" y="103665"/>
                </a:lnTo>
                <a:lnTo>
                  <a:pt x="0" y="103563"/>
                </a:lnTo>
                <a:close/>
                <a:moveTo>
                  <a:pt x="0" y="22813"/>
                </a:moveTo>
                <a:cubicBezTo>
                  <a:pt x="0" y="31890"/>
                  <a:pt x="26863" y="39249"/>
                  <a:pt x="60000" y="39249"/>
                </a:cubicBezTo>
                <a:cubicBezTo>
                  <a:pt x="93137" y="39249"/>
                  <a:pt x="120000" y="31890"/>
                  <a:pt x="120000" y="22813"/>
                </a:cubicBezTo>
                <a:lnTo>
                  <a:pt x="120000" y="58444"/>
                </a:lnTo>
                <a:lnTo>
                  <a:pt x="120000" y="58546"/>
                </a:lnTo>
                <a:lnTo>
                  <a:pt x="119962" y="58546"/>
                </a:lnTo>
                <a:cubicBezTo>
                  <a:pt x="119797" y="67577"/>
                  <a:pt x="93011" y="74880"/>
                  <a:pt x="60000" y="74880"/>
                </a:cubicBezTo>
                <a:cubicBezTo>
                  <a:pt x="26988" y="74880"/>
                  <a:pt x="203" y="67577"/>
                  <a:pt x="37" y="58546"/>
                </a:cubicBezTo>
                <a:lnTo>
                  <a:pt x="0" y="58546"/>
                </a:lnTo>
                <a:lnTo>
                  <a:pt x="0" y="58444"/>
                </a:lnTo>
                <a:close/>
                <a:moveTo>
                  <a:pt x="59999" y="0"/>
                </a:moveTo>
                <a:cubicBezTo>
                  <a:pt x="91314" y="0"/>
                  <a:pt x="116699" y="6954"/>
                  <a:pt x="116699" y="15532"/>
                </a:cubicBezTo>
                <a:cubicBezTo>
                  <a:pt x="116699" y="24110"/>
                  <a:pt x="91314" y="31064"/>
                  <a:pt x="59999" y="31064"/>
                </a:cubicBezTo>
                <a:cubicBezTo>
                  <a:pt x="28685" y="31064"/>
                  <a:pt x="3300" y="24110"/>
                  <a:pt x="3300" y="15532"/>
                </a:cubicBezTo>
                <a:cubicBezTo>
                  <a:pt x="3300" y="6954"/>
                  <a:pt x="28685" y="0"/>
                  <a:pt x="59999"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59" name="Shape 1102"/>
          <p:cNvSpPr txBox="1"/>
          <p:nvPr/>
        </p:nvSpPr>
        <p:spPr>
          <a:xfrm>
            <a:off x="5405050" y="1155739"/>
            <a:ext cx="3385576" cy="3007756"/>
          </a:xfrm>
          <a:prstGeom prst="rect">
            <a:avLst/>
          </a:prstGeom>
          <a:noFill/>
          <a:ln>
            <a:noFill/>
          </a:ln>
        </p:spPr>
        <p:txBody>
          <a:bodyPr lIns="91425" tIns="45700" rIns="91425" bIns="45700" anchor="t" anchorCtr="0">
            <a:noAutofit/>
          </a:bodyPr>
          <a:lstStyle/>
          <a:p>
            <a:pPr marL="285750" marR="0" lvl="0" indent="-285750" algn="l" rtl="0">
              <a:lnSpc>
                <a:spcPct val="100000"/>
              </a:lnSpc>
              <a:spcBef>
                <a:spcPts val="1200"/>
              </a:spcBef>
              <a:spcAft>
                <a:spcPts val="0"/>
              </a:spcAft>
              <a:buFont typeface="Arial"/>
              <a:buChar char="•"/>
            </a:pPr>
            <a:r>
              <a:rPr lang="en-US" dirty="0" smtClean="0">
                <a:solidFill>
                  <a:schemeClr val="bg1"/>
                </a:solidFill>
                <a:latin typeface="Open Sans"/>
                <a:ea typeface="Open Sans"/>
                <a:cs typeface="Open Sans"/>
                <a:sym typeface="Open Sans"/>
              </a:rPr>
              <a:t>Turnkey, Fully automated Cloud Native Platform</a:t>
            </a:r>
          </a:p>
          <a:p>
            <a:pPr marL="285750" marR="0" lvl="0" indent="-285750" algn="l" rtl="0">
              <a:lnSpc>
                <a:spcPct val="100000"/>
              </a:lnSpc>
              <a:spcBef>
                <a:spcPts val="1200"/>
              </a:spcBef>
              <a:spcAft>
                <a:spcPts val="0"/>
              </a:spcAft>
              <a:buFont typeface="Arial"/>
              <a:buChar char="•"/>
            </a:pPr>
            <a:r>
              <a:rPr lang="en-US" dirty="0" smtClean="0">
                <a:solidFill>
                  <a:schemeClr val="bg1"/>
                </a:solidFill>
                <a:latin typeface="Open Sans"/>
                <a:ea typeface="Open Sans"/>
                <a:cs typeface="Open Sans"/>
                <a:sym typeface="Open Sans"/>
              </a:rPr>
              <a:t>Scalable runtime environment, extensible to modern framework and languages</a:t>
            </a:r>
          </a:p>
          <a:p>
            <a:pPr marL="285750" marR="0" lvl="0" indent="-285750" algn="l" rtl="0">
              <a:lnSpc>
                <a:spcPct val="100000"/>
              </a:lnSpc>
              <a:spcBef>
                <a:spcPts val="1200"/>
              </a:spcBef>
              <a:spcAft>
                <a:spcPts val="0"/>
              </a:spcAft>
              <a:buFont typeface="Arial"/>
              <a:buChar char="•"/>
            </a:pPr>
            <a:r>
              <a:rPr lang="en-US" dirty="0" smtClean="0">
                <a:solidFill>
                  <a:schemeClr val="bg1"/>
                </a:solidFill>
                <a:latin typeface="Open Sans"/>
                <a:ea typeface="Open Sans"/>
                <a:cs typeface="Open Sans"/>
                <a:sym typeface="Open Sans"/>
              </a:rPr>
              <a:t>Instant scalable with updates and upgrades with no downtime</a:t>
            </a:r>
          </a:p>
          <a:p>
            <a:pPr marL="285750" marR="0" lvl="0" indent="-285750" algn="l" rtl="0">
              <a:lnSpc>
                <a:spcPct val="100000"/>
              </a:lnSpc>
              <a:spcBef>
                <a:spcPts val="1200"/>
              </a:spcBef>
              <a:spcAft>
                <a:spcPts val="0"/>
              </a:spcAft>
              <a:buFont typeface="Arial"/>
              <a:buChar char="•"/>
            </a:pPr>
            <a:r>
              <a:rPr lang="en-US" dirty="0" smtClean="0">
                <a:solidFill>
                  <a:schemeClr val="bg1"/>
                </a:solidFill>
                <a:latin typeface="Open Sans"/>
                <a:ea typeface="Open Sans"/>
                <a:cs typeface="Open Sans"/>
                <a:sym typeface="Open Sans"/>
              </a:rPr>
              <a:t>Deploy, scale and manage applications with services</a:t>
            </a:r>
          </a:p>
          <a:p>
            <a:pPr marL="285750" marR="0" lvl="0" indent="-285750" algn="l" rtl="0">
              <a:lnSpc>
                <a:spcPct val="100000"/>
              </a:lnSpc>
              <a:spcBef>
                <a:spcPts val="1200"/>
              </a:spcBef>
              <a:spcAft>
                <a:spcPts val="0"/>
              </a:spcAft>
              <a:buFont typeface="Arial"/>
              <a:buChar char="•"/>
            </a:pPr>
            <a:endParaRPr lang="en-US" dirty="0">
              <a:solidFill>
                <a:schemeClr val="bg1"/>
              </a:solidFill>
              <a:latin typeface="Open Sans"/>
              <a:ea typeface="Open Sans"/>
              <a:cs typeface="Open Sans"/>
              <a:sym typeface="Open Sans"/>
            </a:endParaRPr>
          </a:p>
        </p:txBody>
      </p:sp>
      <p:sp>
        <p:nvSpPr>
          <p:cNvPr id="60" name="Shape 452"/>
          <p:cNvSpPr/>
          <p:nvPr/>
        </p:nvSpPr>
        <p:spPr>
          <a:xfrm>
            <a:off x="2505703" y="3028949"/>
            <a:ext cx="226893" cy="231625"/>
          </a:xfrm>
          <a:custGeom>
            <a:avLst/>
            <a:gdLst/>
            <a:ahLst/>
            <a:cxnLst/>
            <a:rect l="0" t="0" r="0" b="0"/>
            <a:pathLst>
              <a:path w="120000" h="120000" extrusionOk="0">
                <a:moveTo>
                  <a:pt x="0" y="67932"/>
                </a:moveTo>
                <a:cubicBezTo>
                  <a:pt x="0" y="77010"/>
                  <a:pt x="26863" y="84369"/>
                  <a:pt x="60000" y="84369"/>
                </a:cubicBezTo>
                <a:cubicBezTo>
                  <a:pt x="93137" y="84369"/>
                  <a:pt x="120000" y="77010"/>
                  <a:pt x="120000" y="67932"/>
                </a:cubicBezTo>
                <a:lnTo>
                  <a:pt x="120000" y="103563"/>
                </a:lnTo>
                <a:lnTo>
                  <a:pt x="120000" y="103665"/>
                </a:lnTo>
                <a:lnTo>
                  <a:pt x="119962" y="103665"/>
                </a:lnTo>
                <a:cubicBezTo>
                  <a:pt x="119797" y="112696"/>
                  <a:pt x="93011" y="120000"/>
                  <a:pt x="60000" y="120000"/>
                </a:cubicBezTo>
                <a:cubicBezTo>
                  <a:pt x="26988" y="120000"/>
                  <a:pt x="203" y="112696"/>
                  <a:pt x="37" y="103665"/>
                </a:cubicBezTo>
                <a:lnTo>
                  <a:pt x="0" y="103665"/>
                </a:lnTo>
                <a:lnTo>
                  <a:pt x="0" y="103563"/>
                </a:lnTo>
                <a:close/>
                <a:moveTo>
                  <a:pt x="0" y="22813"/>
                </a:moveTo>
                <a:cubicBezTo>
                  <a:pt x="0" y="31890"/>
                  <a:pt x="26863" y="39249"/>
                  <a:pt x="60000" y="39249"/>
                </a:cubicBezTo>
                <a:cubicBezTo>
                  <a:pt x="93137" y="39249"/>
                  <a:pt x="120000" y="31890"/>
                  <a:pt x="120000" y="22813"/>
                </a:cubicBezTo>
                <a:lnTo>
                  <a:pt x="120000" y="58444"/>
                </a:lnTo>
                <a:lnTo>
                  <a:pt x="120000" y="58546"/>
                </a:lnTo>
                <a:lnTo>
                  <a:pt x="119962" y="58546"/>
                </a:lnTo>
                <a:cubicBezTo>
                  <a:pt x="119797" y="67577"/>
                  <a:pt x="93011" y="74880"/>
                  <a:pt x="60000" y="74880"/>
                </a:cubicBezTo>
                <a:cubicBezTo>
                  <a:pt x="26988" y="74880"/>
                  <a:pt x="203" y="67577"/>
                  <a:pt x="37" y="58546"/>
                </a:cubicBezTo>
                <a:lnTo>
                  <a:pt x="0" y="58546"/>
                </a:lnTo>
                <a:lnTo>
                  <a:pt x="0" y="58444"/>
                </a:lnTo>
                <a:close/>
                <a:moveTo>
                  <a:pt x="59999" y="0"/>
                </a:moveTo>
                <a:cubicBezTo>
                  <a:pt x="91314" y="0"/>
                  <a:pt x="116699" y="6954"/>
                  <a:pt x="116699" y="15532"/>
                </a:cubicBezTo>
                <a:cubicBezTo>
                  <a:pt x="116699" y="24110"/>
                  <a:pt x="91314" y="31064"/>
                  <a:pt x="59999" y="31064"/>
                </a:cubicBezTo>
                <a:cubicBezTo>
                  <a:pt x="28685" y="31064"/>
                  <a:pt x="3300" y="24110"/>
                  <a:pt x="3300" y="15532"/>
                </a:cubicBezTo>
                <a:cubicBezTo>
                  <a:pt x="3300" y="6954"/>
                  <a:pt x="28685" y="0"/>
                  <a:pt x="59999"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128999400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Arrow 6"/>
          <p:cNvSpPr/>
          <p:nvPr/>
        </p:nvSpPr>
        <p:spPr>
          <a:xfrm>
            <a:off x="2329181" y="1541559"/>
            <a:ext cx="1303645" cy="776287"/>
          </a:xfrm>
          <a:prstGeom prst="rightArrow">
            <a:avLst>
              <a:gd name="adj1" fmla="val 72086"/>
              <a:gd name="adj2" fmla="val 41820"/>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sz="2800" dirty="0" smtClean="0">
                <a:solidFill>
                  <a:schemeClr val="accent1"/>
                </a:solidFill>
              </a:rPr>
              <a:t>Deploying an Application</a:t>
            </a:r>
            <a:endParaRPr lang="en-US" sz="2800" dirty="0">
              <a:solidFill>
                <a:schemeClr val="accent1"/>
              </a:solidFill>
            </a:endParaRPr>
          </a:p>
        </p:txBody>
      </p:sp>
      <p:pic>
        <p:nvPicPr>
          <p:cNvPr id="4" name="Picture 210" descr="ICON_Person_Q30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02877" y="1541559"/>
            <a:ext cx="438150" cy="776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ounded Rectangle 4"/>
          <p:cNvSpPr/>
          <p:nvPr/>
        </p:nvSpPr>
        <p:spPr>
          <a:xfrm>
            <a:off x="3630706" y="1276349"/>
            <a:ext cx="5169845" cy="3124200"/>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6" name="TextBox 5"/>
          <p:cNvSpPr txBox="1"/>
          <p:nvPr/>
        </p:nvSpPr>
        <p:spPr>
          <a:xfrm>
            <a:off x="238203" y="1581150"/>
            <a:ext cx="1745703" cy="830997"/>
          </a:xfrm>
          <a:prstGeom prst="rect">
            <a:avLst/>
          </a:prstGeom>
          <a:noFill/>
        </p:spPr>
        <p:txBody>
          <a:bodyPr wrap="square" lIns="0" tIns="0" rIns="0" bIns="0" rtlCol="0">
            <a:spAutoFit/>
          </a:bodyPr>
          <a:lstStyle/>
          <a:p>
            <a:pPr marL="342900" indent="-342900">
              <a:buFont typeface="+mj-ea"/>
              <a:buAutoNum type="circleNumDbPlain"/>
            </a:pPr>
            <a:r>
              <a:rPr lang="en-US" dirty="0" smtClean="0">
                <a:solidFill>
                  <a:schemeClr val="bg2"/>
                </a:solidFill>
              </a:rPr>
              <a:t>Upload app bits and metadata</a:t>
            </a:r>
          </a:p>
        </p:txBody>
      </p:sp>
      <p:sp>
        <p:nvSpPr>
          <p:cNvPr id="8" name="TextBox 7"/>
          <p:cNvSpPr txBox="1"/>
          <p:nvPr/>
        </p:nvSpPr>
        <p:spPr>
          <a:xfrm>
            <a:off x="2362200" y="1639050"/>
            <a:ext cx="920445" cy="307777"/>
          </a:xfrm>
          <a:prstGeom prst="rect">
            <a:avLst/>
          </a:prstGeom>
          <a:noFill/>
          <a:effectLst>
            <a:outerShdw dist="12700" sx="1000" sy="1000" algn="ctr" rotWithShape="0">
              <a:schemeClr val="tx2"/>
            </a:outerShdw>
          </a:effectLst>
        </p:spPr>
        <p:txBody>
          <a:bodyPr wrap="none" rtlCol="0">
            <a:spAutoFit/>
          </a:bodyPr>
          <a:lstStyle/>
          <a:p>
            <a:r>
              <a:rPr lang="en-US" sz="1400" dirty="0" smtClean="0">
                <a:solidFill>
                  <a:schemeClr val="bg1"/>
                </a:solidFill>
              </a:rPr>
              <a:t>push app</a:t>
            </a:r>
            <a:endParaRPr lang="en-US" sz="1400" i="1" dirty="0" smtClean="0">
              <a:solidFill>
                <a:schemeClr val="bg1"/>
              </a:solidFill>
            </a:endParaRPr>
          </a:p>
        </p:txBody>
      </p:sp>
      <p:sp>
        <p:nvSpPr>
          <p:cNvPr id="34" name="Rounded Rectangle 33"/>
          <p:cNvSpPr/>
          <p:nvPr/>
        </p:nvSpPr>
        <p:spPr bwMode="auto">
          <a:xfrm rot="16200000">
            <a:off x="2318310" y="2651435"/>
            <a:ext cx="3276600" cy="374030"/>
          </a:xfrm>
          <a:prstGeom prst="roundRect">
            <a:avLst>
              <a:gd name="adj" fmla="val 8685"/>
            </a:avLst>
          </a:prstGeom>
          <a:solidFill>
            <a:srgbClr val="0A1831">
              <a:alpha val="25000"/>
            </a:srgbClr>
          </a:solidFill>
          <a:ln w="41275">
            <a:noFill/>
            <a:round/>
            <a:headEnd/>
            <a:tailEnd/>
          </a:ln>
        </p:spPr>
        <p:txBody>
          <a:bodyPr wrap="none" lIns="0" tIns="0" rIns="0" bIns="0" rtlCol="0" anchor="ctr"/>
          <a:lstStyle/>
          <a:p>
            <a:pPr algn="ctr" fontAlgn="auto">
              <a:spcBef>
                <a:spcPts val="0"/>
              </a:spcBef>
              <a:spcAft>
                <a:spcPts val="0"/>
              </a:spcAft>
            </a:pPr>
            <a:r>
              <a:rPr lang="en-US" sz="1600" dirty="0" smtClean="0">
                <a:solidFill>
                  <a:prstClr val="white">
                    <a:lumMod val="95000"/>
                  </a:prstClr>
                </a:solidFill>
                <a:latin typeface="Calibri"/>
                <a:ea typeface="+mn-ea"/>
              </a:rPr>
              <a:t>Router</a:t>
            </a:r>
          </a:p>
        </p:txBody>
      </p:sp>
      <p:sp>
        <p:nvSpPr>
          <p:cNvPr id="39" name="TextBox 38"/>
          <p:cNvSpPr txBox="1"/>
          <p:nvPr/>
        </p:nvSpPr>
        <p:spPr>
          <a:xfrm>
            <a:off x="238203" y="2454354"/>
            <a:ext cx="3039294" cy="1661993"/>
          </a:xfrm>
          <a:prstGeom prst="rect">
            <a:avLst/>
          </a:prstGeom>
          <a:noFill/>
        </p:spPr>
        <p:txBody>
          <a:bodyPr wrap="none" lIns="0" tIns="0" rIns="0" bIns="0" rtlCol="0">
            <a:spAutoFit/>
          </a:bodyPr>
          <a:lstStyle/>
          <a:p>
            <a:pPr marL="342900" indent="-342900">
              <a:lnSpc>
                <a:spcPct val="150000"/>
              </a:lnSpc>
              <a:buFont typeface="+mj-ea"/>
              <a:buAutoNum type="circleNumDbPlain" startAt="2"/>
            </a:pPr>
            <a:r>
              <a:rPr lang="en-US" dirty="0" smtClean="0">
                <a:solidFill>
                  <a:schemeClr val="bg2"/>
                </a:solidFill>
              </a:rPr>
              <a:t>Create and bind services</a:t>
            </a:r>
          </a:p>
          <a:p>
            <a:pPr marL="342900" indent="-342900">
              <a:lnSpc>
                <a:spcPct val="150000"/>
              </a:lnSpc>
              <a:buFont typeface="+mj-ea"/>
              <a:buAutoNum type="circleNumDbPlain" startAt="2"/>
            </a:pPr>
            <a:r>
              <a:rPr lang="en-US" dirty="0" smtClean="0">
                <a:solidFill>
                  <a:schemeClr val="bg2"/>
                </a:solidFill>
              </a:rPr>
              <a:t>Stage application</a:t>
            </a:r>
          </a:p>
          <a:p>
            <a:pPr marL="342900" indent="-342900">
              <a:lnSpc>
                <a:spcPct val="150000"/>
              </a:lnSpc>
              <a:buFont typeface="+mj-ea"/>
              <a:buAutoNum type="circleNumDbPlain" startAt="2"/>
            </a:pPr>
            <a:r>
              <a:rPr lang="en-US" dirty="0" smtClean="0">
                <a:solidFill>
                  <a:schemeClr val="bg2"/>
                </a:solidFill>
              </a:rPr>
              <a:t>Deploy application</a:t>
            </a:r>
          </a:p>
          <a:p>
            <a:pPr marL="342900" indent="-342900">
              <a:lnSpc>
                <a:spcPct val="150000"/>
              </a:lnSpc>
              <a:buFont typeface="+mj-ea"/>
              <a:buAutoNum type="circleNumDbPlain" startAt="2"/>
            </a:pPr>
            <a:r>
              <a:rPr lang="en-US" dirty="0" smtClean="0">
                <a:solidFill>
                  <a:schemeClr val="bg2"/>
                </a:solidFill>
              </a:rPr>
              <a:t>Manage application health</a:t>
            </a:r>
          </a:p>
        </p:txBody>
      </p:sp>
      <p:sp>
        <p:nvSpPr>
          <p:cNvPr id="27" name="Oval 42"/>
          <p:cNvSpPr/>
          <p:nvPr/>
        </p:nvSpPr>
        <p:spPr>
          <a:xfrm>
            <a:off x="3841318" y="2175427"/>
            <a:ext cx="230584" cy="230584"/>
          </a:xfrm>
          <a:custGeom>
            <a:avLst/>
            <a:gdLst/>
            <a:ahLst/>
            <a:cxnLst/>
            <a:rect l="l" t="t" r="r" b="b"/>
            <a:pathLst>
              <a:path w="763984" h="763984">
                <a:moveTo>
                  <a:pt x="335323" y="444979"/>
                </a:moveTo>
                <a:lnTo>
                  <a:pt x="335323" y="590998"/>
                </a:lnTo>
                <a:lnTo>
                  <a:pt x="261293" y="590998"/>
                </a:lnTo>
                <a:lnTo>
                  <a:pt x="381992" y="747629"/>
                </a:lnTo>
                <a:lnTo>
                  <a:pt x="502691" y="590998"/>
                </a:lnTo>
                <a:lnTo>
                  <a:pt x="428661" y="590998"/>
                </a:lnTo>
                <a:lnTo>
                  <a:pt x="428661" y="444979"/>
                </a:lnTo>
                <a:close/>
                <a:moveTo>
                  <a:pt x="578572" y="261293"/>
                </a:moveTo>
                <a:lnTo>
                  <a:pt x="421941" y="381992"/>
                </a:lnTo>
                <a:lnTo>
                  <a:pt x="578572" y="502691"/>
                </a:lnTo>
                <a:lnTo>
                  <a:pt x="578572" y="428661"/>
                </a:lnTo>
                <a:lnTo>
                  <a:pt x="724591" y="428661"/>
                </a:lnTo>
                <a:lnTo>
                  <a:pt x="724591" y="335323"/>
                </a:lnTo>
                <a:lnTo>
                  <a:pt x="578572" y="335323"/>
                </a:lnTo>
                <a:close/>
                <a:moveTo>
                  <a:pt x="185411" y="261293"/>
                </a:moveTo>
                <a:lnTo>
                  <a:pt x="185411" y="335323"/>
                </a:lnTo>
                <a:lnTo>
                  <a:pt x="39392" y="335323"/>
                </a:lnTo>
                <a:lnTo>
                  <a:pt x="39392" y="428661"/>
                </a:lnTo>
                <a:lnTo>
                  <a:pt x="185411" y="428661"/>
                </a:lnTo>
                <a:lnTo>
                  <a:pt x="185411" y="502691"/>
                </a:lnTo>
                <a:lnTo>
                  <a:pt x="342042" y="381992"/>
                </a:lnTo>
                <a:close/>
                <a:moveTo>
                  <a:pt x="381992" y="16356"/>
                </a:moveTo>
                <a:lnTo>
                  <a:pt x="261293" y="172987"/>
                </a:lnTo>
                <a:lnTo>
                  <a:pt x="335323" y="172987"/>
                </a:lnTo>
                <a:lnTo>
                  <a:pt x="335323" y="319006"/>
                </a:lnTo>
                <a:lnTo>
                  <a:pt x="428661" y="319006"/>
                </a:lnTo>
                <a:lnTo>
                  <a:pt x="428661" y="172987"/>
                </a:lnTo>
                <a:lnTo>
                  <a:pt x="502691" y="172987"/>
                </a:lnTo>
                <a:close/>
                <a:moveTo>
                  <a:pt x="381992" y="0"/>
                </a:moveTo>
                <a:cubicBezTo>
                  <a:pt x="592960" y="0"/>
                  <a:pt x="763984" y="171024"/>
                  <a:pt x="763984" y="381992"/>
                </a:cubicBezTo>
                <a:cubicBezTo>
                  <a:pt x="763984" y="592960"/>
                  <a:pt x="592960" y="763984"/>
                  <a:pt x="381992" y="763984"/>
                </a:cubicBezTo>
                <a:cubicBezTo>
                  <a:pt x="171024" y="763984"/>
                  <a:pt x="0" y="592960"/>
                  <a:pt x="0" y="381992"/>
                </a:cubicBezTo>
                <a:cubicBezTo>
                  <a:pt x="0" y="171024"/>
                  <a:pt x="171024" y="0"/>
                  <a:pt x="381992"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ounded Rectangle 42"/>
          <p:cNvSpPr>
            <a:spLocks noChangeArrowheads="1"/>
          </p:cNvSpPr>
          <p:nvPr/>
        </p:nvSpPr>
        <p:spPr bwMode="auto">
          <a:xfrm>
            <a:off x="4293642" y="1498378"/>
            <a:ext cx="1533402" cy="443726"/>
          </a:xfrm>
          <a:prstGeom prst="roundRect">
            <a:avLst>
              <a:gd name="adj" fmla="val 4579"/>
            </a:avLst>
          </a:prstGeom>
          <a:solidFill>
            <a:schemeClr val="bg1">
              <a:lumMod val="65000"/>
            </a:schemeClr>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err="1" smtClean="0">
                <a:solidFill>
                  <a:schemeClr val="bg1"/>
                </a:solidFill>
                <a:latin typeface="+mn-lt"/>
                <a:ea typeface="+mn-ea"/>
              </a:rPr>
              <a:t>Blobstore</a:t>
            </a:r>
            <a:endParaRPr lang="en-US" sz="1200" b="1" dirty="0">
              <a:solidFill>
                <a:schemeClr val="bg1"/>
              </a:solidFill>
              <a:latin typeface="+mn-lt"/>
              <a:ea typeface="+mn-ea"/>
            </a:endParaRPr>
          </a:p>
        </p:txBody>
      </p:sp>
      <p:sp>
        <p:nvSpPr>
          <p:cNvPr id="26" name="Oval 194"/>
          <p:cNvSpPr/>
          <p:nvPr/>
        </p:nvSpPr>
        <p:spPr>
          <a:xfrm>
            <a:off x="4357147" y="1612382"/>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ounded Rectangle 43"/>
          <p:cNvSpPr>
            <a:spLocks noChangeArrowheads="1"/>
          </p:cNvSpPr>
          <p:nvPr/>
        </p:nvSpPr>
        <p:spPr bwMode="auto">
          <a:xfrm>
            <a:off x="6095999" y="1498378"/>
            <a:ext cx="2590799" cy="443726"/>
          </a:xfrm>
          <a:prstGeom prst="roundRect">
            <a:avLst>
              <a:gd name="adj" fmla="val 4579"/>
            </a:avLst>
          </a:prstGeom>
          <a:solidFill>
            <a:schemeClr val="bg1">
              <a:lumMod val="65000"/>
            </a:schemeClr>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DB</a:t>
            </a:r>
            <a:endParaRPr lang="en-US" sz="1200" b="1" dirty="0">
              <a:solidFill>
                <a:schemeClr val="bg1"/>
              </a:solidFill>
              <a:latin typeface="+mn-lt"/>
              <a:ea typeface="+mn-ea"/>
            </a:endParaRPr>
          </a:p>
        </p:txBody>
      </p:sp>
      <p:sp>
        <p:nvSpPr>
          <p:cNvPr id="46" name="Oval 194"/>
          <p:cNvSpPr/>
          <p:nvPr/>
        </p:nvSpPr>
        <p:spPr>
          <a:xfrm>
            <a:off x="6159505" y="1612382"/>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p:cNvCxnSpPr/>
          <p:nvPr/>
        </p:nvCxnSpPr>
        <p:spPr>
          <a:xfrm flipH="1">
            <a:off x="6159505" y="1946827"/>
            <a:ext cx="698495" cy="459184"/>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a:stCxn id="43" idx="2"/>
          </p:cNvCxnSpPr>
          <p:nvPr/>
        </p:nvCxnSpPr>
        <p:spPr>
          <a:xfrm>
            <a:off x="5060343" y="1942104"/>
            <a:ext cx="654657" cy="463907"/>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56" name="Right Arrow 55"/>
          <p:cNvSpPr/>
          <p:nvPr/>
        </p:nvSpPr>
        <p:spPr>
          <a:xfrm>
            <a:off x="6707141" y="2203546"/>
            <a:ext cx="438395" cy="202203"/>
          </a:xfrm>
          <a:prstGeom prst="rightArrow">
            <a:avLst>
              <a:gd name="adj1" fmla="val 58851"/>
              <a:gd name="adj2" fmla="val 74907"/>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ight Arrow 56"/>
          <p:cNvSpPr/>
          <p:nvPr/>
        </p:nvSpPr>
        <p:spPr>
          <a:xfrm rot="10800000">
            <a:off x="6721768" y="2407725"/>
            <a:ext cx="438395" cy="202203"/>
          </a:xfrm>
          <a:prstGeom prst="rightArrow">
            <a:avLst>
              <a:gd name="adj1" fmla="val 58851"/>
              <a:gd name="adj2" fmla="val 74907"/>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p:cNvGrpSpPr/>
          <p:nvPr/>
        </p:nvGrpSpPr>
        <p:grpSpPr>
          <a:xfrm>
            <a:off x="5181600" y="2185862"/>
            <a:ext cx="1533402" cy="443726"/>
            <a:chOff x="5181600" y="2326964"/>
            <a:chExt cx="1533402" cy="443726"/>
          </a:xfrm>
        </p:grpSpPr>
        <p:sp>
          <p:nvSpPr>
            <p:cNvPr id="47" name="Rounded Rectangle 46"/>
            <p:cNvSpPr>
              <a:spLocks noChangeArrowheads="1"/>
            </p:cNvSpPr>
            <p:nvPr/>
          </p:nvSpPr>
          <p:spPr bwMode="auto">
            <a:xfrm>
              <a:off x="5181600" y="2326964"/>
              <a:ext cx="15334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Cloud Controller</a:t>
              </a:r>
              <a:endParaRPr lang="en-US" sz="1200" b="1" dirty="0">
                <a:solidFill>
                  <a:schemeClr val="bg1"/>
                </a:solidFill>
                <a:latin typeface="+mn-lt"/>
                <a:ea typeface="+mn-ea"/>
              </a:endParaRPr>
            </a:p>
          </p:txBody>
        </p:sp>
        <p:sp>
          <p:nvSpPr>
            <p:cNvPr id="51" name="Rectangle 76"/>
            <p:cNvSpPr/>
            <p:nvPr/>
          </p:nvSpPr>
          <p:spPr>
            <a:xfrm>
              <a:off x="5257800" y="2430983"/>
              <a:ext cx="199082" cy="265671"/>
            </a:xfrm>
            <a:custGeom>
              <a:avLst/>
              <a:gdLst/>
              <a:ahLst/>
              <a:cxnLst/>
              <a:rect l="l" t="t" r="r" b="b"/>
              <a:pathLst>
                <a:path w="661988" h="883413">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 16"/>
          <p:cNvGrpSpPr/>
          <p:nvPr/>
        </p:nvGrpSpPr>
        <p:grpSpPr>
          <a:xfrm>
            <a:off x="7153397" y="2185862"/>
            <a:ext cx="1533402" cy="443726"/>
            <a:chOff x="7153397" y="2326964"/>
            <a:chExt cx="1533402" cy="443726"/>
          </a:xfrm>
        </p:grpSpPr>
        <p:sp>
          <p:nvSpPr>
            <p:cNvPr id="49" name="Rounded Rectangle 48"/>
            <p:cNvSpPr>
              <a:spLocks noChangeArrowheads="1"/>
            </p:cNvSpPr>
            <p:nvPr/>
          </p:nvSpPr>
          <p:spPr bwMode="auto">
            <a:xfrm>
              <a:off x="7153397" y="2326964"/>
              <a:ext cx="15334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Service Broker Node(s)</a:t>
              </a:r>
              <a:endParaRPr lang="en-US" sz="1200" b="1" dirty="0">
                <a:solidFill>
                  <a:schemeClr val="bg1"/>
                </a:solidFill>
                <a:latin typeface="+mn-lt"/>
                <a:ea typeface="+mn-ea"/>
              </a:endParaRPr>
            </a:p>
          </p:txBody>
        </p:sp>
        <p:sp>
          <p:nvSpPr>
            <p:cNvPr id="53" name="Rectangle 175"/>
            <p:cNvSpPr/>
            <p:nvPr/>
          </p:nvSpPr>
          <p:spPr>
            <a:xfrm>
              <a:off x="7215230" y="2435054"/>
              <a:ext cx="227549" cy="227546"/>
            </a:xfrm>
            <a:custGeom>
              <a:avLst/>
              <a:gdLst/>
              <a:ahLst/>
              <a:cxnLst/>
              <a:rect l="l" t="t" r="r" b="b"/>
              <a:pathLst>
                <a:path w="3195025" h="3194985">
                  <a:moveTo>
                    <a:pt x="683252" y="2245091"/>
                  </a:moveTo>
                  <a:cubicBezTo>
                    <a:pt x="526024" y="2245091"/>
                    <a:pt x="398566" y="2372549"/>
                    <a:pt x="398566" y="2529777"/>
                  </a:cubicBezTo>
                  <a:lnTo>
                    <a:pt x="398563" y="2529777"/>
                  </a:lnTo>
                  <a:cubicBezTo>
                    <a:pt x="398563" y="2687004"/>
                    <a:pt x="526021" y="2814463"/>
                    <a:pt x="683249" y="2814463"/>
                  </a:cubicBezTo>
                  <a:cubicBezTo>
                    <a:pt x="840476" y="2814463"/>
                    <a:pt x="967935" y="2687004"/>
                    <a:pt x="967935" y="2529777"/>
                  </a:cubicBezTo>
                  <a:lnTo>
                    <a:pt x="967935" y="2245091"/>
                  </a:lnTo>
                  <a:close/>
                  <a:moveTo>
                    <a:pt x="2244948" y="2226032"/>
                  </a:moveTo>
                  <a:lnTo>
                    <a:pt x="2244948" y="2510715"/>
                  </a:lnTo>
                  <a:cubicBezTo>
                    <a:pt x="2244948" y="2667943"/>
                    <a:pt x="2372406" y="2795401"/>
                    <a:pt x="2529634" y="2795401"/>
                  </a:cubicBezTo>
                  <a:lnTo>
                    <a:pt x="2529634" y="2795404"/>
                  </a:lnTo>
                  <a:cubicBezTo>
                    <a:pt x="2686861" y="2795404"/>
                    <a:pt x="2814320" y="2667945"/>
                    <a:pt x="2814320" y="2510718"/>
                  </a:cubicBezTo>
                  <a:cubicBezTo>
                    <a:pt x="2814320" y="2353491"/>
                    <a:pt x="2686861" y="2226032"/>
                    <a:pt x="2529634" y="2226032"/>
                  </a:cubicBezTo>
                  <a:close/>
                  <a:moveTo>
                    <a:pt x="1324215" y="1318407"/>
                  </a:moveTo>
                  <a:lnTo>
                    <a:pt x="1324215" y="1321813"/>
                  </a:lnTo>
                  <a:lnTo>
                    <a:pt x="1321332" y="1321813"/>
                  </a:lnTo>
                  <a:lnTo>
                    <a:pt x="1321332" y="1873653"/>
                  </a:lnTo>
                  <a:lnTo>
                    <a:pt x="1873510" y="1873653"/>
                  </a:lnTo>
                  <a:lnTo>
                    <a:pt x="1873510" y="1872635"/>
                  </a:lnTo>
                  <a:lnTo>
                    <a:pt x="1876578" y="1872635"/>
                  </a:lnTo>
                  <a:lnTo>
                    <a:pt x="1876578" y="1321332"/>
                  </a:lnTo>
                  <a:lnTo>
                    <a:pt x="1873693" y="1321332"/>
                  </a:lnTo>
                  <a:lnTo>
                    <a:pt x="1873693" y="1318407"/>
                  </a:lnTo>
                  <a:close/>
                  <a:moveTo>
                    <a:pt x="668091" y="399044"/>
                  </a:moveTo>
                  <a:cubicBezTo>
                    <a:pt x="510864" y="399044"/>
                    <a:pt x="383405" y="526503"/>
                    <a:pt x="383405" y="683730"/>
                  </a:cubicBezTo>
                  <a:cubicBezTo>
                    <a:pt x="383405" y="840957"/>
                    <a:pt x="510864" y="968416"/>
                    <a:pt x="668091" y="968416"/>
                  </a:cubicBezTo>
                  <a:lnTo>
                    <a:pt x="952777" y="968416"/>
                  </a:lnTo>
                  <a:lnTo>
                    <a:pt x="952777" y="683733"/>
                  </a:lnTo>
                  <a:cubicBezTo>
                    <a:pt x="952777" y="526505"/>
                    <a:pt x="825319" y="399047"/>
                    <a:pt x="668091" y="399047"/>
                  </a:cubicBezTo>
                  <a:close/>
                  <a:moveTo>
                    <a:pt x="2511776" y="380522"/>
                  </a:moveTo>
                  <a:cubicBezTo>
                    <a:pt x="2354549" y="380522"/>
                    <a:pt x="2227090" y="507981"/>
                    <a:pt x="2227090" y="665208"/>
                  </a:cubicBezTo>
                  <a:lnTo>
                    <a:pt x="2227090" y="949894"/>
                  </a:lnTo>
                  <a:lnTo>
                    <a:pt x="2511773" y="949894"/>
                  </a:lnTo>
                  <a:cubicBezTo>
                    <a:pt x="2669001" y="949894"/>
                    <a:pt x="2796459" y="822436"/>
                    <a:pt x="2796459" y="665208"/>
                  </a:cubicBezTo>
                  <a:lnTo>
                    <a:pt x="2796462" y="665208"/>
                  </a:lnTo>
                  <a:cubicBezTo>
                    <a:pt x="2796462" y="507981"/>
                    <a:pt x="2669003" y="380522"/>
                    <a:pt x="2511776" y="380522"/>
                  </a:cubicBezTo>
                  <a:close/>
                  <a:moveTo>
                    <a:pt x="2534359" y="0"/>
                  </a:moveTo>
                  <a:cubicBezTo>
                    <a:pt x="2899234" y="0"/>
                    <a:pt x="3195025" y="295791"/>
                    <a:pt x="3195025" y="660666"/>
                  </a:cubicBezTo>
                  <a:lnTo>
                    <a:pt x="3195022" y="660666"/>
                  </a:lnTo>
                  <a:cubicBezTo>
                    <a:pt x="3195022" y="1025541"/>
                    <a:pt x="2899231" y="1321332"/>
                    <a:pt x="2534356" y="1321332"/>
                  </a:cubicBezTo>
                  <a:lnTo>
                    <a:pt x="2227340" y="1321332"/>
                  </a:lnTo>
                  <a:lnTo>
                    <a:pt x="2227340" y="1872635"/>
                  </a:lnTo>
                  <a:lnTo>
                    <a:pt x="2534176" y="1872635"/>
                  </a:lnTo>
                  <a:cubicBezTo>
                    <a:pt x="2899051" y="1872635"/>
                    <a:pt x="3194842" y="2168426"/>
                    <a:pt x="3194842" y="2533301"/>
                  </a:cubicBezTo>
                  <a:cubicBezTo>
                    <a:pt x="3194842" y="2898176"/>
                    <a:pt x="2899051" y="3193967"/>
                    <a:pt x="2534176" y="3193967"/>
                  </a:cubicBezTo>
                  <a:lnTo>
                    <a:pt x="2534176" y="3193964"/>
                  </a:lnTo>
                  <a:cubicBezTo>
                    <a:pt x="2169301" y="3193964"/>
                    <a:pt x="1873510" y="2898174"/>
                    <a:pt x="1873510" y="2533298"/>
                  </a:cubicBezTo>
                  <a:lnTo>
                    <a:pt x="1873510" y="2245313"/>
                  </a:lnTo>
                  <a:lnTo>
                    <a:pt x="1321332" y="2245313"/>
                  </a:lnTo>
                  <a:lnTo>
                    <a:pt x="1321332" y="2534319"/>
                  </a:lnTo>
                  <a:cubicBezTo>
                    <a:pt x="1321332" y="2899194"/>
                    <a:pt x="1025541" y="3194985"/>
                    <a:pt x="660666" y="3194985"/>
                  </a:cubicBezTo>
                  <a:cubicBezTo>
                    <a:pt x="295791" y="3194985"/>
                    <a:pt x="0" y="2899194"/>
                    <a:pt x="0" y="2534319"/>
                  </a:cubicBezTo>
                  <a:lnTo>
                    <a:pt x="2" y="2534319"/>
                  </a:lnTo>
                  <a:cubicBezTo>
                    <a:pt x="2" y="2169444"/>
                    <a:pt x="295793" y="1873653"/>
                    <a:pt x="660668" y="1873653"/>
                  </a:cubicBezTo>
                  <a:lnTo>
                    <a:pt x="969070" y="1873653"/>
                  </a:lnTo>
                  <a:lnTo>
                    <a:pt x="969070" y="1321813"/>
                  </a:lnTo>
                  <a:lnTo>
                    <a:pt x="663549" y="1321813"/>
                  </a:lnTo>
                  <a:cubicBezTo>
                    <a:pt x="298674" y="1321813"/>
                    <a:pt x="2883" y="1026022"/>
                    <a:pt x="2883" y="661147"/>
                  </a:cubicBezTo>
                  <a:cubicBezTo>
                    <a:pt x="2883" y="296272"/>
                    <a:pt x="298674" y="481"/>
                    <a:pt x="663549" y="481"/>
                  </a:cubicBezTo>
                  <a:lnTo>
                    <a:pt x="663549" y="484"/>
                  </a:lnTo>
                  <a:cubicBezTo>
                    <a:pt x="1028424" y="484"/>
                    <a:pt x="1324215" y="296274"/>
                    <a:pt x="1324215" y="661150"/>
                  </a:cubicBezTo>
                  <a:lnTo>
                    <a:pt x="1324215" y="987043"/>
                  </a:lnTo>
                  <a:lnTo>
                    <a:pt x="1873693" y="987043"/>
                  </a:lnTo>
                  <a:lnTo>
                    <a:pt x="1873693" y="660666"/>
                  </a:lnTo>
                  <a:cubicBezTo>
                    <a:pt x="1873693" y="295791"/>
                    <a:pt x="2169484" y="0"/>
                    <a:pt x="2534359"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2" name="Group 81"/>
          <p:cNvGrpSpPr/>
          <p:nvPr/>
        </p:nvGrpSpPr>
        <p:grpSpPr>
          <a:xfrm>
            <a:off x="6595818" y="3520802"/>
            <a:ext cx="1099435" cy="781049"/>
            <a:chOff x="5412945" y="3105151"/>
            <a:chExt cx="1099435" cy="781049"/>
          </a:xfrm>
        </p:grpSpPr>
        <p:sp>
          <p:nvSpPr>
            <p:cNvPr id="83" name="Rounded Rectangle 82"/>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DEA</a:t>
              </a:r>
              <a:endParaRPr lang="en-US" sz="1200" b="1" dirty="0">
                <a:solidFill>
                  <a:schemeClr val="bg1"/>
                </a:solidFill>
                <a:latin typeface="+mn-lt"/>
                <a:ea typeface="+mn-ea"/>
              </a:endParaRPr>
            </a:p>
          </p:txBody>
        </p:sp>
        <p:sp>
          <p:nvSpPr>
            <p:cNvPr id="84"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5" name="Group 84"/>
          <p:cNvGrpSpPr/>
          <p:nvPr/>
        </p:nvGrpSpPr>
        <p:grpSpPr>
          <a:xfrm>
            <a:off x="6900618" y="3400152"/>
            <a:ext cx="1099435" cy="781049"/>
            <a:chOff x="5412945" y="3105151"/>
            <a:chExt cx="1099435" cy="781049"/>
          </a:xfrm>
        </p:grpSpPr>
        <p:sp>
          <p:nvSpPr>
            <p:cNvPr id="86" name="Rounded Rectangle 85"/>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DEA</a:t>
              </a:r>
              <a:endParaRPr lang="en-US" sz="1200" b="1" dirty="0">
                <a:solidFill>
                  <a:schemeClr val="bg1"/>
                </a:solidFill>
                <a:latin typeface="+mn-lt"/>
                <a:ea typeface="+mn-ea"/>
              </a:endParaRPr>
            </a:p>
          </p:txBody>
        </p:sp>
        <p:sp>
          <p:nvSpPr>
            <p:cNvPr id="87"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8" name="Group 87"/>
          <p:cNvGrpSpPr/>
          <p:nvPr/>
        </p:nvGrpSpPr>
        <p:grpSpPr>
          <a:xfrm>
            <a:off x="7205418" y="3279502"/>
            <a:ext cx="1099435" cy="781049"/>
            <a:chOff x="5412945" y="3105151"/>
            <a:chExt cx="1099435" cy="781049"/>
          </a:xfrm>
        </p:grpSpPr>
        <p:sp>
          <p:nvSpPr>
            <p:cNvPr id="89" name="Rounded Rectangle 88"/>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DEA</a:t>
              </a:r>
              <a:endParaRPr lang="en-US" sz="1200" b="1" dirty="0">
                <a:solidFill>
                  <a:schemeClr val="bg1"/>
                </a:solidFill>
                <a:latin typeface="+mn-lt"/>
                <a:ea typeface="+mn-ea"/>
              </a:endParaRPr>
            </a:p>
          </p:txBody>
        </p:sp>
        <p:sp>
          <p:nvSpPr>
            <p:cNvPr id="90"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 name="Group 19"/>
          <p:cNvGrpSpPr/>
          <p:nvPr/>
        </p:nvGrpSpPr>
        <p:grpSpPr>
          <a:xfrm>
            <a:off x="7545598" y="3158852"/>
            <a:ext cx="1099435" cy="781049"/>
            <a:chOff x="5412945" y="3105151"/>
            <a:chExt cx="1099435" cy="781049"/>
          </a:xfrm>
        </p:grpSpPr>
        <p:sp>
          <p:nvSpPr>
            <p:cNvPr id="59" name="Rounded Rectangle 58"/>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75"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TextBox 12"/>
          <p:cNvSpPr txBox="1"/>
          <p:nvPr/>
        </p:nvSpPr>
        <p:spPr>
          <a:xfrm>
            <a:off x="2572904" y="1898428"/>
            <a:ext cx="854721" cy="276999"/>
          </a:xfrm>
          <a:prstGeom prst="rect">
            <a:avLst/>
          </a:prstGeom>
          <a:noFill/>
          <a:effectLst>
            <a:outerShdw dist="12700" sx="1000" sy="1000" algn="ctr" rotWithShape="0">
              <a:schemeClr val="tx2"/>
            </a:outerShdw>
          </a:effectLst>
        </p:spPr>
        <p:txBody>
          <a:bodyPr wrap="none" rtlCol="0">
            <a:spAutoFit/>
          </a:bodyPr>
          <a:lstStyle/>
          <a:p>
            <a:pPr algn="ctr"/>
            <a:r>
              <a:rPr lang="en-US" sz="1200" dirty="0" smtClean="0">
                <a:solidFill>
                  <a:schemeClr val="bg1"/>
                </a:solidFill>
              </a:rPr>
              <a:t>+ app MD</a:t>
            </a:r>
          </a:p>
        </p:txBody>
      </p:sp>
      <p:sp>
        <p:nvSpPr>
          <p:cNvPr id="91" name="Diamond 87"/>
          <p:cNvSpPr/>
          <p:nvPr/>
        </p:nvSpPr>
        <p:spPr>
          <a:xfrm>
            <a:off x="2464594" y="1951133"/>
            <a:ext cx="170214" cy="192038"/>
          </a:xfrm>
          <a:custGeom>
            <a:avLst/>
            <a:gdLst/>
            <a:ahLst/>
            <a:cxnLst/>
            <a:rect l="l" t="t" r="r" b="b"/>
            <a:pathLst>
              <a:path w="1218612" h="1374854">
                <a:moveTo>
                  <a:pt x="0" y="387409"/>
                </a:moveTo>
                <a:lnTo>
                  <a:pt x="572777" y="715013"/>
                </a:lnTo>
                <a:lnTo>
                  <a:pt x="575677" y="1374854"/>
                </a:lnTo>
                <a:lnTo>
                  <a:pt x="2898" y="1047249"/>
                </a:lnTo>
                <a:close/>
                <a:moveTo>
                  <a:pt x="1218612" y="377883"/>
                </a:moveTo>
                <a:lnTo>
                  <a:pt x="1215714" y="1037723"/>
                </a:lnTo>
                <a:lnTo>
                  <a:pt x="642936" y="1365328"/>
                </a:lnTo>
                <a:lnTo>
                  <a:pt x="645836" y="705487"/>
                </a:lnTo>
                <a:close/>
                <a:moveTo>
                  <a:pt x="608027" y="0"/>
                </a:moveTo>
                <a:lnTo>
                  <a:pt x="1179527" y="329827"/>
                </a:lnTo>
                <a:lnTo>
                  <a:pt x="608027" y="659653"/>
                </a:lnTo>
                <a:lnTo>
                  <a:pt x="36526" y="329827"/>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Diamond 87"/>
          <p:cNvSpPr/>
          <p:nvPr/>
        </p:nvSpPr>
        <p:spPr>
          <a:xfrm>
            <a:off x="5360852" y="1639479"/>
            <a:ext cx="170214" cy="192038"/>
          </a:xfrm>
          <a:custGeom>
            <a:avLst/>
            <a:gdLst/>
            <a:ahLst/>
            <a:cxnLst/>
            <a:rect l="l" t="t" r="r" b="b"/>
            <a:pathLst>
              <a:path w="1218612" h="1374854">
                <a:moveTo>
                  <a:pt x="0" y="387409"/>
                </a:moveTo>
                <a:lnTo>
                  <a:pt x="572777" y="715013"/>
                </a:lnTo>
                <a:lnTo>
                  <a:pt x="575677" y="1374854"/>
                </a:lnTo>
                <a:lnTo>
                  <a:pt x="2898" y="1047249"/>
                </a:lnTo>
                <a:close/>
                <a:moveTo>
                  <a:pt x="1218612" y="377883"/>
                </a:moveTo>
                <a:lnTo>
                  <a:pt x="1215714" y="1037723"/>
                </a:lnTo>
                <a:lnTo>
                  <a:pt x="642936" y="1365328"/>
                </a:lnTo>
                <a:lnTo>
                  <a:pt x="645836" y="705487"/>
                </a:lnTo>
                <a:close/>
                <a:moveTo>
                  <a:pt x="608027" y="0"/>
                </a:moveTo>
                <a:lnTo>
                  <a:pt x="1179527" y="329827"/>
                </a:lnTo>
                <a:lnTo>
                  <a:pt x="608027" y="659653"/>
                </a:lnTo>
                <a:lnTo>
                  <a:pt x="36526" y="329827"/>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5" name="Group 94"/>
          <p:cNvGrpSpPr/>
          <p:nvPr/>
        </p:nvGrpSpPr>
        <p:grpSpPr>
          <a:xfrm>
            <a:off x="7731625" y="3512984"/>
            <a:ext cx="679853" cy="307777"/>
            <a:chOff x="5588669" y="3459283"/>
            <a:chExt cx="679853" cy="307777"/>
          </a:xfrm>
        </p:grpSpPr>
        <p:sp>
          <p:nvSpPr>
            <p:cNvPr id="93" name="Rectangle 102"/>
            <p:cNvSpPr/>
            <p:nvPr/>
          </p:nvSpPr>
          <p:spPr>
            <a:xfrm>
              <a:off x="5824996" y="3469013"/>
              <a:ext cx="201273" cy="245737"/>
            </a:xfrm>
            <a:custGeom>
              <a:avLst/>
              <a:gdLst/>
              <a:ahLst/>
              <a:cxnLst/>
              <a:rect l="l" t="t" r="r" b="b"/>
              <a:pathLst>
                <a:path w="611982" h="657475">
                  <a:moveTo>
                    <a:pt x="333375" y="406262"/>
                  </a:moveTo>
                  <a:lnTo>
                    <a:pt x="561975" y="406262"/>
                  </a:lnTo>
                  <a:lnTo>
                    <a:pt x="561975" y="657475"/>
                  </a:lnTo>
                  <a:lnTo>
                    <a:pt x="333375" y="657475"/>
                  </a:lnTo>
                  <a:close/>
                  <a:moveTo>
                    <a:pt x="45244" y="406262"/>
                  </a:moveTo>
                  <a:lnTo>
                    <a:pt x="273844" y="406262"/>
                  </a:lnTo>
                  <a:lnTo>
                    <a:pt x="273844" y="657475"/>
                  </a:lnTo>
                  <a:lnTo>
                    <a:pt x="45244" y="657475"/>
                  </a:lnTo>
                  <a:close/>
                  <a:moveTo>
                    <a:pt x="171419" y="48695"/>
                  </a:moveTo>
                  <a:cubicBezTo>
                    <a:pt x="155741" y="47045"/>
                    <a:pt x="140358" y="52540"/>
                    <a:pt x="127064" y="68094"/>
                  </a:cubicBezTo>
                  <a:cubicBezTo>
                    <a:pt x="82391" y="123816"/>
                    <a:pt x="155802" y="169538"/>
                    <a:pt x="237066" y="176978"/>
                  </a:cubicBezTo>
                  <a:cubicBezTo>
                    <a:pt x="248675" y="178041"/>
                    <a:pt x="260444" y="178322"/>
                    <a:pt x="272053" y="177740"/>
                  </a:cubicBezTo>
                  <a:cubicBezTo>
                    <a:pt x="268136" y="122896"/>
                    <a:pt x="218451" y="53645"/>
                    <a:pt x="171419" y="48695"/>
                  </a:cubicBezTo>
                  <a:close/>
                  <a:moveTo>
                    <a:pt x="440565" y="48694"/>
                  </a:moveTo>
                  <a:cubicBezTo>
                    <a:pt x="393532" y="53644"/>
                    <a:pt x="343847" y="122895"/>
                    <a:pt x="339931" y="177739"/>
                  </a:cubicBezTo>
                  <a:cubicBezTo>
                    <a:pt x="351539" y="178321"/>
                    <a:pt x="363308" y="178040"/>
                    <a:pt x="374917" y="176977"/>
                  </a:cubicBezTo>
                  <a:cubicBezTo>
                    <a:pt x="456181" y="169537"/>
                    <a:pt x="529593" y="123815"/>
                    <a:pt x="484920" y="68093"/>
                  </a:cubicBezTo>
                  <a:cubicBezTo>
                    <a:pt x="471625" y="52539"/>
                    <a:pt x="456242" y="47044"/>
                    <a:pt x="440565" y="48694"/>
                  </a:cubicBezTo>
                  <a:close/>
                  <a:moveTo>
                    <a:pt x="448567" y="477"/>
                  </a:moveTo>
                  <a:cubicBezTo>
                    <a:pt x="475777" y="-2373"/>
                    <a:pt x="502500" y="7341"/>
                    <a:pt x="525630" y="34740"/>
                  </a:cubicBezTo>
                  <a:cubicBezTo>
                    <a:pt x="601817" y="130930"/>
                    <a:pt x="481063" y="209852"/>
                    <a:pt x="343333" y="224089"/>
                  </a:cubicBezTo>
                  <a:lnTo>
                    <a:pt x="580964" y="224089"/>
                  </a:lnTo>
                  <a:cubicBezTo>
                    <a:pt x="598095" y="224089"/>
                    <a:pt x="611982" y="241448"/>
                    <a:pt x="611982" y="262862"/>
                  </a:cubicBezTo>
                  <a:lnTo>
                    <a:pt x="611982" y="355059"/>
                  </a:lnTo>
                  <a:lnTo>
                    <a:pt x="338138" y="355059"/>
                  </a:lnTo>
                  <a:lnTo>
                    <a:pt x="338138" y="225202"/>
                  </a:lnTo>
                  <a:lnTo>
                    <a:pt x="337357" y="225369"/>
                  </a:lnTo>
                  <a:lnTo>
                    <a:pt x="337688" y="227094"/>
                  </a:lnTo>
                  <a:cubicBezTo>
                    <a:pt x="327155" y="227649"/>
                    <a:pt x="316546" y="227789"/>
                    <a:pt x="305967" y="226454"/>
                  </a:cubicBezTo>
                  <a:cubicBezTo>
                    <a:pt x="295404" y="227788"/>
                    <a:pt x="284812" y="227647"/>
                    <a:pt x="274296" y="227093"/>
                  </a:cubicBezTo>
                  <a:lnTo>
                    <a:pt x="274717" y="225390"/>
                  </a:lnTo>
                  <a:lnTo>
                    <a:pt x="273844" y="225202"/>
                  </a:lnTo>
                  <a:lnTo>
                    <a:pt x="273844" y="355059"/>
                  </a:lnTo>
                  <a:lnTo>
                    <a:pt x="0" y="355059"/>
                  </a:lnTo>
                  <a:lnTo>
                    <a:pt x="0" y="262862"/>
                  </a:lnTo>
                  <a:cubicBezTo>
                    <a:pt x="0" y="241448"/>
                    <a:pt x="13887" y="224089"/>
                    <a:pt x="31018" y="224089"/>
                  </a:cubicBezTo>
                  <a:lnTo>
                    <a:pt x="268646" y="224089"/>
                  </a:lnTo>
                  <a:cubicBezTo>
                    <a:pt x="130918" y="209852"/>
                    <a:pt x="10167" y="130930"/>
                    <a:pt x="86353" y="34741"/>
                  </a:cubicBezTo>
                  <a:cubicBezTo>
                    <a:pt x="155580" y="-47261"/>
                    <a:pt x="256978" y="29146"/>
                    <a:pt x="307289" y="126712"/>
                  </a:cubicBezTo>
                  <a:cubicBezTo>
                    <a:pt x="338790" y="61129"/>
                    <a:pt x="394637" y="6125"/>
                    <a:pt x="448567" y="477"/>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p:cNvSpPr txBox="1"/>
            <p:nvPr/>
          </p:nvSpPr>
          <p:spPr>
            <a:xfrm>
              <a:off x="5588669" y="3459283"/>
              <a:ext cx="288862" cy="307777"/>
            </a:xfrm>
            <a:prstGeom prst="rect">
              <a:avLst/>
            </a:prstGeom>
            <a:noFill/>
          </p:spPr>
          <p:txBody>
            <a:bodyPr wrap="none" rtlCol="0">
              <a:spAutoFit/>
            </a:bodyPr>
            <a:lstStyle/>
            <a:p>
              <a:pPr algn="ctr"/>
              <a:r>
                <a:rPr lang="en-US" sz="1400" dirty="0" smtClean="0">
                  <a:solidFill>
                    <a:schemeClr val="bg1"/>
                  </a:solidFill>
                </a:rPr>
                <a:t>+</a:t>
              </a:r>
            </a:p>
          </p:txBody>
        </p:sp>
        <p:sp>
          <p:nvSpPr>
            <p:cNvPr id="94" name="TextBox 93"/>
            <p:cNvSpPr txBox="1"/>
            <p:nvPr/>
          </p:nvSpPr>
          <p:spPr>
            <a:xfrm>
              <a:off x="5979660" y="3459283"/>
              <a:ext cx="288862" cy="307777"/>
            </a:xfrm>
            <a:prstGeom prst="rect">
              <a:avLst/>
            </a:prstGeom>
            <a:noFill/>
          </p:spPr>
          <p:txBody>
            <a:bodyPr wrap="none" rtlCol="0">
              <a:spAutoFit/>
            </a:bodyPr>
            <a:lstStyle/>
            <a:p>
              <a:pPr algn="ctr"/>
              <a:r>
                <a:rPr lang="en-US" sz="1400" dirty="0">
                  <a:solidFill>
                    <a:schemeClr val="bg1"/>
                  </a:solidFill>
                </a:rPr>
                <a:t>=</a:t>
              </a:r>
              <a:endParaRPr lang="en-US" sz="1400" dirty="0" smtClean="0">
                <a:solidFill>
                  <a:schemeClr val="bg1"/>
                </a:solidFill>
              </a:endParaRPr>
            </a:p>
          </p:txBody>
        </p:sp>
      </p:grpSp>
      <p:sp>
        <p:nvSpPr>
          <p:cNvPr id="96" name="Teardrop 95"/>
          <p:cNvSpPr/>
          <p:nvPr/>
        </p:nvSpPr>
        <p:spPr>
          <a:xfrm rot="18900000">
            <a:off x="8373401" y="3623047"/>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Teardrop 97"/>
          <p:cNvSpPr/>
          <p:nvPr/>
        </p:nvSpPr>
        <p:spPr>
          <a:xfrm rot="18900000">
            <a:off x="5603450" y="1699419"/>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TextBox 96"/>
          <p:cNvSpPr txBox="1"/>
          <p:nvPr/>
        </p:nvSpPr>
        <p:spPr>
          <a:xfrm>
            <a:off x="7620000" y="1489468"/>
            <a:ext cx="925253" cy="461665"/>
          </a:xfrm>
          <a:prstGeom prst="rect">
            <a:avLst/>
          </a:prstGeom>
          <a:noFill/>
        </p:spPr>
        <p:txBody>
          <a:bodyPr wrap="none" rtlCol="0">
            <a:spAutoFit/>
          </a:bodyPr>
          <a:lstStyle/>
          <a:p>
            <a:r>
              <a:rPr lang="en-US" sz="1200" dirty="0" smtClean="0">
                <a:solidFill>
                  <a:schemeClr val="bg1"/>
                </a:solidFill>
              </a:rPr>
              <a:t>Service</a:t>
            </a:r>
          </a:p>
          <a:p>
            <a:r>
              <a:rPr lang="en-US" sz="1200" dirty="0" smtClean="0">
                <a:solidFill>
                  <a:schemeClr val="bg1"/>
                </a:solidFill>
              </a:rPr>
              <a:t>credentials</a:t>
            </a:r>
          </a:p>
        </p:txBody>
      </p:sp>
      <p:sp>
        <p:nvSpPr>
          <p:cNvPr id="52" name="Rounded Rectangle 51"/>
          <p:cNvSpPr/>
          <p:nvPr/>
        </p:nvSpPr>
        <p:spPr>
          <a:xfrm>
            <a:off x="4928383" y="2794989"/>
            <a:ext cx="3758415" cy="1570310"/>
          </a:xfrm>
          <a:prstGeom prst="roundRect">
            <a:avLst/>
          </a:prstGeom>
          <a:solidFill>
            <a:srgbClr val="008881">
              <a:alpha val="13000"/>
            </a:srgbClr>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t" anchorCtr="1"/>
          <a:lstStyle/>
          <a:p>
            <a:pPr algn="ctr"/>
            <a:r>
              <a:rPr lang="en-US" sz="1600" dirty="0" smtClean="0"/>
              <a:t>Container Management - DIEGO</a:t>
            </a:r>
            <a:endParaRPr lang="en-US" sz="1600" dirty="0"/>
          </a:p>
        </p:txBody>
      </p:sp>
      <p:sp>
        <p:nvSpPr>
          <p:cNvPr id="54" name="Shape 1202"/>
          <p:cNvSpPr/>
          <p:nvPr/>
        </p:nvSpPr>
        <p:spPr>
          <a:xfrm>
            <a:off x="5311964" y="3496201"/>
            <a:ext cx="847541" cy="443700"/>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dirty="0" smtClean="0">
                <a:solidFill>
                  <a:schemeClr val="lt1"/>
                </a:solidFill>
              </a:rPr>
              <a:t>Brain</a:t>
            </a:r>
            <a:endParaRPr lang="en-US" sz="1200" b="1" dirty="0">
              <a:solidFill>
                <a:schemeClr val="lt1"/>
              </a:solidFill>
            </a:endParaRPr>
          </a:p>
        </p:txBody>
      </p:sp>
      <p:sp>
        <p:nvSpPr>
          <p:cNvPr id="58" name="Shape 1203"/>
          <p:cNvSpPr/>
          <p:nvPr/>
        </p:nvSpPr>
        <p:spPr>
          <a:xfrm>
            <a:off x="5348856" y="3604031"/>
            <a:ext cx="265199" cy="260999"/>
          </a:xfrm>
          <a:prstGeom prst="quadArrow">
            <a:avLst>
              <a:gd name="adj1" fmla="val 22500"/>
              <a:gd name="adj2" fmla="val 22500"/>
              <a:gd name="adj3" fmla="val 22500"/>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3818066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dissolve">
                                      <p:cBhvr>
                                        <p:cTn id="12" dur="500"/>
                                        <p:tgtEl>
                                          <p:spTgt spid="6"/>
                                        </p:tgtEl>
                                      </p:cBhvr>
                                    </p:animEffect>
                                  </p:childTnLst>
                                </p:cTn>
                              </p:par>
                              <p:par>
                                <p:cTn id="13" presetID="0" presetClass="path" presetSubtype="0" accel="50000" decel="50000" fill="hold" grpId="0" nodeType="withEffect">
                                  <p:stCondLst>
                                    <p:cond delay="0"/>
                                  </p:stCondLst>
                                  <p:childTnLst>
                                    <p:animMotion origin="layout" path="M 5.55556E-7 3.24591E-6 C 0.10712 0.07744 0.21858 0.10799 0.30712 0.10058 C 0.39566 0.09318 0.2651 0.00339 0.31684 -0.06048 " pathEditMode="relative" rAng="0" ptsTypes="fsf">
                                      <p:cBhvr>
                                        <p:cTn id="14" dur="2000" fill="hold"/>
                                        <p:tgtEl>
                                          <p:spTgt spid="91"/>
                                        </p:tgtEl>
                                        <p:attrNameLst>
                                          <p:attrName>ppt_x</p:attrName>
                                          <p:attrName>ppt_y</p:attrName>
                                        </p:attrNameLst>
                                      </p:cBhvr>
                                      <p:rCtr x="19774" y="2376"/>
                                    </p:animMotion>
                                  </p:childTnLst>
                                </p:cTn>
                              </p:par>
                              <p:par>
                                <p:cTn id="15" presetID="0" presetClass="path" presetSubtype="0" accel="50000" decel="50000" fill="hold" grpId="0" nodeType="withEffect">
                                  <p:stCondLst>
                                    <p:cond delay="0"/>
                                  </p:stCondLst>
                                  <p:childTnLst>
                                    <p:animMotion origin="layout" path="M 0.00174 0.00124 C 0.05035 0.01882 0.22032 0.11937 0.29323 0.10889 C 0.36615 0.0984 0.40851 -0.0256 0.43889 -0.06107 " pathEditMode="relative" rAng="0" ptsTypes="aaa">
                                      <p:cBhvr>
                                        <p:cTn id="16" dur="2000" fill="hold"/>
                                        <p:tgtEl>
                                          <p:spTgt spid="13"/>
                                        </p:tgtEl>
                                        <p:attrNameLst>
                                          <p:attrName>ppt_x</p:attrName>
                                          <p:attrName>ppt_y</p:attrName>
                                        </p:attrNameLst>
                                      </p:cBhvr>
                                      <p:rCtr x="21858" y="2776"/>
                                    </p:animMotion>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39">
                                            <p:txEl>
                                              <p:pRg st="0" end="0"/>
                                            </p:txEl>
                                          </p:spTgt>
                                        </p:tgtEl>
                                        <p:attrNameLst>
                                          <p:attrName>style.visibility</p:attrName>
                                        </p:attrNameLst>
                                      </p:cBhvr>
                                      <p:to>
                                        <p:strVal val="visible"/>
                                      </p:to>
                                    </p:set>
                                    <p:animEffect transition="in" filter="dissolve">
                                      <p:cBhvr>
                                        <p:cTn id="21" dur="500"/>
                                        <p:tgtEl>
                                          <p:spTgt spid="39">
                                            <p:txEl>
                                              <p:pRg st="0" end="0"/>
                                            </p:txEl>
                                          </p:spTgt>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56"/>
                                        </p:tgtEl>
                                        <p:attrNameLst>
                                          <p:attrName>style.visibility</p:attrName>
                                        </p:attrNameLst>
                                      </p:cBhvr>
                                      <p:to>
                                        <p:strVal val="visible"/>
                                      </p:to>
                                    </p:set>
                                    <p:animEffect transition="in" filter="wipe(left)">
                                      <p:cBhvr>
                                        <p:cTn id="24" dur="500"/>
                                        <p:tgtEl>
                                          <p:spTgt spid="56"/>
                                        </p:tgtEl>
                                      </p:cBhvr>
                                    </p:animEffect>
                                  </p:childTnLst>
                                </p:cTn>
                              </p:par>
                            </p:childTnLst>
                          </p:cTn>
                        </p:par>
                        <p:par>
                          <p:cTn id="25" fill="hold">
                            <p:stCondLst>
                              <p:cond delay="500"/>
                            </p:stCondLst>
                            <p:childTnLst>
                              <p:par>
                                <p:cTn id="26" presetID="22" presetClass="entr" presetSubtype="2" fill="hold" grpId="0" nodeType="afterEffect">
                                  <p:stCondLst>
                                    <p:cond delay="0"/>
                                  </p:stCondLst>
                                  <p:childTnLst>
                                    <p:set>
                                      <p:cBhvr>
                                        <p:cTn id="27" dur="1" fill="hold">
                                          <p:stCondLst>
                                            <p:cond delay="0"/>
                                          </p:stCondLst>
                                        </p:cTn>
                                        <p:tgtEl>
                                          <p:spTgt spid="57"/>
                                        </p:tgtEl>
                                        <p:attrNameLst>
                                          <p:attrName>style.visibility</p:attrName>
                                        </p:attrNameLst>
                                      </p:cBhvr>
                                      <p:to>
                                        <p:strVal val="visible"/>
                                      </p:to>
                                    </p:set>
                                    <p:animEffect transition="in" filter="wipe(right)">
                                      <p:cBhvr>
                                        <p:cTn id="28" dur="500"/>
                                        <p:tgtEl>
                                          <p:spTgt spid="57"/>
                                        </p:tgtEl>
                                      </p:cBhvr>
                                    </p:animEffect>
                                  </p:childTnLst>
                                </p:cTn>
                              </p:par>
                            </p:childTnLst>
                          </p:cTn>
                        </p:par>
                        <p:par>
                          <p:cTn id="29" fill="hold">
                            <p:stCondLst>
                              <p:cond delay="1000"/>
                            </p:stCondLst>
                            <p:childTnLst>
                              <p:par>
                                <p:cTn id="30" presetID="10" presetClass="entr" presetSubtype="0" fill="hold" grpId="0" nodeType="afterEffect">
                                  <p:stCondLst>
                                    <p:cond delay="0"/>
                                  </p:stCondLst>
                                  <p:childTnLst>
                                    <p:set>
                                      <p:cBhvr>
                                        <p:cTn id="31" dur="1" fill="hold">
                                          <p:stCondLst>
                                            <p:cond delay="0"/>
                                          </p:stCondLst>
                                        </p:cTn>
                                        <p:tgtEl>
                                          <p:spTgt spid="97"/>
                                        </p:tgtEl>
                                        <p:attrNameLst>
                                          <p:attrName>style.visibility</p:attrName>
                                        </p:attrNameLst>
                                      </p:cBhvr>
                                      <p:to>
                                        <p:strVal val="visible"/>
                                      </p:to>
                                    </p:set>
                                    <p:animEffect transition="in" filter="fade">
                                      <p:cBhvr>
                                        <p:cTn id="32" dur="500"/>
                                        <p:tgtEl>
                                          <p:spTgt spid="97"/>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39">
                                            <p:txEl>
                                              <p:pRg st="1" end="1"/>
                                            </p:txEl>
                                          </p:spTgt>
                                        </p:tgtEl>
                                        <p:attrNameLst>
                                          <p:attrName>style.visibility</p:attrName>
                                        </p:attrNameLst>
                                      </p:cBhvr>
                                      <p:to>
                                        <p:strVal val="visible"/>
                                      </p:to>
                                    </p:set>
                                    <p:animEffect transition="in" filter="dissolve">
                                      <p:cBhvr>
                                        <p:cTn id="37" dur="500"/>
                                        <p:tgtEl>
                                          <p:spTgt spid="39">
                                            <p:txEl>
                                              <p:pRg st="1" end="1"/>
                                            </p:txEl>
                                          </p:spTgt>
                                        </p:tgtEl>
                                      </p:cBhvr>
                                    </p:animEffect>
                                  </p:childTnLst>
                                </p:cTn>
                              </p:par>
                              <p:par>
                                <p:cTn id="38" presetID="1" presetClass="entr" presetSubtype="0" fill="hold" grpId="0" nodeType="withEffect">
                                  <p:stCondLst>
                                    <p:cond delay="0"/>
                                  </p:stCondLst>
                                  <p:childTnLst>
                                    <p:set>
                                      <p:cBhvr>
                                        <p:cTn id="39" dur="1" fill="hold">
                                          <p:stCondLst>
                                            <p:cond delay="0"/>
                                          </p:stCondLst>
                                        </p:cTn>
                                        <p:tgtEl>
                                          <p:spTgt spid="92"/>
                                        </p:tgtEl>
                                        <p:attrNameLst>
                                          <p:attrName>style.visibility</p:attrName>
                                        </p:attrNameLst>
                                      </p:cBhvr>
                                      <p:to>
                                        <p:strVal val="visible"/>
                                      </p:to>
                                    </p:set>
                                  </p:childTnLst>
                                </p:cTn>
                              </p:par>
                              <p:par>
                                <p:cTn id="40" presetID="37" presetClass="path" presetSubtype="0" accel="50000" decel="50000" fill="hold" grpId="1" nodeType="withEffect">
                                  <p:stCondLst>
                                    <p:cond delay="0"/>
                                  </p:stCondLst>
                                  <p:childTnLst>
                                    <p:animMotion origin="layout" path="M 3.57825E-6 -1.5921E-6 C 3.57825E-6 0.00031 -0.12958 0.26998 -0.11604 0.34835 C -0.10249 0.42703 0.26871 0.28016 0.24266 0.37797 " pathEditMode="relative" rAng="0" ptsTypes="fsf">
                                      <p:cBhvr>
                                        <p:cTn id="41" dur="2000" fill="hold"/>
                                        <p:tgtEl>
                                          <p:spTgt spid="92"/>
                                        </p:tgtEl>
                                        <p:attrNameLst>
                                          <p:attrName>ppt_x</p:attrName>
                                          <p:attrName>ppt_y</p:attrName>
                                        </p:attrNameLst>
                                      </p:cBhvr>
                                      <p:rCtr x="6948" y="21351"/>
                                    </p:animMotion>
                                  </p:childTnLst>
                                </p:cTn>
                              </p:par>
                            </p:childTnLst>
                          </p:cTn>
                        </p:par>
                        <p:par>
                          <p:cTn id="42" fill="hold">
                            <p:stCondLst>
                              <p:cond delay="2000"/>
                            </p:stCondLst>
                            <p:childTnLst>
                              <p:par>
                                <p:cTn id="43" presetID="22" presetClass="entr" presetSubtype="8" fill="hold" nodeType="afterEffect">
                                  <p:stCondLst>
                                    <p:cond delay="0"/>
                                  </p:stCondLst>
                                  <p:childTnLst>
                                    <p:set>
                                      <p:cBhvr>
                                        <p:cTn id="44" dur="1" fill="hold">
                                          <p:stCondLst>
                                            <p:cond delay="0"/>
                                          </p:stCondLst>
                                        </p:cTn>
                                        <p:tgtEl>
                                          <p:spTgt spid="95"/>
                                        </p:tgtEl>
                                        <p:attrNameLst>
                                          <p:attrName>style.visibility</p:attrName>
                                        </p:attrNameLst>
                                      </p:cBhvr>
                                      <p:to>
                                        <p:strVal val="visible"/>
                                      </p:to>
                                    </p:set>
                                    <p:animEffect transition="in" filter="wipe(left)">
                                      <p:cBhvr>
                                        <p:cTn id="45" dur="500"/>
                                        <p:tgtEl>
                                          <p:spTgt spid="95"/>
                                        </p:tgtEl>
                                      </p:cBhvr>
                                    </p:animEffect>
                                  </p:childTnLst>
                                </p:cTn>
                              </p:par>
                            </p:childTnLst>
                          </p:cTn>
                        </p:par>
                        <p:par>
                          <p:cTn id="46" fill="hold">
                            <p:stCondLst>
                              <p:cond delay="2500"/>
                            </p:stCondLst>
                            <p:childTnLst>
                              <p:par>
                                <p:cTn id="47" presetID="1" presetClass="entr" presetSubtype="0" fill="hold" grpId="0" nodeType="afterEffect">
                                  <p:stCondLst>
                                    <p:cond delay="0"/>
                                  </p:stCondLst>
                                  <p:childTnLst>
                                    <p:set>
                                      <p:cBhvr>
                                        <p:cTn id="48" dur="1" fill="hold">
                                          <p:stCondLst>
                                            <p:cond delay="0"/>
                                          </p:stCondLst>
                                        </p:cTn>
                                        <p:tgtEl>
                                          <p:spTgt spid="96"/>
                                        </p:tgtEl>
                                        <p:attrNameLst>
                                          <p:attrName>style.visibility</p:attrName>
                                        </p:attrNameLst>
                                      </p:cBhvr>
                                      <p:to>
                                        <p:strVal val="visible"/>
                                      </p:to>
                                    </p:set>
                                  </p:childTnLst>
                                </p:cTn>
                              </p:par>
                            </p:childTnLst>
                          </p:cTn>
                        </p:par>
                        <p:par>
                          <p:cTn id="49" fill="hold">
                            <p:stCondLst>
                              <p:cond delay="2500"/>
                            </p:stCondLst>
                            <p:childTnLst>
                              <p:par>
                                <p:cTn id="50" presetID="37" presetClass="path" presetSubtype="0" accel="50000" decel="50000" fill="hold" grpId="1" nodeType="afterEffect">
                                  <p:stCondLst>
                                    <p:cond delay="0"/>
                                  </p:stCondLst>
                                  <p:childTnLst>
                                    <p:animMotion origin="layout" path="M -3.51398E-6 -3.91546E-6 C 0.00035 -0.03548 0.01338 -0.15149 0.00174 -0.2132 C -0.0099 -0.27491 -0.28747 -0.34248 -0.30224 -0.37519 " pathEditMode="relative" rAng="0" ptsTypes="fsf">
                                      <p:cBhvr>
                                        <p:cTn id="51" dur="2000" fill="hold"/>
                                        <p:tgtEl>
                                          <p:spTgt spid="96"/>
                                        </p:tgtEl>
                                        <p:attrNameLst>
                                          <p:attrName>ppt_x</p:attrName>
                                          <p:attrName>ppt_y</p:attrName>
                                        </p:attrNameLst>
                                      </p:cBhvr>
                                      <p:rCtr x="-14452" y="-18760"/>
                                    </p:animMotion>
                                  </p:childTnLst>
                                </p:cTn>
                              </p:par>
                            </p:childTnLst>
                          </p:cTn>
                        </p:par>
                      </p:childTnLst>
                    </p:cTn>
                  </p:par>
                  <p:par>
                    <p:cTn id="52" fill="hold">
                      <p:stCondLst>
                        <p:cond delay="indefinite"/>
                      </p:stCondLst>
                      <p:childTnLst>
                        <p:par>
                          <p:cTn id="53" fill="hold">
                            <p:stCondLst>
                              <p:cond delay="0"/>
                            </p:stCondLst>
                            <p:childTnLst>
                              <p:par>
                                <p:cTn id="54" presetID="9" presetClass="entr" presetSubtype="0" fill="hold" grpId="0" nodeType="clickEffect">
                                  <p:stCondLst>
                                    <p:cond delay="0"/>
                                  </p:stCondLst>
                                  <p:childTnLst>
                                    <p:set>
                                      <p:cBhvr>
                                        <p:cTn id="55" dur="1" fill="hold">
                                          <p:stCondLst>
                                            <p:cond delay="0"/>
                                          </p:stCondLst>
                                        </p:cTn>
                                        <p:tgtEl>
                                          <p:spTgt spid="39">
                                            <p:txEl>
                                              <p:pRg st="2" end="2"/>
                                            </p:txEl>
                                          </p:spTgt>
                                        </p:tgtEl>
                                        <p:attrNameLst>
                                          <p:attrName>style.visibility</p:attrName>
                                        </p:attrNameLst>
                                      </p:cBhvr>
                                      <p:to>
                                        <p:strVal val="visible"/>
                                      </p:to>
                                    </p:set>
                                    <p:animEffect transition="in" filter="dissolve">
                                      <p:cBhvr>
                                        <p:cTn id="56" dur="500"/>
                                        <p:tgtEl>
                                          <p:spTgt spid="39">
                                            <p:txEl>
                                              <p:pRg st="2" end="2"/>
                                            </p:txEl>
                                          </p:spTgt>
                                        </p:tgtEl>
                                      </p:cBhvr>
                                    </p:animEffect>
                                  </p:childTnLst>
                                </p:cTn>
                              </p:par>
                              <p:par>
                                <p:cTn id="57" presetID="1" presetClass="entr" presetSubtype="0" fill="hold" grpId="0" nodeType="withEffect">
                                  <p:stCondLst>
                                    <p:cond delay="0"/>
                                  </p:stCondLst>
                                  <p:childTnLst>
                                    <p:set>
                                      <p:cBhvr>
                                        <p:cTn id="58" dur="1" fill="hold">
                                          <p:stCondLst>
                                            <p:cond delay="0"/>
                                          </p:stCondLst>
                                        </p:cTn>
                                        <p:tgtEl>
                                          <p:spTgt spid="98"/>
                                        </p:tgtEl>
                                        <p:attrNameLst>
                                          <p:attrName>style.visibility</p:attrName>
                                        </p:attrNameLst>
                                      </p:cBhvr>
                                      <p:to>
                                        <p:strVal val="visible"/>
                                      </p:to>
                                    </p:set>
                                  </p:childTnLst>
                                </p:cTn>
                              </p:par>
                              <p:par>
                                <p:cTn id="59" presetID="50" presetClass="path" presetSubtype="0" accel="50000" decel="50000" fill="hold" grpId="1" nodeType="withEffect">
                                  <p:stCondLst>
                                    <p:cond delay="0"/>
                                  </p:stCondLst>
                                  <p:childTnLst>
                                    <p:animMotion origin="layout" path="M -4.25569E-6 -3.80747E-6 C -4.25569E-6 0.00031 -0.10126 0.21414 -0.12732 0.32151 C -0.15337 0.42888 0.16172 0.34928 0.18256 0.39093 " pathEditMode="relative" rAng="0" ptsTypes="fsf">
                                      <p:cBhvr>
                                        <p:cTn id="60" dur="2000" fill="hold"/>
                                        <p:tgtEl>
                                          <p:spTgt spid="98"/>
                                        </p:tgtEl>
                                        <p:attrNameLst>
                                          <p:attrName>ppt_x</p:attrName>
                                          <p:attrName>ppt_y</p:attrName>
                                        </p:attrNameLst>
                                      </p:cBhvr>
                                      <p:rCtr x="1459" y="21444"/>
                                    </p:animMotion>
                                  </p:childTnLst>
                                </p:cTn>
                              </p:par>
                            </p:childTnLst>
                          </p:cTn>
                        </p:par>
                      </p:childTnLst>
                    </p:cTn>
                  </p:par>
                  <p:par>
                    <p:cTn id="61" fill="hold">
                      <p:stCondLst>
                        <p:cond delay="indefinite"/>
                      </p:stCondLst>
                      <p:childTnLst>
                        <p:par>
                          <p:cTn id="62" fill="hold">
                            <p:stCondLst>
                              <p:cond delay="0"/>
                            </p:stCondLst>
                            <p:childTnLst>
                              <p:par>
                                <p:cTn id="63" presetID="9" presetClass="entr" presetSubtype="0" fill="hold" grpId="0" nodeType="clickEffect">
                                  <p:stCondLst>
                                    <p:cond delay="0"/>
                                  </p:stCondLst>
                                  <p:childTnLst>
                                    <p:set>
                                      <p:cBhvr>
                                        <p:cTn id="64" dur="1" fill="hold">
                                          <p:stCondLst>
                                            <p:cond delay="0"/>
                                          </p:stCondLst>
                                        </p:cTn>
                                        <p:tgtEl>
                                          <p:spTgt spid="39">
                                            <p:txEl>
                                              <p:pRg st="3" end="3"/>
                                            </p:txEl>
                                          </p:spTgt>
                                        </p:tgtEl>
                                        <p:attrNameLst>
                                          <p:attrName>style.visibility</p:attrName>
                                        </p:attrNameLst>
                                      </p:cBhvr>
                                      <p:to>
                                        <p:strVal val="visible"/>
                                      </p:to>
                                    </p:set>
                                    <p:animEffect transition="in" filter="dissolve">
                                      <p:cBhvr>
                                        <p:cTn id="65" dur="500"/>
                                        <p:tgtEl>
                                          <p:spTgt spid="3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6" grpId="0"/>
      <p:bldP spid="39" grpId="0" uiExpand="1" build="p"/>
      <p:bldP spid="56" grpId="0" uiExpand="1" animBg="1"/>
      <p:bldP spid="57" grpId="0" uiExpand="1" animBg="1"/>
      <p:bldP spid="13" grpId="0"/>
      <p:bldP spid="91" grpId="0" animBg="1"/>
      <p:bldP spid="92" grpId="0" uiExpand="1" animBg="1"/>
      <p:bldP spid="92" grpId="1" uiExpand="1" animBg="1"/>
      <p:bldP spid="96" grpId="0" animBg="1"/>
      <p:bldP spid="96" grpId="1" animBg="1"/>
      <p:bldP spid="98" grpId="0" animBg="1"/>
      <p:bldP spid="98" grpId="1" animBg="1"/>
      <p:bldP spid="97" grpId="0" uiExpand="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48"/>
        <p:cNvGrpSpPr/>
        <p:nvPr/>
      </p:nvGrpSpPr>
      <p:grpSpPr>
        <a:xfrm>
          <a:off x="0" y="0"/>
          <a:ext cx="0" cy="0"/>
          <a:chOff x="0" y="0"/>
          <a:chExt cx="0" cy="0"/>
        </a:xfrm>
      </p:grpSpPr>
      <p:sp>
        <p:nvSpPr>
          <p:cNvPr id="1249" name="Shape 1249"/>
          <p:cNvSpPr/>
          <p:nvPr/>
        </p:nvSpPr>
        <p:spPr>
          <a:xfrm>
            <a:off x="481396" y="1109583"/>
            <a:ext cx="8416500" cy="3614700"/>
          </a:xfrm>
          <a:prstGeom prst="roundRect">
            <a:avLst>
              <a:gd name="adj" fmla="val 8224"/>
            </a:avLst>
          </a:prstGeom>
          <a:gradFill>
            <a:gsLst>
              <a:gs pos="0">
                <a:srgbClr val="D8D8D8"/>
              </a:gs>
              <a:gs pos="100000">
                <a:srgbClr val="F2F2F2"/>
              </a:gs>
            </a:gsLst>
            <a:lin ang="5400012" scaled="0"/>
          </a:gradFill>
          <a:ln w="9525" cap="flat" cmpd="sng">
            <a:solidFill>
              <a:srgbClr val="7F7F7F"/>
            </a:solidFill>
            <a:prstDash val="solid"/>
            <a:round/>
            <a:headEnd type="none" w="med" len="med"/>
            <a:tailEnd type="none" w="med" len="med"/>
          </a:ln>
        </p:spPr>
        <p:txBody>
          <a:bodyPr lIns="91425" tIns="0" rIns="91425" bIns="0" anchor="b" anchorCtr="0">
            <a:noAutofit/>
          </a:bodyPr>
          <a:lstStyle/>
          <a:p>
            <a:pPr marL="0" marR="0" lvl="0" indent="0" algn="ctr" rtl="0">
              <a:spcBef>
                <a:spcPts val="0"/>
              </a:spcBef>
              <a:spcAft>
                <a:spcPts val="0"/>
              </a:spcAft>
              <a:buNone/>
            </a:pPr>
            <a:endParaRPr sz="1600" b="0" i="0" u="none" strike="noStrike" cap="none">
              <a:solidFill>
                <a:srgbClr val="008881"/>
              </a:solidFill>
              <a:latin typeface="Arial"/>
              <a:ea typeface="Arial"/>
              <a:cs typeface="Arial"/>
              <a:sym typeface="Arial"/>
            </a:endParaRPr>
          </a:p>
        </p:txBody>
      </p:sp>
      <p:sp>
        <p:nvSpPr>
          <p:cNvPr id="1250" name="Shape 1250"/>
          <p:cNvSpPr txBox="1">
            <a:spLocks noGrp="1"/>
          </p:cNvSpPr>
          <p:nvPr>
            <p:ph type="title"/>
          </p:nvPr>
        </p:nvSpPr>
        <p:spPr>
          <a:prstGeom prst="rect">
            <a:avLst/>
          </a:prstGeom>
          <a:noFill/>
          <a:ln>
            <a:noFill/>
          </a:ln>
        </p:spPr>
        <p:txBody>
          <a:bodyPr lIns="0" tIns="0" rIns="0" bIns="0" anchor="t" anchorCtr="0">
            <a:noAutofit/>
          </a:bodyPr>
          <a:lstStyle/>
          <a:p>
            <a:pPr marL="0" marR="0" lvl="0" indent="0" algn="l" rtl="0">
              <a:lnSpc>
                <a:spcPct val="90000"/>
              </a:lnSpc>
              <a:spcBef>
                <a:spcPts val="0"/>
              </a:spcBef>
              <a:buClr>
                <a:srgbClr val="00685D"/>
              </a:buClr>
              <a:buSzPct val="25000"/>
              <a:buFont typeface="Arial"/>
              <a:buNone/>
            </a:pPr>
            <a:r>
              <a:rPr lang="en-US" sz="2800" dirty="0">
                <a:solidFill>
                  <a:srgbClr val="138A7E"/>
                </a:solidFill>
              </a:rPr>
              <a:t>Staging</a:t>
            </a:r>
            <a:r>
              <a:rPr lang="en-US" sz="2800" b="0" i="0" u="none" strike="noStrike" cap="none" dirty="0">
                <a:solidFill>
                  <a:srgbClr val="138A7E"/>
                </a:solidFill>
                <a:latin typeface="Arial"/>
                <a:ea typeface="Arial"/>
                <a:cs typeface="Arial"/>
                <a:sym typeface="Arial"/>
              </a:rPr>
              <a:t> an </a:t>
            </a:r>
            <a:r>
              <a:rPr lang="en-US" sz="2800" b="0" i="1" u="none" strike="noStrike" cap="none" dirty="0">
                <a:solidFill>
                  <a:srgbClr val="138A7E"/>
                </a:solidFill>
                <a:latin typeface="Arial"/>
                <a:ea typeface="Arial"/>
                <a:cs typeface="Arial"/>
                <a:sym typeface="Arial"/>
              </a:rPr>
              <a:t>Application</a:t>
            </a:r>
          </a:p>
        </p:txBody>
      </p:sp>
      <p:sp>
        <p:nvSpPr>
          <p:cNvPr id="1251" name="Shape 1251"/>
          <p:cNvSpPr/>
          <p:nvPr/>
        </p:nvSpPr>
        <p:spPr>
          <a:xfrm rot="-5400000">
            <a:off x="-1051014" y="2780795"/>
            <a:ext cx="3716699" cy="374100"/>
          </a:xfrm>
          <a:prstGeom prst="roundRect">
            <a:avLst>
              <a:gd name="adj" fmla="val 8685"/>
            </a:avLst>
          </a:prstGeom>
          <a:solidFill>
            <a:srgbClr val="0A1831">
              <a:alpha val="24710"/>
            </a:srgbClr>
          </a:solidFill>
          <a:ln>
            <a:noFill/>
          </a:ln>
        </p:spPr>
        <p:txBody>
          <a:bodyPr lIns="0" tIns="0" rIns="0" bIns="0" anchor="ctr" anchorCtr="0">
            <a:noAutofit/>
          </a:bodyPr>
          <a:lstStyle/>
          <a:p>
            <a:pPr marL="0" marR="0" lvl="0" indent="0" algn="ctr" rtl="0">
              <a:spcBef>
                <a:spcPts val="0"/>
              </a:spcBef>
              <a:spcAft>
                <a:spcPts val="0"/>
              </a:spcAft>
              <a:buSzPct val="25000"/>
              <a:buNone/>
            </a:pPr>
            <a:r>
              <a:rPr lang="en-US" sz="1600" b="0" i="0" u="none" strike="noStrike" cap="none">
                <a:solidFill>
                  <a:srgbClr val="F2F2F2"/>
                </a:solidFill>
                <a:latin typeface="Calibri"/>
                <a:ea typeface="Calibri"/>
                <a:cs typeface="Calibri"/>
                <a:sym typeface="Calibri"/>
              </a:rPr>
              <a:t>Router</a:t>
            </a:r>
          </a:p>
        </p:txBody>
      </p:sp>
      <p:sp>
        <p:nvSpPr>
          <p:cNvPr id="1252" name="Shape 1252"/>
          <p:cNvSpPr/>
          <p:nvPr/>
        </p:nvSpPr>
        <p:spPr>
          <a:xfrm>
            <a:off x="7107774" y="4001788"/>
            <a:ext cx="1696799" cy="646199"/>
          </a:xfrm>
          <a:prstGeom prst="rect">
            <a:avLst/>
          </a:prstGeom>
          <a:noFill/>
          <a:ln>
            <a:noFill/>
          </a:ln>
        </p:spPr>
        <p:txBody>
          <a:bodyPr lIns="91425" tIns="45700" rIns="91425" bIns="45700" anchor="t" anchorCtr="0">
            <a:noAutofit/>
          </a:bodyPr>
          <a:lstStyle/>
          <a:p>
            <a:pPr marL="0" marR="0" lvl="0" indent="0" algn="r" rtl="0">
              <a:spcBef>
                <a:spcPts val="0"/>
              </a:spcBef>
              <a:spcAft>
                <a:spcPts val="0"/>
              </a:spcAft>
              <a:buSzPct val="25000"/>
              <a:buNone/>
            </a:pPr>
            <a:r>
              <a:rPr lang="en-US" sz="1800" b="0" i="0" u="none" strike="noStrike" cap="none" dirty="0" smtClean="0">
                <a:solidFill>
                  <a:srgbClr val="000000"/>
                </a:solidFill>
                <a:latin typeface="Calibri"/>
                <a:ea typeface="Calibri"/>
                <a:cs typeface="Calibri"/>
                <a:sym typeface="Calibri"/>
              </a:rPr>
              <a:t>Platform Runtime</a:t>
            </a:r>
            <a:endParaRPr lang="en-US" sz="1800" b="0" i="0" u="none" strike="noStrike" cap="none" dirty="0">
              <a:solidFill>
                <a:srgbClr val="000000"/>
              </a:solidFill>
              <a:latin typeface="Calibri"/>
              <a:ea typeface="Calibri"/>
              <a:cs typeface="Calibri"/>
              <a:sym typeface="Calibri"/>
            </a:endParaRPr>
          </a:p>
        </p:txBody>
      </p:sp>
      <p:sp>
        <p:nvSpPr>
          <p:cNvPr id="1253" name="Shape 1253"/>
          <p:cNvSpPr/>
          <p:nvPr/>
        </p:nvSpPr>
        <p:spPr>
          <a:xfrm>
            <a:off x="692009" y="2202952"/>
            <a:ext cx="230699" cy="230699"/>
          </a:xfrm>
          <a:custGeom>
            <a:avLst/>
            <a:gdLst/>
            <a:ahLst/>
            <a:cxnLst/>
            <a:rect l="0" t="0" r="0" b="0"/>
            <a:pathLst>
              <a:path w="120000" h="120000" extrusionOk="0">
                <a:moveTo>
                  <a:pt x="52669" y="69893"/>
                </a:moveTo>
                <a:lnTo>
                  <a:pt x="52669" y="92828"/>
                </a:lnTo>
                <a:lnTo>
                  <a:pt x="41041" y="92828"/>
                </a:lnTo>
                <a:lnTo>
                  <a:pt x="60000" y="117431"/>
                </a:lnTo>
                <a:lnTo>
                  <a:pt x="78958" y="92828"/>
                </a:lnTo>
                <a:lnTo>
                  <a:pt x="67330" y="92828"/>
                </a:lnTo>
                <a:lnTo>
                  <a:pt x="67330" y="69893"/>
                </a:lnTo>
                <a:close/>
                <a:moveTo>
                  <a:pt x="90877" y="41041"/>
                </a:moveTo>
                <a:lnTo>
                  <a:pt x="66274" y="60000"/>
                </a:lnTo>
                <a:lnTo>
                  <a:pt x="90877" y="78958"/>
                </a:lnTo>
                <a:lnTo>
                  <a:pt x="90877" y="67330"/>
                </a:lnTo>
                <a:lnTo>
                  <a:pt x="113812" y="67330"/>
                </a:lnTo>
                <a:lnTo>
                  <a:pt x="113812" y="52669"/>
                </a:lnTo>
                <a:lnTo>
                  <a:pt x="90877" y="52669"/>
                </a:lnTo>
                <a:close/>
                <a:moveTo>
                  <a:pt x="29122" y="41041"/>
                </a:moveTo>
                <a:lnTo>
                  <a:pt x="29122" y="52669"/>
                </a:lnTo>
                <a:lnTo>
                  <a:pt x="6187" y="52669"/>
                </a:lnTo>
                <a:lnTo>
                  <a:pt x="6187" y="67330"/>
                </a:lnTo>
                <a:lnTo>
                  <a:pt x="29122" y="67330"/>
                </a:lnTo>
                <a:lnTo>
                  <a:pt x="29122" y="78958"/>
                </a:lnTo>
                <a:lnTo>
                  <a:pt x="53724" y="60000"/>
                </a:lnTo>
                <a:close/>
                <a:moveTo>
                  <a:pt x="60000" y="2569"/>
                </a:moveTo>
                <a:lnTo>
                  <a:pt x="41041" y="27171"/>
                </a:lnTo>
                <a:lnTo>
                  <a:pt x="52669" y="27171"/>
                </a:lnTo>
                <a:lnTo>
                  <a:pt x="52669" y="50106"/>
                </a:lnTo>
                <a:lnTo>
                  <a:pt x="67330" y="50106"/>
                </a:lnTo>
                <a:lnTo>
                  <a:pt x="67330" y="27171"/>
                </a:lnTo>
                <a:lnTo>
                  <a:pt x="78958" y="27171"/>
                </a:lnTo>
                <a:close/>
                <a:moveTo>
                  <a:pt x="60000" y="0"/>
                </a:moveTo>
                <a:cubicBezTo>
                  <a:pt x="93137" y="0"/>
                  <a:pt x="120000" y="26862"/>
                  <a:pt x="120000" y="60000"/>
                </a:cubicBezTo>
                <a:cubicBezTo>
                  <a:pt x="120000" y="93137"/>
                  <a:pt x="93137" y="120000"/>
                  <a:pt x="60000" y="120000"/>
                </a:cubicBezTo>
                <a:cubicBezTo>
                  <a:pt x="26862" y="120000"/>
                  <a:pt x="0" y="93137"/>
                  <a:pt x="0" y="60000"/>
                </a:cubicBezTo>
                <a:cubicBezTo>
                  <a:pt x="0" y="26862"/>
                  <a:pt x="26862" y="0"/>
                  <a:pt x="60000"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68" name="Oval 42"/>
          <p:cNvSpPr/>
          <p:nvPr/>
        </p:nvSpPr>
        <p:spPr>
          <a:xfrm>
            <a:off x="692009" y="2193029"/>
            <a:ext cx="230584" cy="230584"/>
          </a:xfrm>
          <a:custGeom>
            <a:avLst/>
            <a:gdLst/>
            <a:ahLst/>
            <a:cxnLst/>
            <a:rect l="l" t="t" r="r" b="b"/>
            <a:pathLst>
              <a:path w="763984" h="763984">
                <a:moveTo>
                  <a:pt x="335323" y="444979"/>
                </a:moveTo>
                <a:lnTo>
                  <a:pt x="335323" y="590998"/>
                </a:lnTo>
                <a:lnTo>
                  <a:pt x="261293" y="590998"/>
                </a:lnTo>
                <a:lnTo>
                  <a:pt x="381992" y="747629"/>
                </a:lnTo>
                <a:lnTo>
                  <a:pt x="502691" y="590998"/>
                </a:lnTo>
                <a:lnTo>
                  <a:pt x="428661" y="590998"/>
                </a:lnTo>
                <a:lnTo>
                  <a:pt x="428661" y="444979"/>
                </a:lnTo>
                <a:close/>
                <a:moveTo>
                  <a:pt x="578572" y="261293"/>
                </a:moveTo>
                <a:lnTo>
                  <a:pt x="421941" y="381992"/>
                </a:lnTo>
                <a:lnTo>
                  <a:pt x="578572" y="502691"/>
                </a:lnTo>
                <a:lnTo>
                  <a:pt x="578572" y="428661"/>
                </a:lnTo>
                <a:lnTo>
                  <a:pt x="724591" y="428661"/>
                </a:lnTo>
                <a:lnTo>
                  <a:pt x="724591" y="335323"/>
                </a:lnTo>
                <a:lnTo>
                  <a:pt x="578572" y="335323"/>
                </a:lnTo>
                <a:close/>
                <a:moveTo>
                  <a:pt x="185411" y="261293"/>
                </a:moveTo>
                <a:lnTo>
                  <a:pt x="185411" y="335323"/>
                </a:lnTo>
                <a:lnTo>
                  <a:pt x="39392" y="335323"/>
                </a:lnTo>
                <a:lnTo>
                  <a:pt x="39392" y="428661"/>
                </a:lnTo>
                <a:lnTo>
                  <a:pt x="185411" y="428661"/>
                </a:lnTo>
                <a:lnTo>
                  <a:pt x="185411" y="502691"/>
                </a:lnTo>
                <a:lnTo>
                  <a:pt x="342042" y="381992"/>
                </a:lnTo>
                <a:close/>
                <a:moveTo>
                  <a:pt x="381992" y="16356"/>
                </a:moveTo>
                <a:lnTo>
                  <a:pt x="261293" y="172987"/>
                </a:lnTo>
                <a:lnTo>
                  <a:pt x="335323" y="172987"/>
                </a:lnTo>
                <a:lnTo>
                  <a:pt x="335323" y="319006"/>
                </a:lnTo>
                <a:lnTo>
                  <a:pt x="428661" y="319006"/>
                </a:lnTo>
                <a:lnTo>
                  <a:pt x="428661" y="172987"/>
                </a:lnTo>
                <a:lnTo>
                  <a:pt x="502691" y="172987"/>
                </a:lnTo>
                <a:close/>
                <a:moveTo>
                  <a:pt x="381992" y="0"/>
                </a:moveTo>
                <a:cubicBezTo>
                  <a:pt x="592960" y="0"/>
                  <a:pt x="763984" y="171024"/>
                  <a:pt x="763984" y="381992"/>
                </a:cubicBezTo>
                <a:cubicBezTo>
                  <a:pt x="763984" y="592960"/>
                  <a:pt x="592960" y="763984"/>
                  <a:pt x="381992" y="763984"/>
                </a:cubicBezTo>
                <a:cubicBezTo>
                  <a:pt x="171024" y="763984"/>
                  <a:pt x="0" y="592960"/>
                  <a:pt x="0" y="381992"/>
                </a:cubicBezTo>
                <a:cubicBezTo>
                  <a:pt x="0" y="171024"/>
                  <a:pt x="171024" y="0"/>
                  <a:pt x="381992"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ounded Rectangle 68"/>
          <p:cNvSpPr>
            <a:spLocks noChangeArrowheads="1"/>
          </p:cNvSpPr>
          <p:nvPr/>
        </p:nvSpPr>
        <p:spPr bwMode="auto">
          <a:xfrm>
            <a:off x="1144332" y="1285396"/>
            <a:ext cx="1865863" cy="443726"/>
          </a:xfrm>
          <a:prstGeom prst="roundRect">
            <a:avLst>
              <a:gd name="adj" fmla="val 4579"/>
            </a:avLst>
          </a:prstGeom>
          <a:solidFill>
            <a:schemeClr val="bg1">
              <a:lumMod val="65000"/>
            </a:schemeClr>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err="1" smtClean="0">
                <a:solidFill>
                  <a:schemeClr val="bg1"/>
                </a:solidFill>
                <a:latin typeface="+mn-lt"/>
                <a:ea typeface="+mn-ea"/>
              </a:rPr>
              <a:t>Blobstore</a:t>
            </a:r>
            <a:endParaRPr lang="en-US" sz="1200" b="1" dirty="0">
              <a:solidFill>
                <a:schemeClr val="bg1"/>
              </a:solidFill>
              <a:latin typeface="+mn-lt"/>
              <a:ea typeface="+mn-ea"/>
            </a:endParaRPr>
          </a:p>
        </p:txBody>
      </p:sp>
      <p:sp>
        <p:nvSpPr>
          <p:cNvPr id="70" name="Oval 194"/>
          <p:cNvSpPr/>
          <p:nvPr/>
        </p:nvSpPr>
        <p:spPr>
          <a:xfrm>
            <a:off x="1207838" y="1399400"/>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ounded Rectangle 70"/>
          <p:cNvSpPr>
            <a:spLocks noChangeArrowheads="1"/>
          </p:cNvSpPr>
          <p:nvPr/>
        </p:nvSpPr>
        <p:spPr bwMode="auto">
          <a:xfrm>
            <a:off x="3319436" y="1285396"/>
            <a:ext cx="1494084" cy="443726"/>
          </a:xfrm>
          <a:prstGeom prst="roundRect">
            <a:avLst>
              <a:gd name="adj" fmla="val 4579"/>
            </a:avLst>
          </a:prstGeom>
          <a:solidFill>
            <a:schemeClr val="bg1">
              <a:lumMod val="65000"/>
            </a:schemeClr>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DB</a:t>
            </a:r>
            <a:endParaRPr lang="en-US" sz="1200" b="1" dirty="0">
              <a:solidFill>
                <a:schemeClr val="bg1"/>
              </a:solidFill>
              <a:latin typeface="+mn-lt"/>
              <a:ea typeface="+mn-ea"/>
            </a:endParaRPr>
          </a:p>
        </p:txBody>
      </p:sp>
      <p:sp>
        <p:nvSpPr>
          <p:cNvPr id="72" name="Oval 194"/>
          <p:cNvSpPr/>
          <p:nvPr/>
        </p:nvSpPr>
        <p:spPr>
          <a:xfrm>
            <a:off x="3382941" y="1399400"/>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p:cNvCxnSpPr>
            <a:stCxn id="69" idx="2"/>
          </p:cNvCxnSpPr>
          <p:nvPr/>
        </p:nvCxnSpPr>
        <p:spPr>
          <a:xfrm>
            <a:off x="2077264" y="1729122"/>
            <a:ext cx="488427" cy="463907"/>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74" name="Rounded Rectangle 73"/>
          <p:cNvSpPr>
            <a:spLocks noChangeArrowheads="1"/>
          </p:cNvSpPr>
          <p:nvPr/>
        </p:nvSpPr>
        <p:spPr bwMode="auto">
          <a:xfrm>
            <a:off x="1144333" y="2720818"/>
            <a:ext cx="5887241" cy="1619150"/>
          </a:xfrm>
          <a:prstGeom prst="roundRect">
            <a:avLst>
              <a:gd name="adj" fmla="val 2124"/>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75" name="Oval 170"/>
          <p:cNvSpPr/>
          <p:nvPr/>
        </p:nvSpPr>
        <p:spPr>
          <a:xfrm>
            <a:off x="1208435" y="2828908"/>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102"/>
          <p:cNvSpPr/>
          <p:nvPr/>
        </p:nvSpPr>
        <p:spPr>
          <a:xfrm>
            <a:off x="2400694" y="3260420"/>
            <a:ext cx="201273" cy="245737"/>
          </a:xfrm>
          <a:custGeom>
            <a:avLst/>
            <a:gdLst/>
            <a:ahLst/>
            <a:cxnLst/>
            <a:rect l="l" t="t" r="r" b="b"/>
            <a:pathLst>
              <a:path w="611982" h="657475">
                <a:moveTo>
                  <a:pt x="333375" y="406262"/>
                </a:moveTo>
                <a:lnTo>
                  <a:pt x="561975" y="406262"/>
                </a:lnTo>
                <a:lnTo>
                  <a:pt x="561975" y="657475"/>
                </a:lnTo>
                <a:lnTo>
                  <a:pt x="333375" y="657475"/>
                </a:lnTo>
                <a:close/>
                <a:moveTo>
                  <a:pt x="45244" y="406262"/>
                </a:moveTo>
                <a:lnTo>
                  <a:pt x="273844" y="406262"/>
                </a:lnTo>
                <a:lnTo>
                  <a:pt x="273844" y="657475"/>
                </a:lnTo>
                <a:lnTo>
                  <a:pt x="45244" y="657475"/>
                </a:lnTo>
                <a:close/>
                <a:moveTo>
                  <a:pt x="171419" y="48695"/>
                </a:moveTo>
                <a:cubicBezTo>
                  <a:pt x="155741" y="47045"/>
                  <a:pt x="140358" y="52540"/>
                  <a:pt x="127064" y="68094"/>
                </a:cubicBezTo>
                <a:cubicBezTo>
                  <a:pt x="82391" y="123816"/>
                  <a:pt x="155802" y="169538"/>
                  <a:pt x="237066" y="176978"/>
                </a:cubicBezTo>
                <a:cubicBezTo>
                  <a:pt x="248675" y="178041"/>
                  <a:pt x="260444" y="178322"/>
                  <a:pt x="272053" y="177740"/>
                </a:cubicBezTo>
                <a:cubicBezTo>
                  <a:pt x="268136" y="122896"/>
                  <a:pt x="218451" y="53645"/>
                  <a:pt x="171419" y="48695"/>
                </a:cubicBezTo>
                <a:close/>
                <a:moveTo>
                  <a:pt x="440565" y="48694"/>
                </a:moveTo>
                <a:cubicBezTo>
                  <a:pt x="393532" y="53644"/>
                  <a:pt x="343847" y="122895"/>
                  <a:pt x="339931" y="177739"/>
                </a:cubicBezTo>
                <a:cubicBezTo>
                  <a:pt x="351539" y="178321"/>
                  <a:pt x="363308" y="178040"/>
                  <a:pt x="374917" y="176977"/>
                </a:cubicBezTo>
                <a:cubicBezTo>
                  <a:pt x="456181" y="169537"/>
                  <a:pt x="529593" y="123815"/>
                  <a:pt x="484920" y="68093"/>
                </a:cubicBezTo>
                <a:cubicBezTo>
                  <a:pt x="471625" y="52539"/>
                  <a:pt x="456242" y="47044"/>
                  <a:pt x="440565" y="48694"/>
                </a:cubicBezTo>
                <a:close/>
                <a:moveTo>
                  <a:pt x="448567" y="477"/>
                </a:moveTo>
                <a:cubicBezTo>
                  <a:pt x="475777" y="-2373"/>
                  <a:pt x="502500" y="7341"/>
                  <a:pt x="525630" y="34740"/>
                </a:cubicBezTo>
                <a:cubicBezTo>
                  <a:pt x="601817" y="130930"/>
                  <a:pt x="481063" y="209852"/>
                  <a:pt x="343333" y="224089"/>
                </a:cubicBezTo>
                <a:lnTo>
                  <a:pt x="580964" y="224089"/>
                </a:lnTo>
                <a:cubicBezTo>
                  <a:pt x="598095" y="224089"/>
                  <a:pt x="611982" y="241448"/>
                  <a:pt x="611982" y="262862"/>
                </a:cubicBezTo>
                <a:lnTo>
                  <a:pt x="611982" y="355059"/>
                </a:lnTo>
                <a:lnTo>
                  <a:pt x="338138" y="355059"/>
                </a:lnTo>
                <a:lnTo>
                  <a:pt x="338138" y="225202"/>
                </a:lnTo>
                <a:lnTo>
                  <a:pt x="337357" y="225369"/>
                </a:lnTo>
                <a:lnTo>
                  <a:pt x="337688" y="227094"/>
                </a:lnTo>
                <a:cubicBezTo>
                  <a:pt x="327155" y="227649"/>
                  <a:pt x="316546" y="227789"/>
                  <a:pt x="305967" y="226454"/>
                </a:cubicBezTo>
                <a:cubicBezTo>
                  <a:pt x="295404" y="227788"/>
                  <a:pt x="284812" y="227647"/>
                  <a:pt x="274296" y="227093"/>
                </a:cubicBezTo>
                <a:lnTo>
                  <a:pt x="274717" y="225390"/>
                </a:lnTo>
                <a:lnTo>
                  <a:pt x="273844" y="225202"/>
                </a:lnTo>
                <a:lnTo>
                  <a:pt x="273844" y="355059"/>
                </a:lnTo>
                <a:lnTo>
                  <a:pt x="0" y="355059"/>
                </a:lnTo>
                <a:lnTo>
                  <a:pt x="0" y="262862"/>
                </a:lnTo>
                <a:cubicBezTo>
                  <a:pt x="0" y="241448"/>
                  <a:pt x="13887" y="224089"/>
                  <a:pt x="31018" y="224089"/>
                </a:cubicBezTo>
                <a:lnTo>
                  <a:pt x="268646" y="224089"/>
                </a:lnTo>
                <a:cubicBezTo>
                  <a:pt x="130918" y="209852"/>
                  <a:pt x="10167" y="130930"/>
                  <a:pt x="86353" y="34741"/>
                </a:cubicBezTo>
                <a:cubicBezTo>
                  <a:pt x="155580" y="-47261"/>
                  <a:pt x="256978" y="29146"/>
                  <a:pt x="307289" y="126712"/>
                </a:cubicBezTo>
                <a:cubicBezTo>
                  <a:pt x="338790" y="61129"/>
                  <a:pt x="394637" y="6125"/>
                  <a:pt x="448567" y="477"/>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102"/>
          <p:cNvSpPr/>
          <p:nvPr/>
        </p:nvSpPr>
        <p:spPr>
          <a:xfrm>
            <a:off x="2400694" y="3615277"/>
            <a:ext cx="201273" cy="245737"/>
          </a:xfrm>
          <a:custGeom>
            <a:avLst/>
            <a:gdLst/>
            <a:ahLst/>
            <a:cxnLst/>
            <a:rect l="l" t="t" r="r" b="b"/>
            <a:pathLst>
              <a:path w="611982" h="657475">
                <a:moveTo>
                  <a:pt x="333375" y="406262"/>
                </a:moveTo>
                <a:lnTo>
                  <a:pt x="561975" y="406262"/>
                </a:lnTo>
                <a:lnTo>
                  <a:pt x="561975" y="657475"/>
                </a:lnTo>
                <a:lnTo>
                  <a:pt x="333375" y="657475"/>
                </a:lnTo>
                <a:close/>
                <a:moveTo>
                  <a:pt x="45244" y="406262"/>
                </a:moveTo>
                <a:lnTo>
                  <a:pt x="273844" y="406262"/>
                </a:lnTo>
                <a:lnTo>
                  <a:pt x="273844" y="657475"/>
                </a:lnTo>
                <a:lnTo>
                  <a:pt x="45244" y="657475"/>
                </a:lnTo>
                <a:close/>
                <a:moveTo>
                  <a:pt x="171419" y="48695"/>
                </a:moveTo>
                <a:cubicBezTo>
                  <a:pt x="155741" y="47045"/>
                  <a:pt x="140358" y="52540"/>
                  <a:pt x="127064" y="68094"/>
                </a:cubicBezTo>
                <a:cubicBezTo>
                  <a:pt x="82391" y="123816"/>
                  <a:pt x="155802" y="169538"/>
                  <a:pt x="237066" y="176978"/>
                </a:cubicBezTo>
                <a:cubicBezTo>
                  <a:pt x="248675" y="178041"/>
                  <a:pt x="260444" y="178322"/>
                  <a:pt x="272053" y="177740"/>
                </a:cubicBezTo>
                <a:cubicBezTo>
                  <a:pt x="268136" y="122896"/>
                  <a:pt x="218451" y="53645"/>
                  <a:pt x="171419" y="48695"/>
                </a:cubicBezTo>
                <a:close/>
                <a:moveTo>
                  <a:pt x="440565" y="48694"/>
                </a:moveTo>
                <a:cubicBezTo>
                  <a:pt x="393532" y="53644"/>
                  <a:pt x="343847" y="122895"/>
                  <a:pt x="339931" y="177739"/>
                </a:cubicBezTo>
                <a:cubicBezTo>
                  <a:pt x="351539" y="178321"/>
                  <a:pt x="363308" y="178040"/>
                  <a:pt x="374917" y="176977"/>
                </a:cubicBezTo>
                <a:cubicBezTo>
                  <a:pt x="456181" y="169537"/>
                  <a:pt x="529593" y="123815"/>
                  <a:pt x="484920" y="68093"/>
                </a:cubicBezTo>
                <a:cubicBezTo>
                  <a:pt x="471625" y="52539"/>
                  <a:pt x="456242" y="47044"/>
                  <a:pt x="440565" y="48694"/>
                </a:cubicBezTo>
                <a:close/>
                <a:moveTo>
                  <a:pt x="448567" y="477"/>
                </a:moveTo>
                <a:cubicBezTo>
                  <a:pt x="475777" y="-2373"/>
                  <a:pt x="502500" y="7341"/>
                  <a:pt x="525630" y="34740"/>
                </a:cubicBezTo>
                <a:cubicBezTo>
                  <a:pt x="601817" y="130930"/>
                  <a:pt x="481063" y="209852"/>
                  <a:pt x="343333" y="224089"/>
                </a:cubicBezTo>
                <a:lnTo>
                  <a:pt x="580964" y="224089"/>
                </a:lnTo>
                <a:cubicBezTo>
                  <a:pt x="598095" y="224089"/>
                  <a:pt x="611982" y="241448"/>
                  <a:pt x="611982" y="262862"/>
                </a:cubicBezTo>
                <a:lnTo>
                  <a:pt x="611982" y="355059"/>
                </a:lnTo>
                <a:lnTo>
                  <a:pt x="338138" y="355059"/>
                </a:lnTo>
                <a:lnTo>
                  <a:pt x="338138" y="225202"/>
                </a:lnTo>
                <a:lnTo>
                  <a:pt x="337357" y="225369"/>
                </a:lnTo>
                <a:lnTo>
                  <a:pt x="337688" y="227094"/>
                </a:lnTo>
                <a:cubicBezTo>
                  <a:pt x="327155" y="227649"/>
                  <a:pt x="316546" y="227789"/>
                  <a:pt x="305967" y="226454"/>
                </a:cubicBezTo>
                <a:cubicBezTo>
                  <a:pt x="295404" y="227788"/>
                  <a:pt x="284812" y="227647"/>
                  <a:pt x="274296" y="227093"/>
                </a:cubicBezTo>
                <a:lnTo>
                  <a:pt x="274717" y="225390"/>
                </a:lnTo>
                <a:lnTo>
                  <a:pt x="273844" y="225202"/>
                </a:lnTo>
                <a:lnTo>
                  <a:pt x="273844" y="355059"/>
                </a:lnTo>
                <a:lnTo>
                  <a:pt x="0" y="355059"/>
                </a:lnTo>
                <a:lnTo>
                  <a:pt x="0" y="262862"/>
                </a:lnTo>
                <a:cubicBezTo>
                  <a:pt x="0" y="241448"/>
                  <a:pt x="13887" y="224089"/>
                  <a:pt x="31018" y="224089"/>
                </a:cubicBezTo>
                <a:lnTo>
                  <a:pt x="268646" y="224089"/>
                </a:lnTo>
                <a:cubicBezTo>
                  <a:pt x="130918" y="209852"/>
                  <a:pt x="10167" y="130930"/>
                  <a:pt x="86353" y="34741"/>
                </a:cubicBezTo>
                <a:cubicBezTo>
                  <a:pt x="155580" y="-47261"/>
                  <a:pt x="256978" y="29146"/>
                  <a:pt x="307289" y="126712"/>
                </a:cubicBezTo>
                <a:cubicBezTo>
                  <a:pt x="338790" y="61129"/>
                  <a:pt x="394637" y="6125"/>
                  <a:pt x="448567" y="477"/>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102"/>
          <p:cNvSpPr/>
          <p:nvPr/>
        </p:nvSpPr>
        <p:spPr>
          <a:xfrm>
            <a:off x="2400694" y="3970133"/>
            <a:ext cx="201273" cy="245737"/>
          </a:xfrm>
          <a:custGeom>
            <a:avLst/>
            <a:gdLst/>
            <a:ahLst/>
            <a:cxnLst/>
            <a:rect l="l" t="t" r="r" b="b"/>
            <a:pathLst>
              <a:path w="611982" h="657475">
                <a:moveTo>
                  <a:pt x="333375" y="406262"/>
                </a:moveTo>
                <a:lnTo>
                  <a:pt x="561975" y="406262"/>
                </a:lnTo>
                <a:lnTo>
                  <a:pt x="561975" y="657475"/>
                </a:lnTo>
                <a:lnTo>
                  <a:pt x="333375" y="657475"/>
                </a:lnTo>
                <a:close/>
                <a:moveTo>
                  <a:pt x="45244" y="406262"/>
                </a:moveTo>
                <a:lnTo>
                  <a:pt x="273844" y="406262"/>
                </a:lnTo>
                <a:lnTo>
                  <a:pt x="273844" y="657475"/>
                </a:lnTo>
                <a:lnTo>
                  <a:pt x="45244" y="657475"/>
                </a:lnTo>
                <a:close/>
                <a:moveTo>
                  <a:pt x="171419" y="48695"/>
                </a:moveTo>
                <a:cubicBezTo>
                  <a:pt x="155741" y="47045"/>
                  <a:pt x="140358" y="52540"/>
                  <a:pt x="127064" y="68094"/>
                </a:cubicBezTo>
                <a:cubicBezTo>
                  <a:pt x="82391" y="123816"/>
                  <a:pt x="155802" y="169538"/>
                  <a:pt x="237066" y="176978"/>
                </a:cubicBezTo>
                <a:cubicBezTo>
                  <a:pt x="248675" y="178041"/>
                  <a:pt x="260444" y="178322"/>
                  <a:pt x="272053" y="177740"/>
                </a:cubicBezTo>
                <a:cubicBezTo>
                  <a:pt x="268136" y="122896"/>
                  <a:pt x="218451" y="53645"/>
                  <a:pt x="171419" y="48695"/>
                </a:cubicBezTo>
                <a:close/>
                <a:moveTo>
                  <a:pt x="440565" y="48694"/>
                </a:moveTo>
                <a:cubicBezTo>
                  <a:pt x="393532" y="53644"/>
                  <a:pt x="343847" y="122895"/>
                  <a:pt x="339931" y="177739"/>
                </a:cubicBezTo>
                <a:cubicBezTo>
                  <a:pt x="351539" y="178321"/>
                  <a:pt x="363308" y="178040"/>
                  <a:pt x="374917" y="176977"/>
                </a:cubicBezTo>
                <a:cubicBezTo>
                  <a:pt x="456181" y="169537"/>
                  <a:pt x="529593" y="123815"/>
                  <a:pt x="484920" y="68093"/>
                </a:cubicBezTo>
                <a:cubicBezTo>
                  <a:pt x="471625" y="52539"/>
                  <a:pt x="456242" y="47044"/>
                  <a:pt x="440565" y="48694"/>
                </a:cubicBezTo>
                <a:close/>
                <a:moveTo>
                  <a:pt x="448567" y="477"/>
                </a:moveTo>
                <a:cubicBezTo>
                  <a:pt x="475777" y="-2373"/>
                  <a:pt x="502500" y="7341"/>
                  <a:pt x="525630" y="34740"/>
                </a:cubicBezTo>
                <a:cubicBezTo>
                  <a:pt x="601817" y="130930"/>
                  <a:pt x="481063" y="209852"/>
                  <a:pt x="343333" y="224089"/>
                </a:cubicBezTo>
                <a:lnTo>
                  <a:pt x="580964" y="224089"/>
                </a:lnTo>
                <a:cubicBezTo>
                  <a:pt x="598095" y="224089"/>
                  <a:pt x="611982" y="241448"/>
                  <a:pt x="611982" y="262862"/>
                </a:cubicBezTo>
                <a:lnTo>
                  <a:pt x="611982" y="355059"/>
                </a:lnTo>
                <a:lnTo>
                  <a:pt x="338138" y="355059"/>
                </a:lnTo>
                <a:lnTo>
                  <a:pt x="338138" y="225202"/>
                </a:lnTo>
                <a:lnTo>
                  <a:pt x="337357" y="225369"/>
                </a:lnTo>
                <a:lnTo>
                  <a:pt x="337688" y="227094"/>
                </a:lnTo>
                <a:cubicBezTo>
                  <a:pt x="327155" y="227649"/>
                  <a:pt x="316546" y="227789"/>
                  <a:pt x="305967" y="226454"/>
                </a:cubicBezTo>
                <a:cubicBezTo>
                  <a:pt x="295404" y="227788"/>
                  <a:pt x="284812" y="227647"/>
                  <a:pt x="274296" y="227093"/>
                </a:cubicBezTo>
                <a:lnTo>
                  <a:pt x="274717" y="225390"/>
                </a:lnTo>
                <a:lnTo>
                  <a:pt x="273844" y="225202"/>
                </a:lnTo>
                <a:lnTo>
                  <a:pt x="273844" y="355059"/>
                </a:lnTo>
                <a:lnTo>
                  <a:pt x="0" y="355059"/>
                </a:lnTo>
                <a:lnTo>
                  <a:pt x="0" y="262862"/>
                </a:lnTo>
                <a:cubicBezTo>
                  <a:pt x="0" y="241448"/>
                  <a:pt x="13887" y="224089"/>
                  <a:pt x="31018" y="224089"/>
                </a:cubicBezTo>
                <a:lnTo>
                  <a:pt x="268646" y="224089"/>
                </a:lnTo>
                <a:cubicBezTo>
                  <a:pt x="130918" y="209852"/>
                  <a:pt x="10167" y="130930"/>
                  <a:pt x="86353" y="34741"/>
                </a:cubicBezTo>
                <a:cubicBezTo>
                  <a:pt x="155580" y="-47261"/>
                  <a:pt x="256978" y="29146"/>
                  <a:pt x="307289" y="126712"/>
                </a:cubicBezTo>
                <a:cubicBezTo>
                  <a:pt x="338790" y="61129"/>
                  <a:pt x="394637" y="6125"/>
                  <a:pt x="448567" y="477"/>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TextBox 78"/>
          <p:cNvSpPr txBox="1"/>
          <p:nvPr/>
        </p:nvSpPr>
        <p:spPr>
          <a:xfrm>
            <a:off x="3486356" y="2739768"/>
            <a:ext cx="615874" cy="261610"/>
          </a:xfrm>
          <a:prstGeom prst="rect">
            <a:avLst/>
          </a:prstGeom>
          <a:noFill/>
        </p:spPr>
        <p:txBody>
          <a:bodyPr wrap="none" rtlCol="0" anchor="t">
            <a:spAutoFit/>
          </a:bodyPr>
          <a:lstStyle/>
          <a:p>
            <a:pPr algn="ctr"/>
            <a:r>
              <a:rPr lang="en-US" sz="1100" b="1" dirty="0" smtClean="0">
                <a:solidFill>
                  <a:schemeClr val="bg1"/>
                </a:solidFill>
              </a:rPr>
              <a:t>Detect</a:t>
            </a:r>
          </a:p>
        </p:txBody>
      </p:sp>
      <p:sp>
        <p:nvSpPr>
          <p:cNvPr id="80" name="TextBox 79"/>
          <p:cNvSpPr txBox="1"/>
          <p:nvPr/>
        </p:nvSpPr>
        <p:spPr>
          <a:xfrm>
            <a:off x="4752534" y="2739768"/>
            <a:ext cx="740908" cy="261610"/>
          </a:xfrm>
          <a:prstGeom prst="rect">
            <a:avLst/>
          </a:prstGeom>
          <a:noFill/>
          <a:ln>
            <a:noFill/>
          </a:ln>
        </p:spPr>
        <p:txBody>
          <a:bodyPr wrap="none" rtlCol="0" anchor="b">
            <a:spAutoFit/>
          </a:bodyPr>
          <a:lstStyle/>
          <a:p>
            <a:pPr algn="ctr"/>
            <a:r>
              <a:rPr lang="en-US" sz="1100" b="1" dirty="0" smtClean="0">
                <a:solidFill>
                  <a:schemeClr val="bg1"/>
                </a:solidFill>
              </a:rPr>
              <a:t>Compile</a:t>
            </a:r>
          </a:p>
        </p:txBody>
      </p:sp>
      <p:sp>
        <p:nvSpPr>
          <p:cNvPr id="81" name="TextBox 80"/>
          <p:cNvSpPr txBox="1"/>
          <p:nvPr/>
        </p:nvSpPr>
        <p:spPr>
          <a:xfrm>
            <a:off x="6101834" y="2739768"/>
            <a:ext cx="663964" cy="261610"/>
          </a:xfrm>
          <a:prstGeom prst="rect">
            <a:avLst/>
          </a:prstGeom>
          <a:noFill/>
          <a:ln>
            <a:noFill/>
          </a:ln>
        </p:spPr>
        <p:txBody>
          <a:bodyPr wrap="none" rtlCol="0" anchor="b">
            <a:spAutoFit/>
          </a:bodyPr>
          <a:lstStyle/>
          <a:p>
            <a:pPr algn="ctr"/>
            <a:r>
              <a:rPr lang="en-US" sz="1100" b="1" dirty="0" smtClean="0">
                <a:solidFill>
                  <a:schemeClr val="bg1"/>
                </a:solidFill>
              </a:rPr>
              <a:t>Upload</a:t>
            </a:r>
          </a:p>
        </p:txBody>
      </p:sp>
      <p:sp>
        <p:nvSpPr>
          <p:cNvPr id="82" name="Bent Arrow 81"/>
          <p:cNvSpPr/>
          <p:nvPr/>
        </p:nvSpPr>
        <p:spPr>
          <a:xfrm rot="10800000">
            <a:off x="2656750" y="3164956"/>
            <a:ext cx="1155407" cy="301656"/>
          </a:xfrm>
          <a:prstGeom prst="bentArrow">
            <a:avLst>
              <a:gd name="adj1" fmla="val 15625"/>
              <a:gd name="adj2" fmla="val 25000"/>
              <a:gd name="adj3" fmla="val 25000"/>
              <a:gd name="adj4" fmla="val 43750"/>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3" name="Bent Arrow 82"/>
          <p:cNvSpPr/>
          <p:nvPr/>
        </p:nvSpPr>
        <p:spPr>
          <a:xfrm rot="10800000">
            <a:off x="2656749" y="3164955"/>
            <a:ext cx="1157756" cy="651137"/>
          </a:xfrm>
          <a:prstGeom prst="bentArrow">
            <a:avLst>
              <a:gd name="adj1" fmla="val 7928"/>
              <a:gd name="adj2" fmla="val 10605"/>
              <a:gd name="adj3" fmla="val 10535"/>
              <a:gd name="adj4" fmla="val 43750"/>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4" name="TextBox 83"/>
          <p:cNvSpPr txBox="1"/>
          <p:nvPr/>
        </p:nvSpPr>
        <p:spPr>
          <a:xfrm>
            <a:off x="3565693" y="2923867"/>
            <a:ext cx="457200" cy="239887"/>
          </a:xfrm>
          <a:prstGeom prst="roundRect">
            <a:avLst>
              <a:gd name="adj" fmla="val 11734"/>
            </a:avLst>
          </a:prstGeom>
          <a:solidFill>
            <a:srgbClr val="C00000"/>
          </a:solidFill>
          <a:ln>
            <a:noFill/>
          </a:ln>
        </p:spPr>
        <p:txBody>
          <a:bodyPr wrap="none" lIns="45720" tIns="27432" rIns="45720" bIns="27432" rtlCol="0" anchor="t">
            <a:spAutoFit/>
          </a:bodyPr>
          <a:lstStyle/>
          <a:p>
            <a:pPr algn="ctr"/>
            <a:r>
              <a:rPr lang="en-US" sz="1100" b="1" dirty="0" smtClean="0">
                <a:solidFill>
                  <a:schemeClr val="bg1"/>
                </a:solidFill>
              </a:rPr>
              <a:t>No</a:t>
            </a:r>
          </a:p>
        </p:txBody>
      </p:sp>
      <p:sp>
        <p:nvSpPr>
          <p:cNvPr id="85" name="TextBox 84"/>
          <p:cNvSpPr txBox="1"/>
          <p:nvPr/>
        </p:nvSpPr>
        <p:spPr>
          <a:xfrm>
            <a:off x="3565693" y="2920270"/>
            <a:ext cx="457200" cy="239887"/>
          </a:xfrm>
          <a:prstGeom prst="roundRect">
            <a:avLst>
              <a:gd name="adj" fmla="val 11734"/>
            </a:avLst>
          </a:prstGeom>
          <a:solidFill>
            <a:srgbClr val="00B050"/>
          </a:solidFill>
          <a:ln>
            <a:noFill/>
          </a:ln>
        </p:spPr>
        <p:txBody>
          <a:bodyPr wrap="none" lIns="45720" tIns="27432" rIns="45720" bIns="27432" rtlCol="0" anchor="t">
            <a:spAutoFit/>
          </a:bodyPr>
          <a:lstStyle/>
          <a:p>
            <a:pPr algn="ctr"/>
            <a:r>
              <a:rPr lang="en-US" sz="1100" b="1" dirty="0" smtClean="0">
                <a:solidFill>
                  <a:schemeClr val="bg1"/>
                </a:solidFill>
              </a:rPr>
              <a:t>Yes</a:t>
            </a:r>
          </a:p>
        </p:txBody>
      </p:sp>
      <p:sp>
        <p:nvSpPr>
          <p:cNvPr id="86" name="TextBox 85"/>
          <p:cNvSpPr txBox="1"/>
          <p:nvPr/>
        </p:nvSpPr>
        <p:spPr>
          <a:xfrm>
            <a:off x="2032291" y="2739768"/>
            <a:ext cx="938078" cy="430887"/>
          </a:xfrm>
          <a:prstGeom prst="rect">
            <a:avLst/>
          </a:prstGeom>
          <a:noFill/>
        </p:spPr>
        <p:txBody>
          <a:bodyPr wrap="none" rtlCol="0" anchor="b">
            <a:spAutoFit/>
          </a:bodyPr>
          <a:lstStyle/>
          <a:p>
            <a:pPr algn="ctr"/>
            <a:r>
              <a:rPr lang="en-US" sz="1100" b="1" dirty="0" smtClean="0">
                <a:solidFill>
                  <a:schemeClr val="bg1"/>
                </a:solidFill>
              </a:rPr>
              <a:t>System</a:t>
            </a:r>
          </a:p>
          <a:p>
            <a:pPr algn="ctr"/>
            <a:r>
              <a:rPr lang="en-US" sz="1100" b="1" dirty="0" err="1" smtClean="0">
                <a:solidFill>
                  <a:schemeClr val="bg1"/>
                </a:solidFill>
              </a:rPr>
              <a:t>Buildpacks</a:t>
            </a:r>
            <a:endParaRPr lang="en-US" sz="1100" b="1" dirty="0" smtClean="0">
              <a:solidFill>
                <a:schemeClr val="bg1"/>
              </a:solidFill>
            </a:endParaRPr>
          </a:p>
        </p:txBody>
      </p:sp>
      <p:sp>
        <p:nvSpPr>
          <p:cNvPr id="87" name="Teardrop 86"/>
          <p:cNvSpPr/>
          <p:nvPr/>
        </p:nvSpPr>
        <p:spPr>
          <a:xfrm rot="18900000">
            <a:off x="5619289" y="3599306"/>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TextBox 87"/>
          <p:cNvSpPr txBox="1"/>
          <p:nvPr/>
        </p:nvSpPr>
        <p:spPr>
          <a:xfrm>
            <a:off x="4745574" y="3491150"/>
            <a:ext cx="319319" cy="369332"/>
          </a:xfrm>
          <a:prstGeom prst="rect">
            <a:avLst/>
          </a:prstGeom>
          <a:noFill/>
        </p:spPr>
        <p:txBody>
          <a:bodyPr wrap="none" rtlCol="0">
            <a:spAutoFit/>
          </a:bodyPr>
          <a:lstStyle/>
          <a:p>
            <a:pPr algn="ctr"/>
            <a:r>
              <a:rPr lang="en-US" dirty="0" smtClean="0">
                <a:solidFill>
                  <a:schemeClr val="bg1"/>
                </a:solidFill>
              </a:rPr>
              <a:t>+</a:t>
            </a:r>
          </a:p>
        </p:txBody>
      </p:sp>
      <p:sp>
        <p:nvSpPr>
          <p:cNvPr id="89" name="TextBox 88"/>
          <p:cNvSpPr txBox="1"/>
          <p:nvPr/>
        </p:nvSpPr>
        <p:spPr>
          <a:xfrm>
            <a:off x="5280475" y="3491150"/>
            <a:ext cx="319319" cy="369332"/>
          </a:xfrm>
          <a:prstGeom prst="rect">
            <a:avLst/>
          </a:prstGeom>
          <a:noFill/>
        </p:spPr>
        <p:txBody>
          <a:bodyPr wrap="none" rtlCol="0">
            <a:spAutoFit/>
          </a:bodyPr>
          <a:lstStyle/>
          <a:p>
            <a:pPr algn="ctr"/>
            <a:r>
              <a:rPr lang="en-US" dirty="0" smtClean="0">
                <a:solidFill>
                  <a:schemeClr val="bg1"/>
                </a:solidFill>
              </a:rPr>
              <a:t>=</a:t>
            </a:r>
          </a:p>
        </p:txBody>
      </p:sp>
      <p:cxnSp>
        <p:nvCxnSpPr>
          <p:cNvPr id="90" name="Straight Connector 89"/>
          <p:cNvCxnSpPr/>
          <p:nvPr/>
        </p:nvCxnSpPr>
        <p:spPr>
          <a:xfrm flipH="1">
            <a:off x="3068911" y="1729121"/>
            <a:ext cx="488427" cy="463907"/>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grpSp>
        <p:nvGrpSpPr>
          <p:cNvPr id="91" name="Group 90"/>
          <p:cNvGrpSpPr/>
          <p:nvPr/>
        </p:nvGrpSpPr>
        <p:grpSpPr>
          <a:xfrm>
            <a:off x="2032291" y="2113982"/>
            <a:ext cx="1533402" cy="443726"/>
            <a:chOff x="5181600" y="2326964"/>
            <a:chExt cx="1533402" cy="443726"/>
          </a:xfrm>
        </p:grpSpPr>
        <p:sp>
          <p:nvSpPr>
            <p:cNvPr id="92" name="Rounded Rectangle 91"/>
            <p:cNvSpPr>
              <a:spLocks noChangeArrowheads="1"/>
            </p:cNvSpPr>
            <p:nvPr/>
          </p:nvSpPr>
          <p:spPr bwMode="auto">
            <a:xfrm>
              <a:off x="5181600" y="2326964"/>
              <a:ext cx="15334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Cloud Controller</a:t>
              </a:r>
              <a:endParaRPr lang="en-US" sz="1200" b="1" dirty="0">
                <a:solidFill>
                  <a:schemeClr val="bg1"/>
                </a:solidFill>
                <a:latin typeface="+mn-lt"/>
                <a:ea typeface="+mn-ea"/>
              </a:endParaRPr>
            </a:p>
          </p:txBody>
        </p:sp>
        <p:sp>
          <p:nvSpPr>
            <p:cNvPr id="93" name="Rectangle 76"/>
            <p:cNvSpPr/>
            <p:nvPr/>
          </p:nvSpPr>
          <p:spPr>
            <a:xfrm>
              <a:off x="5257800" y="2430983"/>
              <a:ext cx="199082" cy="265671"/>
            </a:xfrm>
            <a:custGeom>
              <a:avLst/>
              <a:gdLst/>
              <a:ahLst/>
              <a:cxnLst/>
              <a:rect l="l" t="t" r="r" b="b"/>
              <a:pathLst>
                <a:path w="661988" h="883413">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4" name="Diamond 87"/>
          <p:cNvSpPr/>
          <p:nvPr/>
        </p:nvSpPr>
        <p:spPr>
          <a:xfrm>
            <a:off x="2289360" y="1426497"/>
            <a:ext cx="170214" cy="192038"/>
          </a:xfrm>
          <a:custGeom>
            <a:avLst/>
            <a:gdLst/>
            <a:ahLst/>
            <a:cxnLst/>
            <a:rect l="l" t="t" r="r" b="b"/>
            <a:pathLst>
              <a:path w="1218612" h="1374854">
                <a:moveTo>
                  <a:pt x="0" y="387409"/>
                </a:moveTo>
                <a:lnTo>
                  <a:pt x="572777" y="715013"/>
                </a:lnTo>
                <a:lnTo>
                  <a:pt x="575677" y="1374854"/>
                </a:lnTo>
                <a:lnTo>
                  <a:pt x="2898" y="1047249"/>
                </a:lnTo>
                <a:close/>
                <a:moveTo>
                  <a:pt x="1218612" y="377883"/>
                </a:moveTo>
                <a:lnTo>
                  <a:pt x="1215714" y="1037723"/>
                </a:lnTo>
                <a:lnTo>
                  <a:pt x="642936" y="1365328"/>
                </a:lnTo>
                <a:lnTo>
                  <a:pt x="645836" y="705487"/>
                </a:lnTo>
                <a:close/>
                <a:moveTo>
                  <a:pt x="608027" y="0"/>
                </a:moveTo>
                <a:lnTo>
                  <a:pt x="1179527" y="329827"/>
                </a:lnTo>
                <a:lnTo>
                  <a:pt x="608027" y="659653"/>
                </a:lnTo>
                <a:lnTo>
                  <a:pt x="36526" y="329827"/>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96158347"/>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6"/>
                                        </p:tgtEl>
                                        <p:attrNameLst>
                                          <p:attrName>style.visibility</p:attrName>
                                        </p:attrNameLst>
                                      </p:cBhvr>
                                      <p:to>
                                        <p:strVal val="visible"/>
                                      </p:to>
                                    </p:set>
                                    <p:animEffect transition="in" filter="fade">
                                      <p:cBhvr>
                                        <p:cTn id="7" dur="500"/>
                                        <p:tgtEl>
                                          <p:spTgt spid="8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6"/>
                                        </p:tgtEl>
                                        <p:attrNameLst>
                                          <p:attrName>style.visibility</p:attrName>
                                        </p:attrNameLst>
                                      </p:cBhvr>
                                      <p:to>
                                        <p:strVal val="visible"/>
                                      </p:to>
                                    </p:set>
                                    <p:animEffect transition="in" filter="fade">
                                      <p:cBhvr>
                                        <p:cTn id="11" dur="500"/>
                                        <p:tgtEl>
                                          <p:spTgt spid="76"/>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77"/>
                                        </p:tgtEl>
                                        <p:attrNameLst>
                                          <p:attrName>style.visibility</p:attrName>
                                        </p:attrNameLst>
                                      </p:cBhvr>
                                      <p:to>
                                        <p:strVal val="visible"/>
                                      </p:to>
                                    </p:set>
                                    <p:animEffect transition="in" filter="fade">
                                      <p:cBhvr>
                                        <p:cTn id="15" dur="500"/>
                                        <p:tgtEl>
                                          <p:spTgt spid="77"/>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78"/>
                                        </p:tgtEl>
                                        <p:attrNameLst>
                                          <p:attrName>style.visibility</p:attrName>
                                        </p:attrNameLst>
                                      </p:cBhvr>
                                      <p:to>
                                        <p:strVal val="visible"/>
                                      </p:to>
                                    </p:set>
                                    <p:animEffect transition="in" filter="fade">
                                      <p:cBhvr>
                                        <p:cTn id="19" dur="500"/>
                                        <p:tgtEl>
                                          <p:spTgt spid="78"/>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79"/>
                                        </p:tgtEl>
                                        <p:attrNameLst>
                                          <p:attrName>style.visibility</p:attrName>
                                        </p:attrNameLst>
                                      </p:cBhvr>
                                      <p:to>
                                        <p:strVal val="visible"/>
                                      </p:to>
                                    </p:set>
                                    <p:animEffect transition="in" filter="fade">
                                      <p:cBhvr>
                                        <p:cTn id="24" dur="500"/>
                                        <p:tgtEl>
                                          <p:spTgt spid="79"/>
                                        </p:tgtEl>
                                      </p:cBhvr>
                                    </p:animEffect>
                                  </p:childTnLst>
                                </p:cTn>
                              </p:par>
                            </p:childTnLst>
                          </p:cTn>
                        </p:par>
                        <p:par>
                          <p:cTn id="25" fill="hold">
                            <p:stCondLst>
                              <p:cond delay="500"/>
                            </p:stCondLst>
                            <p:childTnLst>
                              <p:par>
                                <p:cTn id="26" presetID="22" presetClass="entr" presetSubtype="2" fill="hold" grpId="0" nodeType="afterEffect">
                                  <p:stCondLst>
                                    <p:cond delay="0"/>
                                  </p:stCondLst>
                                  <p:childTnLst>
                                    <p:set>
                                      <p:cBhvr>
                                        <p:cTn id="27" dur="1" fill="hold">
                                          <p:stCondLst>
                                            <p:cond delay="0"/>
                                          </p:stCondLst>
                                        </p:cTn>
                                        <p:tgtEl>
                                          <p:spTgt spid="82"/>
                                        </p:tgtEl>
                                        <p:attrNameLst>
                                          <p:attrName>style.visibility</p:attrName>
                                        </p:attrNameLst>
                                      </p:cBhvr>
                                      <p:to>
                                        <p:strVal val="visible"/>
                                      </p:to>
                                    </p:set>
                                    <p:animEffect transition="in" filter="wipe(right)">
                                      <p:cBhvr>
                                        <p:cTn id="28" dur="500"/>
                                        <p:tgtEl>
                                          <p:spTgt spid="82"/>
                                        </p:tgtEl>
                                      </p:cBhvr>
                                    </p:animEffect>
                                  </p:childTnLst>
                                </p:cTn>
                              </p:par>
                            </p:childTnLst>
                          </p:cTn>
                        </p:par>
                        <p:par>
                          <p:cTn id="29" fill="hold">
                            <p:stCondLst>
                              <p:cond delay="1000"/>
                            </p:stCondLst>
                            <p:childTnLst>
                              <p:par>
                                <p:cTn id="30" presetID="10" presetClass="entr" presetSubtype="0" fill="hold" grpId="0" nodeType="afterEffect">
                                  <p:stCondLst>
                                    <p:cond delay="0"/>
                                  </p:stCondLst>
                                  <p:childTnLst>
                                    <p:set>
                                      <p:cBhvr>
                                        <p:cTn id="31" dur="1" fill="hold">
                                          <p:stCondLst>
                                            <p:cond delay="0"/>
                                          </p:stCondLst>
                                        </p:cTn>
                                        <p:tgtEl>
                                          <p:spTgt spid="84"/>
                                        </p:tgtEl>
                                        <p:attrNameLst>
                                          <p:attrName>style.visibility</p:attrName>
                                        </p:attrNameLst>
                                      </p:cBhvr>
                                      <p:to>
                                        <p:strVal val="visible"/>
                                      </p:to>
                                    </p:set>
                                    <p:animEffect transition="in" filter="fade">
                                      <p:cBhvr>
                                        <p:cTn id="32" dur="500"/>
                                        <p:tgtEl>
                                          <p:spTgt spid="84"/>
                                        </p:tgtEl>
                                      </p:cBhvr>
                                    </p:animEffect>
                                  </p:childTnLst>
                                </p:cTn>
                              </p:par>
                            </p:childTnLst>
                          </p:cTn>
                        </p:par>
                        <p:par>
                          <p:cTn id="33" fill="hold">
                            <p:stCondLst>
                              <p:cond delay="1500"/>
                            </p:stCondLst>
                            <p:childTnLst>
                              <p:par>
                                <p:cTn id="34" presetID="1" presetClass="exit" presetSubtype="0" fill="hold" grpId="1" nodeType="afterEffect">
                                  <p:stCondLst>
                                    <p:cond delay="750"/>
                                  </p:stCondLst>
                                  <p:childTnLst>
                                    <p:set>
                                      <p:cBhvr>
                                        <p:cTn id="35" dur="1" fill="hold">
                                          <p:stCondLst>
                                            <p:cond delay="0"/>
                                          </p:stCondLst>
                                        </p:cTn>
                                        <p:tgtEl>
                                          <p:spTgt spid="84"/>
                                        </p:tgtEl>
                                        <p:attrNameLst>
                                          <p:attrName>style.visibility</p:attrName>
                                        </p:attrNameLst>
                                      </p:cBhvr>
                                      <p:to>
                                        <p:strVal val="hidden"/>
                                      </p:to>
                                    </p:set>
                                  </p:childTnLst>
                                </p:cTn>
                              </p:par>
                            </p:childTnLst>
                          </p:cTn>
                        </p:par>
                        <p:par>
                          <p:cTn id="36" fill="hold">
                            <p:stCondLst>
                              <p:cond delay="2250"/>
                            </p:stCondLst>
                            <p:childTnLst>
                              <p:par>
                                <p:cTn id="37" presetID="22" presetClass="entr" presetSubtype="1" fill="hold" grpId="0" nodeType="afterEffect">
                                  <p:stCondLst>
                                    <p:cond delay="0"/>
                                  </p:stCondLst>
                                  <p:childTnLst>
                                    <p:set>
                                      <p:cBhvr>
                                        <p:cTn id="38" dur="1" fill="hold">
                                          <p:stCondLst>
                                            <p:cond delay="0"/>
                                          </p:stCondLst>
                                        </p:cTn>
                                        <p:tgtEl>
                                          <p:spTgt spid="83"/>
                                        </p:tgtEl>
                                        <p:attrNameLst>
                                          <p:attrName>style.visibility</p:attrName>
                                        </p:attrNameLst>
                                      </p:cBhvr>
                                      <p:to>
                                        <p:strVal val="visible"/>
                                      </p:to>
                                    </p:set>
                                    <p:animEffect transition="in" filter="wipe(up)">
                                      <p:cBhvr>
                                        <p:cTn id="39" dur="500"/>
                                        <p:tgtEl>
                                          <p:spTgt spid="83"/>
                                        </p:tgtEl>
                                      </p:cBhvr>
                                    </p:animEffect>
                                  </p:childTnLst>
                                </p:cTn>
                              </p:par>
                            </p:childTnLst>
                          </p:cTn>
                        </p:par>
                        <p:par>
                          <p:cTn id="40" fill="hold">
                            <p:stCondLst>
                              <p:cond delay="2750"/>
                            </p:stCondLst>
                            <p:childTnLst>
                              <p:par>
                                <p:cTn id="41" presetID="10" presetClass="entr" presetSubtype="0" fill="hold" grpId="0" nodeType="afterEffect">
                                  <p:stCondLst>
                                    <p:cond delay="0"/>
                                  </p:stCondLst>
                                  <p:childTnLst>
                                    <p:set>
                                      <p:cBhvr>
                                        <p:cTn id="42" dur="1" fill="hold">
                                          <p:stCondLst>
                                            <p:cond delay="0"/>
                                          </p:stCondLst>
                                        </p:cTn>
                                        <p:tgtEl>
                                          <p:spTgt spid="85"/>
                                        </p:tgtEl>
                                        <p:attrNameLst>
                                          <p:attrName>style.visibility</p:attrName>
                                        </p:attrNameLst>
                                      </p:cBhvr>
                                      <p:to>
                                        <p:strVal val="visible"/>
                                      </p:to>
                                    </p:set>
                                    <p:animEffect transition="in" filter="fade">
                                      <p:cBhvr>
                                        <p:cTn id="43" dur="500"/>
                                        <p:tgtEl>
                                          <p:spTgt spid="85"/>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80"/>
                                        </p:tgtEl>
                                        <p:attrNameLst>
                                          <p:attrName>style.visibility</p:attrName>
                                        </p:attrNameLst>
                                      </p:cBhvr>
                                      <p:to>
                                        <p:strVal val="visible"/>
                                      </p:to>
                                    </p:set>
                                    <p:animEffect transition="in" filter="fade">
                                      <p:cBhvr>
                                        <p:cTn id="48" dur="500"/>
                                        <p:tgtEl>
                                          <p:spTgt spid="80"/>
                                        </p:tgtEl>
                                      </p:cBhvr>
                                    </p:animEffect>
                                  </p:childTnLst>
                                </p:cTn>
                              </p:par>
                            </p:childTnLst>
                          </p:cTn>
                        </p:par>
                        <p:par>
                          <p:cTn id="49" fill="hold">
                            <p:stCondLst>
                              <p:cond delay="500"/>
                            </p:stCondLst>
                            <p:childTnLst>
                              <p:par>
                                <p:cTn id="50" presetID="50" presetClass="path" presetSubtype="0" accel="50000" decel="50000" fill="hold" grpId="0" nodeType="afterEffect">
                                  <p:stCondLst>
                                    <p:cond delay="0"/>
                                  </p:stCondLst>
                                  <p:childTnLst>
                                    <p:animMotion origin="layout" path="M 1.66667E-6 3.58025E-6 C 1.66667E-6 0.00031 0.09479 0.05154 0.15625 0.16635 C 0.21771 0.28117 0.23021 0.34722 0.25104 0.41635 " pathEditMode="relative" rAng="0" ptsTypes="fsf">
                                      <p:cBhvr>
                                        <p:cTn id="51" dur="2000" fill="hold"/>
                                        <p:tgtEl>
                                          <p:spTgt spid="94"/>
                                        </p:tgtEl>
                                        <p:attrNameLst>
                                          <p:attrName>ppt_x</p:attrName>
                                          <p:attrName>ppt_y</p:attrName>
                                        </p:attrNameLst>
                                      </p:cBhvr>
                                      <p:rCtr x="12552" y="20802"/>
                                    </p:animMotion>
                                  </p:childTnLst>
                                </p:cTn>
                              </p:par>
                            </p:childTnLst>
                          </p:cTn>
                        </p:par>
                        <p:par>
                          <p:cTn id="52" fill="hold">
                            <p:stCondLst>
                              <p:cond delay="2500"/>
                            </p:stCondLst>
                            <p:childTnLst>
                              <p:par>
                                <p:cTn id="53" presetID="1" presetClass="entr" presetSubtype="0" fill="hold" grpId="0" nodeType="afterEffect">
                                  <p:stCondLst>
                                    <p:cond delay="0"/>
                                  </p:stCondLst>
                                  <p:childTnLst>
                                    <p:set>
                                      <p:cBhvr>
                                        <p:cTn id="54" dur="1" fill="hold">
                                          <p:stCondLst>
                                            <p:cond delay="0"/>
                                          </p:stCondLst>
                                        </p:cTn>
                                        <p:tgtEl>
                                          <p:spTgt spid="88"/>
                                        </p:tgtEl>
                                        <p:attrNameLst>
                                          <p:attrName>style.visibility</p:attrName>
                                        </p:attrNameLst>
                                      </p:cBhvr>
                                      <p:to>
                                        <p:strVal val="visible"/>
                                      </p:to>
                                    </p:set>
                                  </p:childTnLst>
                                </p:cTn>
                              </p:par>
                            </p:childTnLst>
                          </p:cTn>
                        </p:par>
                        <p:par>
                          <p:cTn id="55" fill="hold">
                            <p:stCondLst>
                              <p:cond delay="2500"/>
                            </p:stCondLst>
                            <p:childTnLst>
                              <p:par>
                                <p:cTn id="56" presetID="42" presetClass="path" presetSubtype="0" accel="50000" decel="50000" fill="hold" grpId="1" nodeType="afterEffect">
                                  <p:stCondLst>
                                    <p:cond delay="0"/>
                                  </p:stCondLst>
                                  <p:childTnLst>
                                    <p:animMotion origin="layout" path="M 2.77778E-6 -6.17284E-7 L 0.28941 -0.02037 " pathEditMode="relative" rAng="0" ptsTypes="AA">
                                      <p:cBhvr>
                                        <p:cTn id="57" dur="2000" fill="hold"/>
                                        <p:tgtEl>
                                          <p:spTgt spid="77"/>
                                        </p:tgtEl>
                                        <p:attrNameLst>
                                          <p:attrName>ppt_x</p:attrName>
                                          <p:attrName>ppt_y</p:attrName>
                                        </p:attrNameLst>
                                      </p:cBhvr>
                                      <p:rCtr x="14462" y="-1019"/>
                                    </p:animMotion>
                                  </p:childTnLst>
                                </p:cTn>
                              </p:par>
                            </p:childTnLst>
                          </p:cTn>
                        </p:par>
                        <p:par>
                          <p:cTn id="58" fill="hold">
                            <p:stCondLst>
                              <p:cond delay="4500"/>
                            </p:stCondLst>
                            <p:childTnLst>
                              <p:par>
                                <p:cTn id="59" presetID="1" presetClass="entr" presetSubtype="0" fill="hold" grpId="0" nodeType="afterEffect">
                                  <p:stCondLst>
                                    <p:cond delay="0"/>
                                  </p:stCondLst>
                                  <p:childTnLst>
                                    <p:set>
                                      <p:cBhvr>
                                        <p:cTn id="60" dur="1" fill="hold">
                                          <p:stCondLst>
                                            <p:cond delay="0"/>
                                          </p:stCondLst>
                                        </p:cTn>
                                        <p:tgtEl>
                                          <p:spTgt spid="89"/>
                                        </p:tgtEl>
                                        <p:attrNameLst>
                                          <p:attrName>style.visibility</p:attrName>
                                        </p:attrNameLst>
                                      </p:cBhvr>
                                      <p:to>
                                        <p:strVal val="visible"/>
                                      </p:to>
                                    </p:set>
                                  </p:childTnLst>
                                </p:cTn>
                              </p:par>
                            </p:childTnLst>
                          </p:cTn>
                        </p:par>
                        <p:par>
                          <p:cTn id="61" fill="hold">
                            <p:stCondLst>
                              <p:cond delay="4500"/>
                            </p:stCondLst>
                            <p:childTnLst>
                              <p:par>
                                <p:cTn id="62" presetID="10" presetClass="entr" presetSubtype="0" fill="hold" grpId="0" nodeType="afterEffect">
                                  <p:stCondLst>
                                    <p:cond delay="0"/>
                                  </p:stCondLst>
                                  <p:childTnLst>
                                    <p:set>
                                      <p:cBhvr>
                                        <p:cTn id="63" dur="1" fill="hold">
                                          <p:stCondLst>
                                            <p:cond delay="0"/>
                                          </p:stCondLst>
                                        </p:cTn>
                                        <p:tgtEl>
                                          <p:spTgt spid="87"/>
                                        </p:tgtEl>
                                        <p:attrNameLst>
                                          <p:attrName>style.visibility</p:attrName>
                                        </p:attrNameLst>
                                      </p:cBhvr>
                                      <p:to>
                                        <p:strVal val="visible"/>
                                      </p:to>
                                    </p:set>
                                    <p:animEffect transition="in" filter="fade">
                                      <p:cBhvr>
                                        <p:cTn id="64" dur="500"/>
                                        <p:tgtEl>
                                          <p:spTgt spid="87"/>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81"/>
                                        </p:tgtEl>
                                        <p:attrNameLst>
                                          <p:attrName>style.visibility</p:attrName>
                                        </p:attrNameLst>
                                      </p:cBhvr>
                                      <p:to>
                                        <p:strVal val="visible"/>
                                      </p:to>
                                    </p:set>
                                    <p:animEffect transition="in" filter="fade">
                                      <p:cBhvr>
                                        <p:cTn id="69" dur="500"/>
                                        <p:tgtEl>
                                          <p:spTgt spid="81"/>
                                        </p:tgtEl>
                                      </p:cBhvr>
                                    </p:animEffect>
                                  </p:childTnLst>
                                </p:cTn>
                              </p:par>
                            </p:childTnLst>
                          </p:cTn>
                        </p:par>
                        <p:par>
                          <p:cTn id="70" fill="hold">
                            <p:stCondLst>
                              <p:cond delay="500"/>
                            </p:stCondLst>
                            <p:childTnLst>
                              <p:par>
                                <p:cTn id="71" presetID="42" presetClass="path" presetSubtype="0" accel="50000" decel="50000" fill="hold" grpId="1" nodeType="afterEffect">
                                  <p:stCondLst>
                                    <p:cond delay="0"/>
                                  </p:stCondLst>
                                  <p:childTnLst>
                                    <p:animMotion origin="layout" path="M -2.77778E-6 -3.08547E-9 L 0.08108 -3.08547E-9 " pathEditMode="relative" rAng="0" ptsTypes="AA">
                                      <p:cBhvr>
                                        <p:cTn id="72" dur="500" fill="hold"/>
                                        <p:tgtEl>
                                          <p:spTgt spid="87"/>
                                        </p:tgtEl>
                                        <p:attrNameLst>
                                          <p:attrName>ppt_x</p:attrName>
                                          <p:attrName>ppt_y</p:attrName>
                                        </p:attrNameLst>
                                      </p:cBhvr>
                                      <p:rCtr x="4045" y="0"/>
                                    </p:animMotion>
                                  </p:childTnLst>
                                </p:cTn>
                              </p:par>
                            </p:childTnLst>
                          </p:cTn>
                        </p:par>
                        <p:par>
                          <p:cTn id="73" fill="hold">
                            <p:stCondLst>
                              <p:cond delay="1000"/>
                            </p:stCondLst>
                            <p:childTnLst>
                              <p:par>
                                <p:cTn id="74" presetID="50" presetClass="path" presetSubtype="0" accel="50000" decel="50000" fill="hold" grpId="2" nodeType="afterEffect">
                                  <p:stCondLst>
                                    <p:cond delay="250"/>
                                  </p:stCondLst>
                                  <p:childTnLst>
                                    <p:animMotion origin="layout" path="M 0.08108 -0.00062 C 0.08108 -0.00031 0.11337 -0.09717 0.09532 -0.14035 C 0.07726 -0.18353 -0.0684 -0.26527 -0.15573 -0.29365 C -0.24305 -0.32203 -0.28229 -0.36367 -0.32812 -0.41456 " pathEditMode="relative" rAng="0" ptsTypes="fssf">
                                      <p:cBhvr>
                                        <p:cTn id="75" dur="2000" fill="hold"/>
                                        <p:tgtEl>
                                          <p:spTgt spid="87"/>
                                        </p:tgtEl>
                                        <p:attrNameLst>
                                          <p:attrName>ppt_x</p:attrName>
                                          <p:attrName>ppt_y</p:attrName>
                                        </p:attrNameLst>
                                      </p:cBhvr>
                                      <p:rCtr x="-18854" y="-2069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P spid="77" grpId="0" animBg="1"/>
      <p:bldP spid="77" grpId="1" animBg="1"/>
      <p:bldP spid="78" grpId="0" animBg="1"/>
      <p:bldP spid="79" grpId="0"/>
      <p:bldP spid="80" grpId="0"/>
      <p:bldP spid="81" grpId="0"/>
      <p:bldP spid="82" grpId="0" animBg="1"/>
      <p:bldP spid="83" grpId="0" animBg="1"/>
      <p:bldP spid="84" grpId="0" animBg="1"/>
      <p:bldP spid="84" grpId="1" animBg="1"/>
      <p:bldP spid="85" grpId="0" animBg="1"/>
      <p:bldP spid="86" grpId="0"/>
      <p:bldP spid="87" grpId="0" animBg="1"/>
      <p:bldP spid="87" grpId="1" animBg="1"/>
      <p:bldP spid="87" grpId="2" animBg="1"/>
      <p:bldP spid="88" grpId="0"/>
      <p:bldP spid="89" grpId="0"/>
      <p:bldP spid="9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248"/>
        <p:cNvGrpSpPr/>
        <p:nvPr/>
      </p:nvGrpSpPr>
      <p:grpSpPr>
        <a:xfrm>
          <a:off x="0" y="0"/>
          <a:ext cx="0" cy="0"/>
          <a:chOff x="0" y="0"/>
          <a:chExt cx="0" cy="0"/>
        </a:xfrm>
      </p:grpSpPr>
      <p:sp>
        <p:nvSpPr>
          <p:cNvPr id="2" name="Title 1"/>
          <p:cNvSpPr>
            <a:spLocks noGrp="1"/>
          </p:cNvSpPr>
          <p:nvPr>
            <p:ph type="title"/>
          </p:nvPr>
        </p:nvSpPr>
        <p:spPr>
          <a:xfrm>
            <a:off x="1006742" y="1998630"/>
            <a:ext cx="6947616" cy="585514"/>
          </a:xfrm>
        </p:spPr>
        <p:txBody>
          <a:bodyPr/>
          <a:lstStyle/>
          <a:p>
            <a:r>
              <a:rPr lang="en-US" dirty="0" smtClean="0"/>
              <a:t>Demo Spring Travel</a:t>
            </a:r>
            <a:endParaRPr lang="en-US" dirty="0"/>
          </a:p>
        </p:txBody>
      </p:sp>
    </p:spTree>
    <p:extLst>
      <p:ext uri="{BB962C8B-B14F-4D97-AF65-F5344CB8AC3E}">
        <p14:creationId xmlns:p14="http://schemas.microsoft.com/office/powerpoint/2010/main" val="249312086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61"/>
        <p:cNvGrpSpPr/>
        <p:nvPr/>
      </p:nvGrpSpPr>
      <p:grpSpPr>
        <a:xfrm>
          <a:off x="0" y="0"/>
          <a:ext cx="0" cy="0"/>
          <a:chOff x="0" y="0"/>
          <a:chExt cx="0" cy="0"/>
        </a:xfrm>
      </p:grpSpPr>
      <p:sp>
        <p:nvSpPr>
          <p:cNvPr id="666" name="Shape 666"/>
          <p:cNvSpPr/>
          <p:nvPr/>
        </p:nvSpPr>
        <p:spPr>
          <a:xfrm>
            <a:off x="205806" y="907996"/>
            <a:ext cx="6627633" cy="3578601"/>
          </a:xfrm>
          <a:prstGeom prst="rect">
            <a:avLst/>
          </a:prstGeom>
          <a:solidFill>
            <a:srgbClr val="BFBFBF"/>
          </a:solidFill>
          <a:ln>
            <a:noFill/>
          </a:ln>
        </p:spPr>
        <p:txBody>
          <a:bodyPr lIns="91425" tIns="45700" rIns="91425" bIns="45700" anchor="t" anchorCtr="0">
            <a:noAutofit/>
          </a:bodyPr>
          <a:lstStyle/>
          <a:p>
            <a:pPr marL="0" marR="0" lvl="0" indent="0" algn="ctr" rtl="0">
              <a:spcBef>
                <a:spcPts val="0"/>
              </a:spcBef>
              <a:buNone/>
            </a:pPr>
            <a:endParaRPr sz="1400" b="0" i="0" u="none" strike="noStrike" cap="none" baseline="0">
              <a:solidFill>
                <a:srgbClr val="292C2F"/>
              </a:solidFill>
              <a:latin typeface="Roboto"/>
              <a:ea typeface="Roboto"/>
              <a:cs typeface="Roboto"/>
              <a:sym typeface="Roboto"/>
            </a:endParaRPr>
          </a:p>
        </p:txBody>
      </p:sp>
      <p:sp>
        <p:nvSpPr>
          <p:cNvPr id="667" name="Shape 667"/>
          <p:cNvSpPr/>
          <p:nvPr/>
        </p:nvSpPr>
        <p:spPr>
          <a:xfrm>
            <a:off x="309766" y="1894005"/>
            <a:ext cx="6423653" cy="2010385"/>
          </a:xfrm>
          <a:prstGeom prst="rect">
            <a:avLst/>
          </a:prstGeom>
          <a:solidFill>
            <a:schemeClr val="accent1"/>
          </a:solidFill>
          <a:ln>
            <a:noFill/>
          </a:ln>
        </p:spPr>
        <p:txBody>
          <a:bodyPr lIns="91425" tIns="45700" rIns="91425" bIns="45700" anchor="t" anchorCtr="0">
            <a:noAutofit/>
          </a:bodyPr>
          <a:lstStyle/>
          <a:p>
            <a:pPr marL="0" marR="0" lvl="0" indent="0" algn="ctr" rtl="0">
              <a:spcBef>
                <a:spcPts val="0"/>
              </a:spcBef>
              <a:buNone/>
            </a:pPr>
            <a:endParaRPr sz="1400" b="0" i="0" u="none" strike="noStrike" cap="none" baseline="0">
              <a:solidFill>
                <a:srgbClr val="F2F2F2"/>
              </a:solidFill>
              <a:latin typeface="Roboto"/>
              <a:ea typeface="Roboto"/>
              <a:cs typeface="Roboto"/>
              <a:sym typeface="Roboto"/>
            </a:endParaRPr>
          </a:p>
        </p:txBody>
      </p:sp>
      <p:sp>
        <p:nvSpPr>
          <p:cNvPr id="668" name="Shape 668"/>
          <p:cNvSpPr/>
          <p:nvPr/>
        </p:nvSpPr>
        <p:spPr>
          <a:xfrm>
            <a:off x="6950116" y="907996"/>
            <a:ext cx="1822203" cy="3578601"/>
          </a:xfrm>
          <a:prstGeom prst="rect">
            <a:avLst/>
          </a:prstGeom>
          <a:solidFill>
            <a:srgbClr val="45A3E3"/>
          </a:solidFill>
          <a:ln>
            <a:noFill/>
          </a:ln>
        </p:spPr>
        <p:txBody>
          <a:bodyPr lIns="91425" tIns="45700" rIns="91425" bIns="45700" anchor="t" anchorCtr="0">
            <a:noAutofit/>
          </a:bodyPr>
          <a:lstStyle/>
          <a:p>
            <a:pPr marL="0" marR="0" lvl="0" indent="0" algn="ctr" rtl="0">
              <a:spcBef>
                <a:spcPts val="0"/>
              </a:spcBef>
              <a:buNone/>
            </a:pPr>
            <a:endParaRPr sz="1400" b="0" i="0" u="none" strike="noStrike" cap="none" baseline="0">
              <a:solidFill>
                <a:srgbClr val="F2F2F2"/>
              </a:solidFill>
              <a:latin typeface="Roboto"/>
              <a:ea typeface="Roboto"/>
              <a:cs typeface="Roboto"/>
              <a:sym typeface="Roboto"/>
            </a:endParaRPr>
          </a:p>
        </p:txBody>
      </p:sp>
      <p:sp>
        <p:nvSpPr>
          <p:cNvPr id="669" name="Shape 669"/>
          <p:cNvSpPr/>
          <p:nvPr/>
        </p:nvSpPr>
        <p:spPr>
          <a:xfrm>
            <a:off x="1470811" y="1353885"/>
            <a:ext cx="2033928" cy="457947"/>
          </a:xfrm>
          <a:prstGeom prst="rect">
            <a:avLst/>
          </a:prstGeom>
          <a:solidFill>
            <a:srgbClr val="D8D8D8"/>
          </a:solidFill>
          <a:ln>
            <a:noFill/>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dk1"/>
                </a:solidFill>
                <a:latin typeface="Roboto"/>
                <a:ea typeface="Roboto"/>
                <a:cs typeface="Roboto"/>
                <a:sym typeface="Roboto"/>
              </a:rPr>
              <a:t>Container Scheduling</a:t>
            </a:r>
          </a:p>
        </p:txBody>
      </p:sp>
      <p:sp>
        <p:nvSpPr>
          <p:cNvPr id="670" name="Shape 670"/>
          <p:cNvSpPr/>
          <p:nvPr/>
        </p:nvSpPr>
        <p:spPr>
          <a:xfrm>
            <a:off x="1946964" y="1957135"/>
            <a:ext cx="3213037" cy="33855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600" b="1" i="0" u="none" strike="noStrike" cap="none" baseline="0">
                <a:solidFill>
                  <a:srgbClr val="FFFFFF"/>
                </a:solidFill>
                <a:latin typeface="Roboto"/>
                <a:ea typeface="Roboto"/>
                <a:cs typeface="Roboto"/>
                <a:sym typeface="Roboto"/>
              </a:rPr>
              <a:t>Application Framework</a:t>
            </a:r>
          </a:p>
        </p:txBody>
      </p:sp>
      <p:sp>
        <p:nvSpPr>
          <p:cNvPr id="671" name="Shape 671"/>
          <p:cNvSpPr/>
          <p:nvPr/>
        </p:nvSpPr>
        <p:spPr>
          <a:xfrm>
            <a:off x="7095998" y="918650"/>
            <a:ext cx="1527079" cy="33855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600" b="1" i="0" u="none" strike="noStrike" cap="none" baseline="0">
                <a:solidFill>
                  <a:srgbClr val="FFFFFF"/>
                </a:solidFill>
                <a:latin typeface="Roboto"/>
                <a:ea typeface="Roboto"/>
                <a:cs typeface="Roboto"/>
                <a:sym typeface="Roboto"/>
              </a:rPr>
              <a:t>Services</a:t>
            </a:r>
          </a:p>
        </p:txBody>
      </p:sp>
      <p:sp>
        <p:nvSpPr>
          <p:cNvPr id="672" name="Shape 672"/>
          <p:cNvSpPr/>
          <p:nvPr/>
        </p:nvSpPr>
        <p:spPr>
          <a:xfrm>
            <a:off x="2267723" y="928573"/>
            <a:ext cx="2571519" cy="33855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600" b="1" i="0" u="none" strike="noStrike" cap="none" baseline="0" dirty="0">
                <a:solidFill>
                  <a:srgbClr val="10253F"/>
                </a:solidFill>
                <a:latin typeface="Roboto"/>
                <a:ea typeface="Roboto"/>
                <a:cs typeface="Roboto"/>
                <a:sym typeface="Roboto"/>
              </a:rPr>
              <a:t>Platform Runtime</a:t>
            </a:r>
          </a:p>
        </p:txBody>
      </p:sp>
      <p:sp>
        <p:nvSpPr>
          <p:cNvPr id="673" name="Shape 673"/>
          <p:cNvSpPr/>
          <p:nvPr/>
        </p:nvSpPr>
        <p:spPr>
          <a:xfrm>
            <a:off x="309768" y="1353885"/>
            <a:ext cx="1091588" cy="457947"/>
          </a:xfrm>
          <a:prstGeom prst="rect">
            <a:avLst/>
          </a:prstGeom>
          <a:solidFill>
            <a:srgbClr val="D8D8D8"/>
          </a:solidFill>
          <a:ln>
            <a:noFill/>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dk1"/>
                </a:solidFill>
                <a:latin typeface="Roboto"/>
                <a:ea typeface="Roboto"/>
                <a:cs typeface="Roboto"/>
                <a:sym typeface="Roboto"/>
              </a:rPr>
              <a:t>Routing</a:t>
            </a:r>
          </a:p>
        </p:txBody>
      </p:sp>
      <p:sp>
        <p:nvSpPr>
          <p:cNvPr id="674" name="Shape 674"/>
          <p:cNvSpPr/>
          <p:nvPr/>
        </p:nvSpPr>
        <p:spPr>
          <a:xfrm>
            <a:off x="7095998" y="1369506"/>
            <a:ext cx="1527079" cy="411923"/>
          </a:xfrm>
          <a:prstGeom prst="rect">
            <a:avLst/>
          </a:prstGeom>
          <a:noFill/>
          <a:ln w="12700"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Database</a:t>
            </a:r>
          </a:p>
        </p:txBody>
      </p:sp>
      <p:sp>
        <p:nvSpPr>
          <p:cNvPr id="675" name="Shape 675"/>
          <p:cNvSpPr/>
          <p:nvPr/>
        </p:nvSpPr>
        <p:spPr>
          <a:xfrm>
            <a:off x="5423170" y="1348971"/>
            <a:ext cx="1310253" cy="457947"/>
          </a:xfrm>
          <a:prstGeom prst="rect">
            <a:avLst/>
          </a:prstGeom>
          <a:solidFill>
            <a:srgbClr val="D8D8D8"/>
          </a:solidFill>
          <a:ln>
            <a:noFill/>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dk1"/>
                </a:solidFill>
                <a:latin typeface="Roboto"/>
                <a:ea typeface="Roboto"/>
                <a:cs typeface="Roboto"/>
                <a:sym typeface="Roboto"/>
              </a:rPr>
              <a:t>Configuration</a:t>
            </a:r>
          </a:p>
        </p:txBody>
      </p:sp>
      <p:sp>
        <p:nvSpPr>
          <p:cNvPr id="676" name="Shape 676"/>
          <p:cNvSpPr/>
          <p:nvPr/>
        </p:nvSpPr>
        <p:spPr>
          <a:xfrm>
            <a:off x="3578698" y="1349660"/>
            <a:ext cx="1768069" cy="457947"/>
          </a:xfrm>
          <a:prstGeom prst="rect">
            <a:avLst/>
          </a:prstGeom>
          <a:solidFill>
            <a:srgbClr val="D8D8D8"/>
          </a:solidFill>
          <a:ln>
            <a:noFill/>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dk1"/>
                </a:solidFill>
                <a:latin typeface="Roboto"/>
                <a:ea typeface="Roboto"/>
                <a:cs typeface="Roboto"/>
                <a:sym typeface="Roboto"/>
              </a:rPr>
              <a:t>Service Discovery</a:t>
            </a:r>
          </a:p>
        </p:txBody>
      </p:sp>
      <p:sp>
        <p:nvSpPr>
          <p:cNvPr id="677" name="Shape 677"/>
          <p:cNvSpPr/>
          <p:nvPr/>
        </p:nvSpPr>
        <p:spPr>
          <a:xfrm>
            <a:off x="7095998" y="1873206"/>
            <a:ext cx="1527079" cy="423460"/>
          </a:xfrm>
          <a:prstGeom prst="rect">
            <a:avLst/>
          </a:prstGeom>
          <a:noFill/>
          <a:ln w="12700"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Big Data</a:t>
            </a:r>
          </a:p>
        </p:txBody>
      </p:sp>
      <p:sp>
        <p:nvSpPr>
          <p:cNvPr id="678" name="Shape 678"/>
          <p:cNvSpPr/>
          <p:nvPr/>
        </p:nvSpPr>
        <p:spPr>
          <a:xfrm>
            <a:off x="7096172" y="2388444"/>
            <a:ext cx="1527079" cy="423460"/>
          </a:xfrm>
          <a:prstGeom prst="rect">
            <a:avLst/>
          </a:prstGeom>
          <a:noFill/>
          <a:ln w="12700"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Object Storage</a:t>
            </a:r>
          </a:p>
        </p:txBody>
      </p:sp>
      <p:sp>
        <p:nvSpPr>
          <p:cNvPr id="679" name="Shape 679"/>
          <p:cNvSpPr/>
          <p:nvPr/>
        </p:nvSpPr>
        <p:spPr>
          <a:xfrm>
            <a:off x="7096172" y="2903682"/>
            <a:ext cx="1527079" cy="423460"/>
          </a:xfrm>
          <a:prstGeom prst="rect">
            <a:avLst/>
          </a:prstGeom>
          <a:noFill/>
          <a:ln w="12700"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Mobile</a:t>
            </a:r>
          </a:p>
        </p:txBody>
      </p:sp>
      <p:sp>
        <p:nvSpPr>
          <p:cNvPr id="680" name="Shape 680"/>
          <p:cNvSpPr/>
          <p:nvPr/>
        </p:nvSpPr>
        <p:spPr>
          <a:xfrm>
            <a:off x="7096172" y="3418919"/>
            <a:ext cx="1526905" cy="423460"/>
          </a:xfrm>
          <a:prstGeom prst="rect">
            <a:avLst/>
          </a:prstGeom>
          <a:noFill/>
          <a:ln w="12700"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Build CI</a:t>
            </a:r>
          </a:p>
        </p:txBody>
      </p:sp>
      <p:sp>
        <p:nvSpPr>
          <p:cNvPr id="681" name="Shape 681"/>
          <p:cNvSpPr/>
          <p:nvPr/>
        </p:nvSpPr>
        <p:spPr>
          <a:xfrm>
            <a:off x="7096172" y="3934155"/>
            <a:ext cx="1527079" cy="423460"/>
          </a:xfrm>
          <a:prstGeom prst="rect">
            <a:avLst/>
          </a:prstGeom>
          <a:noFill/>
          <a:ln w="12700"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User Provided</a:t>
            </a:r>
          </a:p>
        </p:txBody>
      </p:sp>
      <p:sp>
        <p:nvSpPr>
          <p:cNvPr id="682" name="Shape 682"/>
          <p:cNvSpPr/>
          <p:nvPr/>
        </p:nvSpPr>
        <p:spPr>
          <a:xfrm>
            <a:off x="309768" y="3994538"/>
            <a:ext cx="3194970" cy="377959"/>
          </a:xfrm>
          <a:prstGeom prst="rect">
            <a:avLst/>
          </a:prstGeom>
          <a:solidFill>
            <a:srgbClr val="D8D8D8"/>
          </a:solidFill>
          <a:ln>
            <a:noFill/>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dk1"/>
                </a:solidFill>
                <a:latin typeface="Roboto"/>
                <a:ea typeface="Roboto"/>
                <a:cs typeface="Roboto"/>
                <a:sym typeface="Roboto"/>
              </a:rPr>
              <a:t>Logging &amp; Metrics</a:t>
            </a:r>
          </a:p>
        </p:txBody>
      </p:sp>
      <p:sp>
        <p:nvSpPr>
          <p:cNvPr id="683" name="Shape 683"/>
          <p:cNvSpPr/>
          <p:nvPr/>
        </p:nvSpPr>
        <p:spPr>
          <a:xfrm>
            <a:off x="3578698" y="3994538"/>
            <a:ext cx="3154724" cy="377959"/>
          </a:xfrm>
          <a:prstGeom prst="rect">
            <a:avLst/>
          </a:prstGeom>
          <a:solidFill>
            <a:srgbClr val="D8D8D8"/>
          </a:solidFill>
          <a:ln>
            <a:noFill/>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dk1"/>
                </a:solidFill>
                <a:latin typeface="Roboto"/>
                <a:ea typeface="Roboto"/>
                <a:cs typeface="Roboto"/>
                <a:sym typeface="Roboto"/>
              </a:rPr>
              <a:t>Messaging</a:t>
            </a:r>
          </a:p>
        </p:txBody>
      </p:sp>
      <p:sp>
        <p:nvSpPr>
          <p:cNvPr id="684" name="Shape 684"/>
          <p:cNvSpPr/>
          <p:nvPr/>
        </p:nvSpPr>
        <p:spPr>
          <a:xfrm>
            <a:off x="5170714" y="2443249"/>
            <a:ext cx="1390763" cy="545125"/>
          </a:xfrm>
          <a:prstGeom prst="roundRect">
            <a:avLst>
              <a:gd name="adj" fmla="val 16667"/>
            </a:avLst>
          </a:prstGeom>
          <a:no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Circuit Breakers</a:t>
            </a:r>
          </a:p>
        </p:txBody>
      </p:sp>
      <p:sp>
        <p:nvSpPr>
          <p:cNvPr id="685" name="Shape 685"/>
          <p:cNvSpPr/>
          <p:nvPr/>
        </p:nvSpPr>
        <p:spPr>
          <a:xfrm>
            <a:off x="486163" y="2443249"/>
            <a:ext cx="1390763" cy="545125"/>
          </a:xfrm>
          <a:prstGeom prst="roundRect">
            <a:avLst>
              <a:gd name="adj" fmla="val 16667"/>
            </a:avLst>
          </a:prstGeom>
          <a:no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12 Factor Apps</a:t>
            </a:r>
          </a:p>
        </p:txBody>
      </p:sp>
      <p:sp>
        <p:nvSpPr>
          <p:cNvPr id="686" name="Shape 686"/>
          <p:cNvSpPr/>
          <p:nvPr/>
        </p:nvSpPr>
        <p:spPr>
          <a:xfrm>
            <a:off x="3606373" y="2443249"/>
            <a:ext cx="1390763" cy="545125"/>
          </a:xfrm>
          <a:prstGeom prst="roundRect">
            <a:avLst>
              <a:gd name="adj" fmla="val 16667"/>
            </a:avLst>
          </a:prstGeom>
          <a:no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RESTful Services</a:t>
            </a:r>
          </a:p>
        </p:txBody>
      </p:sp>
      <p:sp>
        <p:nvSpPr>
          <p:cNvPr id="687" name="Shape 687"/>
          <p:cNvSpPr/>
          <p:nvPr/>
        </p:nvSpPr>
        <p:spPr>
          <a:xfrm>
            <a:off x="2042035" y="2443249"/>
            <a:ext cx="1390763" cy="545125"/>
          </a:xfrm>
          <a:prstGeom prst="roundRect">
            <a:avLst>
              <a:gd name="adj" fmla="val 16667"/>
            </a:avLst>
          </a:prstGeom>
          <a:no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Microservices</a:t>
            </a:r>
          </a:p>
        </p:txBody>
      </p:sp>
      <p:sp>
        <p:nvSpPr>
          <p:cNvPr id="688" name="Shape 688"/>
          <p:cNvSpPr/>
          <p:nvPr/>
        </p:nvSpPr>
        <p:spPr>
          <a:xfrm>
            <a:off x="5160005" y="3162570"/>
            <a:ext cx="1390763" cy="545125"/>
          </a:xfrm>
          <a:prstGeom prst="roundRect">
            <a:avLst>
              <a:gd name="adj" fmla="val 16667"/>
            </a:avLst>
          </a:prstGeom>
          <a:no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.NET</a:t>
            </a:r>
          </a:p>
        </p:txBody>
      </p:sp>
      <p:sp>
        <p:nvSpPr>
          <p:cNvPr id="689" name="Shape 689"/>
          <p:cNvSpPr/>
          <p:nvPr/>
        </p:nvSpPr>
        <p:spPr>
          <a:xfrm>
            <a:off x="475453" y="3162570"/>
            <a:ext cx="1390763" cy="545125"/>
          </a:xfrm>
          <a:prstGeom prst="roundRect">
            <a:avLst>
              <a:gd name="adj" fmla="val 16667"/>
            </a:avLst>
          </a:prstGeom>
          <a:no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Spring Boot</a:t>
            </a:r>
          </a:p>
        </p:txBody>
      </p:sp>
      <p:sp>
        <p:nvSpPr>
          <p:cNvPr id="690" name="Shape 690"/>
          <p:cNvSpPr/>
          <p:nvPr/>
        </p:nvSpPr>
        <p:spPr>
          <a:xfrm>
            <a:off x="3595664" y="3162570"/>
            <a:ext cx="1390763" cy="545125"/>
          </a:xfrm>
          <a:prstGeom prst="roundRect">
            <a:avLst>
              <a:gd name="adj" fmla="val 16667"/>
            </a:avLst>
          </a:prstGeom>
          <a:no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Node.js</a:t>
            </a:r>
          </a:p>
        </p:txBody>
      </p:sp>
      <p:sp>
        <p:nvSpPr>
          <p:cNvPr id="691" name="Shape 691"/>
          <p:cNvSpPr/>
          <p:nvPr/>
        </p:nvSpPr>
        <p:spPr>
          <a:xfrm>
            <a:off x="2031326" y="3162570"/>
            <a:ext cx="1390763" cy="545125"/>
          </a:xfrm>
          <a:prstGeom prst="roundRect">
            <a:avLst>
              <a:gd name="adj" fmla="val 16667"/>
            </a:avLst>
          </a:prstGeom>
          <a:no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Ruby on Rails</a:t>
            </a:r>
          </a:p>
        </p:txBody>
      </p:sp>
      <p:sp>
        <p:nvSpPr>
          <p:cNvPr id="692" name="Shape 692"/>
          <p:cNvSpPr/>
          <p:nvPr/>
        </p:nvSpPr>
        <p:spPr>
          <a:xfrm>
            <a:off x="205804" y="4556334"/>
            <a:ext cx="8566514" cy="489222"/>
          </a:xfrm>
          <a:prstGeom prst="rect">
            <a:avLst/>
          </a:prstGeom>
          <a:solidFill>
            <a:srgbClr val="097F73"/>
          </a:solidFill>
          <a:ln>
            <a:noFill/>
          </a:ln>
        </p:spPr>
        <p:txBody>
          <a:bodyPr lIns="91425" tIns="45700" rIns="91425" bIns="45700" anchor="t" anchorCtr="0">
            <a:noAutofit/>
          </a:bodyPr>
          <a:lstStyle/>
          <a:p>
            <a:pPr marL="0" marR="0" lvl="0" indent="0" algn="ctr" rtl="0">
              <a:spcBef>
                <a:spcPts val="0"/>
              </a:spcBef>
              <a:buNone/>
            </a:pPr>
            <a:endParaRPr sz="1400" b="0" i="0" u="none" strike="noStrike" cap="none" baseline="0">
              <a:solidFill>
                <a:srgbClr val="F2F2F2"/>
              </a:solidFill>
              <a:latin typeface="Roboto"/>
              <a:ea typeface="Roboto"/>
              <a:cs typeface="Roboto"/>
              <a:sym typeface="Roboto"/>
            </a:endParaRPr>
          </a:p>
        </p:txBody>
      </p:sp>
      <p:sp>
        <p:nvSpPr>
          <p:cNvPr id="693" name="Shape 693"/>
          <p:cNvSpPr/>
          <p:nvPr/>
        </p:nvSpPr>
        <p:spPr>
          <a:xfrm>
            <a:off x="441892" y="4631668"/>
            <a:ext cx="1476413" cy="33855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600" b="1" i="0" u="none" strike="noStrike" cap="none" baseline="0">
                <a:solidFill>
                  <a:srgbClr val="FFFFFF"/>
                </a:solidFill>
                <a:latin typeface="Roboto"/>
                <a:ea typeface="Roboto"/>
                <a:cs typeface="Roboto"/>
                <a:sym typeface="Roboto"/>
              </a:rPr>
              <a:t>Operations</a:t>
            </a:r>
          </a:p>
        </p:txBody>
      </p:sp>
      <p:sp>
        <p:nvSpPr>
          <p:cNvPr id="694" name="Shape 694"/>
          <p:cNvSpPr/>
          <p:nvPr/>
        </p:nvSpPr>
        <p:spPr>
          <a:xfrm>
            <a:off x="2372603" y="4570113"/>
            <a:ext cx="1378453" cy="46166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200" b="0" i="0" u="none" strike="noStrike" cap="none" baseline="0">
                <a:solidFill>
                  <a:srgbClr val="FFFFFF"/>
                </a:solidFill>
                <a:latin typeface="Roboto"/>
                <a:ea typeface="Roboto"/>
                <a:cs typeface="Roboto"/>
                <a:sym typeface="Roboto"/>
              </a:rPr>
              <a:t>Zero Downtime Deployments</a:t>
            </a:r>
          </a:p>
        </p:txBody>
      </p:sp>
      <p:sp>
        <p:nvSpPr>
          <p:cNvPr id="695" name="Shape 695"/>
          <p:cNvSpPr/>
          <p:nvPr/>
        </p:nvSpPr>
        <p:spPr>
          <a:xfrm>
            <a:off x="3947434" y="4570113"/>
            <a:ext cx="1165134" cy="46166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200" b="0" i="0" u="none" strike="noStrike" cap="none" baseline="0">
                <a:solidFill>
                  <a:srgbClr val="FFFFFF"/>
                </a:solidFill>
                <a:latin typeface="Roboto"/>
                <a:ea typeface="Roboto"/>
                <a:cs typeface="Roboto"/>
                <a:sym typeface="Roboto"/>
              </a:rPr>
              <a:t>Failover &amp; Recovery</a:t>
            </a:r>
          </a:p>
        </p:txBody>
      </p:sp>
      <p:sp>
        <p:nvSpPr>
          <p:cNvPr id="696" name="Shape 696"/>
          <p:cNvSpPr/>
          <p:nvPr/>
        </p:nvSpPr>
        <p:spPr>
          <a:xfrm>
            <a:off x="5267309" y="4662447"/>
            <a:ext cx="1027763" cy="276998"/>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200" b="0" i="0" u="none" strike="noStrike" cap="none" baseline="0">
                <a:solidFill>
                  <a:srgbClr val="FFFFFF"/>
                </a:solidFill>
                <a:latin typeface="Roboto"/>
                <a:ea typeface="Roboto"/>
                <a:cs typeface="Roboto"/>
                <a:sym typeface="Roboto"/>
              </a:rPr>
              <a:t>Scaling</a:t>
            </a:r>
          </a:p>
        </p:txBody>
      </p:sp>
      <p:sp>
        <p:nvSpPr>
          <p:cNvPr id="697" name="Shape 697"/>
          <p:cNvSpPr/>
          <p:nvPr/>
        </p:nvSpPr>
        <p:spPr>
          <a:xfrm>
            <a:off x="6439400" y="4570113"/>
            <a:ext cx="1051431" cy="46166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200" b="0" i="0" u="none" strike="noStrike" cap="none" baseline="0">
                <a:solidFill>
                  <a:srgbClr val="FFFFFF"/>
                </a:solidFill>
                <a:latin typeface="Roboto"/>
                <a:ea typeface="Roboto"/>
                <a:cs typeface="Roboto"/>
                <a:sym typeface="Roboto"/>
              </a:rPr>
              <a:t>Security Patching</a:t>
            </a:r>
          </a:p>
        </p:txBody>
      </p:sp>
      <p:sp>
        <p:nvSpPr>
          <p:cNvPr id="698" name="Shape 698"/>
          <p:cNvSpPr/>
          <p:nvPr/>
        </p:nvSpPr>
        <p:spPr>
          <a:xfrm>
            <a:off x="7655981" y="4570113"/>
            <a:ext cx="1051431" cy="46166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200" b="0" i="0" u="none" strike="noStrike" cap="none" baseline="0">
                <a:solidFill>
                  <a:srgbClr val="FFFFFF"/>
                </a:solidFill>
                <a:latin typeface="Roboto"/>
                <a:ea typeface="Roboto"/>
                <a:cs typeface="Roboto"/>
                <a:sym typeface="Roboto"/>
              </a:rPr>
              <a:t>Platform</a:t>
            </a:r>
          </a:p>
          <a:p>
            <a:pPr marL="0" marR="0" lvl="0" indent="0" algn="ctr" rtl="0">
              <a:spcBef>
                <a:spcPts val="0"/>
              </a:spcBef>
              <a:buSzPct val="25000"/>
              <a:buNone/>
            </a:pPr>
            <a:r>
              <a:rPr lang="en-US" sz="1200" b="0" i="0" u="none" strike="noStrike" cap="none" baseline="0">
                <a:solidFill>
                  <a:srgbClr val="FFFFFF"/>
                </a:solidFill>
                <a:latin typeface="Roboto"/>
                <a:ea typeface="Roboto"/>
                <a:cs typeface="Roboto"/>
                <a:sym typeface="Roboto"/>
              </a:rPr>
              <a:t>Upgrades</a:t>
            </a:r>
          </a:p>
        </p:txBody>
      </p:sp>
      <p:sp>
        <p:nvSpPr>
          <p:cNvPr id="40" name="Shape 954"/>
          <p:cNvSpPr txBox="1">
            <a:spLocks noGrp="1"/>
          </p:cNvSpPr>
          <p:nvPr>
            <p:ph type="title"/>
          </p:nvPr>
        </p:nvSpPr>
        <p:spPr>
          <a:xfrm>
            <a:off x="1077910" y="187313"/>
            <a:ext cx="6947616" cy="585514"/>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dirty="0" smtClean="0">
                <a:solidFill>
                  <a:srgbClr val="29756E"/>
                </a:solidFill>
                <a:latin typeface="Helvetica Neue"/>
                <a:ea typeface="Helvetica Neue"/>
                <a:cs typeface="Helvetica Neue"/>
                <a:sym typeface="Helvetica Neue"/>
              </a:rPr>
              <a:t>Pivotal Cloud Foundry Architecture</a:t>
            </a:r>
            <a:endParaRPr lang="en-US" sz="3200" b="0" i="0" u="none" strike="noStrike" cap="none" dirty="0">
              <a:solidFill>
                <a:srgbClr val="29756E"/>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345651627"/>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Stocksy_txp157cab05rEJ000_Medium_423382.jpg"/>
          <p:cNvPicPr>
            <a:picLocks noChangeAspect="1"/>
          </p:cNvPicPr>
          <p:nvPr/>
        </p:nvPicPr>
        <p:blipFill>
          <a:blip r:embed="rId3"/>
          <a:srcRect t="15584"/>
          <a:stretch>
            <a:fillRect/>
          </a:stretch>
        </p:blipFill>
        <p:spPr>
          <a:xfrm>
            <a:off x="0" y="0"/>
            <a:ext cx="9144000" cy="5143500"/>
          </a:xfrm>
          <a:prstGeom prst="rect">
            <a:avLst/>
          </a:prstGeom>
        </p:spPr>
      </p:pic>
      <p:sp>
        <p:nvSpPr>
          <p:cNvPr id="20" name="Rectangle 19"/>
          <p:cNvSpPr/>
          <p:nvPr/>
        </p:nvSpPr>
        <p:spPr>
          <a:xfrm>
            <a:off x="0" y="0"/>
            <a:ext cx="9144000" cy="5143500"/>
          </a:xfrm>
          <a:prstGeom prst="rect">
            <a:avLst/>
          </a:prstGeom>
          <a:gradFill flip="none" rotWithShape="1">
            <a:gsLst>
              <a:gs pos="8000">
                <a:srgbClr val="000000">
                  <a:alpha val="0"/>
                </a:srgbClr>
              </a:gs>
              <a:gs pos="54000">
                <a:srgbClr val="000000">
                  <a:alpha val="86000"/>
                </a:srgbClr>
              </a:gs>
              <a:gs pos="83000">
                <a:srgbClr val="000000">
                  <a:alpha val="89000"/>
                </a:srgbClr>
              </a:gs>
            </a:gsLst>
            <a:lin ang="16500000" scaled="0"/>
            <a:tileRect/>
          </a:gradFill>
          <a:ln w="44450" cap="flat" cmpd="sng" algn="ctr">
            <a:noFill/>
            <a:prstDash val="solid"/>
            <a:round/>
            <a:headEnd type="none" w="med" len="med"/>
            <a:tailEnd type="none" w="med" len="med"/>
          </a:ln>
          <a:effectLst/>
        </p:spPr>
        <p:txBody>
          <a:bodyPr lIns="68579" tIns="34289" rIns="68579" bIns="34289" rtlCol="0" anchor="ctr"/>
          <a:lstStyle/>
          <a:p>
            <a:pPr algn="ctr">
              <a:defRPr/>
            </a:pPr>
            <a:endParaRPr lang="en-US" kern="0">
              <a:solidFill>
                <a:srgbClr val="FFFFFF"/>
              </a:solidFill>
              <a:latin typeface="News Gothic MT"/>
            </a:endParaRPr>
          </a:p>
        </p:txBody>
      </p:sp>
      <p:cxnSp>
        <p:nvCxnSpPr>
          <p:cNvPr id="40" name="Straight Connector 39"/>
          <p:cNvCxnSpPr/>
          <p:nvPr/>
        </p:nvCxnSpPr>
        <p:spPr>
          <a:xfrm>
            <a:off x="596900" y="2111130"/>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596900" y="3428754"/>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8" name="Shape 1014"/>
          <p:cNvSpPr txBox="1">
            <a:spLocks/>
          </p:cNvSpPr>
          <p:nvPr/>
        </p:nvSpPr>
        <p:spPr>
          <a:xfrm>
            <a:off x="1820794" y="1336859"/>
            <a:ext cx="5209487" cy="460500"/>
          </a:xfrm>
          <a:prstGeom prst="rect">
            <a:avLst/>
          </a:prstGeom>
          <a:noFill/>
          <a:ln>
            <a:noFill/>
          </a:ln>
        </p:spPr>
        <p:txBody>
          <a:bodyPr lIns="0" tIns="0" rIns="0" bIns="0" anchor="t" anchorCtr="0">
            <a:noAutofit/>
          </a:bodyPr>
          <a:lstStyle/>
          <a:p>
            <a:pPr algn="dist">
              <a:lnSpc>
                <a:spcPct val="90000"/>
              </a:lnSpc>
              <a:buSzPct val="25000"/>
              <a:defRPr/>
            </a:pPr>
            <a:endParaRPr lang="en" sz="4500" b="1" kern="0" cap="all" dirty="0">
              <a:solidFill>
                <a:srgbClr val="008881"/>
              </a:solidFill>
              <a:latin typeface="News Gothic MT"/>
              <a:ea typeface="Arial"/>
              <a:cs typeface="Arial"/>
              <a:sym typeface="Arial"/>
            </a:endParaRPr>
          </a:p>
        </p:txBody>
      </p:sp>
      <p:sp>
        <p:nvSpPr>
          <p:cNvPr id="10" name="Shape 1163"/>
          <p:cNvSpPr txBox="1">
            <a:spLocks/>
          </p:cNvSpPr>
          <p:nvPr/>
        </p:nvSpPr>
        <p:spPr bwMode="gray">
          <a:xfrm>
            <a:off x="205956" y="2553542"/>
            <a:ext cx="8410499" cy="460500"/>
          </a:xfrm>
          <a:prstGeom prst="rect">
            <a:avLst/>
          </a:prstGeom>
          <a:noFill/>
          <a:ln>
            <a:noFill/>
          </a:ln>
        </p:spPr>
        <p:txBody>
          <a:bodyPr lIns="0" tIns="0" rIns="0" bIns="0" anchor="t" anchorCtr="0">
            <a:noAutofit/>
          </a:bodyPr>
          <a:lstStyle>
            <a:defPPr marR="0" algn="l" rtl="0">
              <a:lnSpc>
                <a:spcPct val="100000"/>
              </a:lnSpc>
              <a:spcBef>
                <a:spcPts val="0"/>
              </a:spcBef>
              <a:spcAft>
                <a:spcPts val="0"/>
              </a:spcAft>
            </a:defPPr>
            <a:lvl1pPr marR="0" algn="l" rtl="0">
              <a:lnSpc>
                <a:spcPct val="90000"/>
              </a:lnSpc>
              <a:spcBef>
                <a:spcPts val="0"/>
              </a:spcBef>
              <a:spcAft>
                <a:spcPts val="0"/>
              </a:spcAft>
              <a:buNone/>
              <a:defRPr sz="3200" b="0" i="0" u="none" strike="noStrike" cap="none" baseline="0">
                <a:solidFill>
                  <a:schemeClr val="tx2"/>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stStyle>
          <a:p>
            <a:pPr algn="ctr">
              <a:buSzPct val="25000"/>
            </a:pPr>
            <a:r>
              <a:rPr lang="en-US" b="1" cap="all" dirty="0" err="1" smtClean="0">
                <a:solidFill>
                  <a:srgbClr val="138A7E"/>
                </a:solidFill>
              </a:rPr>
              <a:t>Buildpacks</a:t>
            </a:r>
            <a:endParaRPr lang="en" sz="2100" b="1" cap="all" dirty="0">
              <a:solidFill>
                <a:srgbClr val="138A7E"/>
              </a:solidFill>
            </a:endParaRPr>
          </a:p>
        </p:txBody>
      </p:sp>
    </p:spTree>
    <p:extLst>
      <p:ext uri="{BB962C8B-B14F-4D97-AF65-F5344CB8AC3E}">
        <p14:creationId xmlns:p14="http://schemas.microsoft.com/office/powerpoint/2010/main" val="49993815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Shape 134"/>
          <p:cNvSpPr txBox="1">
            <a:spLocks noGrp="1"/>
          </p:cNvSpPr>
          <p:nvPr>
            <p:ph type="title"/>
          </p:nvPr>
        </p:nvSpPr>
        <p:spPr>
          <a:xfrm>
            <a:off x="457199" y="320039"/>
            <a:ext cx="8229600" cy="363558"/>
          </a:xfrm>
          <a:prstGeom prst="rect">
            <a:avLst/>
          </a:prstGeom>
          <a:noFill/>
          <a:ln>
            <a:noFill/>
          </a:ln>
        </p:spPr>
        <p:txBody>
          <a:bodyPr lIns="0" tIns="0" rIns="0" bIns="0" anchor="ctr" anchorCtr="0">
            <a:noAutofit/>
          </a:bodyPr>
          <a:lstStyle/>
          <a:p>
            <a:pPr marL="0" marR="0" lvl="0" indent="0" algn="l" rtl="0">
              <a:spcBef>
                <a:spcPts val="0"/>
              </a:spcBef>
              <a:buClr>
                <a:schemeClr val="lt1"/>
              </a:buClr>
              <a:buSzPct val="25000"/>
              <a:buFont typeface="Arial"/>
              <a:buNone/>
            </a:pPr>
            <a:r>
              <a:rPr lang="en-US" sz="3200" b="0" i="0" u="none" strike="noStrike" cap="none">
                <a:solidFill>
                  <a:schemeClr val="lt1"/>
                </a:solidFill>
                <a:latin typeface="Arial"/>
                <a:ea typeface="Arial"/>
                <a:cs typeface="Arial"/>
                <a:sym typeface="Arial"/>
              </a:rPr>
              <a:t>Topics</a:t>
            </a:r>
          </a:p>
        </p:txBody>
      </p:sp>
      <p:sp>
        <p:nvSpPr>
          <p:cNvPr id="135" name="Shape 135"/>
          <p:cNvSpPr txBox="1">
            <a:spLocks noGrp="1"/>
          </p:cNvSpPr>
          <p:nvPr>
            <p:ph type="body" idx="4294967295"/>
          </p:nvPr>
        </p:nvSpPr>
        <p:spPr>
          <a:xfrm>
            <a:off x="457199" y="1108074"/>
            <a:ext cx="8545964" cy="3273007"/>
          </a:xfrm>
          <a:prstGeom prst="rect">
            <a:avLst/>
          </a:prstGeom>
          <a:noFill/>
          <a:ln>
            <a:noFill/>
          </a:ln>
        </p:spPr>
        <p:txBody>
          <a:bodyPr lIns="91425" tIns="45700" rIns="91425" bIns="45700" anchor="t" anchorCtr="0">
            <a:noAutofit/>
          </a:bodyPr>
          <a:lstStyle/>
          <a:p>
            <a:pPr marL="342900" marR="0" lvl="0" indent="-342900" algn="l" rtl="0">
              <a:spcBef>
                <a:spcPts val="0"/>
              </a:spcBef>
              <a:spcAft>
                <a:spcPts val="0"/>
              </a:spcAft>
              <a:buClr>
                <a:schemeClr val="lt1"/>
              </a:buClr>
              <a:buSzPct val="100000"/>
              <a:buFont typeface="Arial"/>
              <a:buChar char="•"/>
            </a:pPr>
            <a:r>
              <a:rPr lang="en-US" sz="2800" b="0" i="0" u="none" strike="noStrike" cap="none">
                <a:solidFill>
                  <a:schemeClr val="lt1"/>
                </a:solidFill>
                <a:latin typeface="Arial"/>
                <a:ea typeface="Arial"/>
                <a:cs typeface="Arial"/>
                <a:sym typeface="Arial"/>
              </a:rPr>
              <a:t>Why Buildpacks?</a:t>
            </a:r>
          </a:p>
          <a:p>
            <a:pPr marL="342900" marR="0" lvl="0" indent="-342900" algn="l" rtl="0">
              <a:spcBef>
                <a:spcPts val="560"/>
              </a:spcBef>
              <a:spcAft>
                <a:spcPts val="0"/>
              </a:spcAft>
              <a:buClr>
                <a:schemeClr val="lt1"/>
              </a:buClr>
              <a:buSzPct val="100000"/>
              <a:buFont typeface="Arial"/>
              <a:buChar char="•"/>
            </a:pPr>
            <a:r>
              <a:rPr lang="en-US" sz="2800" b="0" i="0" u="none" strike="noStrike" cap="none">
                <a:solidFill>
                  <a:schemeClr val="lt1"/>
                </a:solidFill>
                <a:latin typeface="Arial"/>
                <a:ea typeface="Arial"/>
                <a:cs typeface="Arial"/>
                <a:sym typeface="Arial"/>
              </a:rPr>
              <a:t>What</a:t>
            </a:r>
            <a:r>
              <a:rPr lang="en-US"/>
              <a:t> is in a Buildpack?</a:t>
            </a:r>
          </a:p>
          <a:p>
            <a:pPr marL="342900" marR="0" lvl="0" indent="-342900" algn="l" rtl="0">
              <a:spcBef>
                <a:spcPts val="560"/>
              </a:spcBef>
              <a:buClr>
                <a:schemeClr val="lt1"/>
              </a:buClr>
              <a:buSzPct val="100000"/>
              <a:buFont typeface="Arial"/>
              <a:buChar char="•"/>
            </a:pPr>
            <a:r>
              <a:rPr lang="en-US"/>
              <a:t>Available </a:t>
            </a:r>
            <a:r>
              <a:rPr lang="en-US" sz="2800" b="0" i="0" u="none" strike="noStrike" cap="none">
                <a:solidFill>
                  <a:schemeClr val="lt1"/>
                </a:solidFill>
                <a:latin typeface="Arial"/>
                <a:ea typeface="Arial"/>
                <a:cs typeface="Arial"/>
                <a:sym typeface="Arial"/>
              </a:rPr>
              <a:t>Buildpacks</a:t>
            </a:r>
          </a:p>
          <a:p>
            <a:pPr marL="342900" marR="0" lvl="0" indent="-342900" algn="l" rtl="0">
              <a:spcBef>
                <a:spcPts val="560"/>
              </a:spcBef>
              <a:buClr>
                <a:schemeClr val="lt1"/>
              </a:buClr>
              <a:buSzPct val="100000"/>
              <a:buFont typeface="Arial"/>
              <a:buChar char="•"/>
            </a:pPr>
            <a:r>
              <a:rPr lang="en-US"/>
              <a:t>Buildpacks for Admins</a:t>
            </a:r>
          </a:p>
        </p:txBody>
      </p:sp>
    </p:spTree>
    <p:extLst>
      <p:ext uri="{BB962C8B-B14F-4D97-AF65-F5344CB8AC3E}">
        <p14:creationId xmlns:p14="http://schemas.microsoft.com/office/powerpoint/2010/main" val="423179868"/>
      </p:ext>
    </p:extLst>
  </p:cSld>
  <p:clrMapOvr>
    <a:masterClrMapping/>
  </p:clrMapOvr>
  <p:transition xmlns:p14="http://schemas.microsoft.com/office/powerpoint/2010/main" spd="slow">
    <p:cut/>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Shape 140"/>
          <p:cNvSpPr txBox="1">
            <a:spLocks noGrp="1"/>
          </p:cNvSpPr>
          <p:nvPr>
            <p:ph type="title"/>
          </p:nvPr>
        </p:nvSpPr>
        <p:spPr>
          <a:xfrm>
            <a:off x="457199" y="320039"/>
            <a:ext cx="8229600" cy="363558"/>
          </a:xfrm>
          <a:prstGeom prst="rect">
            <a:avLst/>
          </a:prstGeom>
          <a:noFill/>
          <a:ln>
            <a:noFill/>
          </a:ln>
        </p:spPr>
        <p:txBody>
          <a:bodyPr lIns="0" tIns="0" rIns="0" bIns="0" anchor="ctr" anchorCtr="0">
            <a:noAutofit/>
          </a:bodyPr>
          <a:lstStyle/>
          <a:p>
            <a:pPr marL="0" marR="0" lvl="0" indent="0" algn="l" rtl="0">
              <a:spcBef>
                <a:spcPts val="0"/>
              </a:spcBef>
              <a:buClr>
                <a:schemeClr val="lt1"/>
              </a:buClr>
              <a:buSzPct val="25000"/>
              <a:buFont typeface="Arial"/>
              <a:buNone/>
            </a:pPr>
            <a:r>
              <a:rPr lang="en-US" sz="3200" b="0" i="0" u="none" strike="noStrike" cap="none">
                <a:solidFill>
                  <a:schemeClr val="lt1"/>
                </a:solidFill>
                <a:latin typeface="Arial"/>
                <a:ea typeface="Arial"/>
                <a:cs typeface="Arial"/>
                <a:sym typeface="Arial"/>
              </a:rPr>
              <a:t>Developer Haiku using Cloud Foundry</a:t>
            </a:r>
          </a:p>
        </p:txBody>
      </p:sp>
      <p:sp>
        <p:nvSpPr>
          <p:cNvPr id="141" name="Shape 141"/>
          <p:cNvSpPr/>
          <p:nvPr/>
        </p:nvSpPr>
        <p:spPr>
          <a:xfrm>
            <a:off x="2286000" y="1427300"/>
            <a:ext cx="4572000" cy="2031325"/>
          </a:xfrm>
          <a:prstGeom prst="rect">
            <a:avLst/>
          </a:prstGeom>
          <a:noFill/>
          <a:ln>
            <a:noFill/>
          </a:ln>
        </p:spPr>
        <p:txBody>
          <a:bodyPr lIns="91425" tIns="45700" rIns="91425" bIns="45700" anchor="t" anchorCtr="0">
            <a:noAutofit/>
          </a:bodyPr>
          <a:lstStyle/>
          <a:p>
            <a:pPr algn="ctr" defTabSz="914400">
              <a:buSzPct val="25000"/>
            </a:pPr>
            <a:r>
              <a:rPr lang="en-US" kern="0">
                <a:solidFill>
                  <a:srgbClr val="FFFFFF"/>
                </a:solidFill>
                <a:latin typeface="Source Sans Pro"/>
                <a:ea typeface="Source Sans Pro"/>
                <a:cs typeface="Source Sans Pro"/>
                <a:sym typeface="Source Sans Pro"/>
              </a:rPr>
              <a:t>Cloud Foundry Haiku from @onsijoe</a:t>
            </a:r>
          </a:p>
          <a:p>
            <a:pPr algn="ctr" defTabSz="914400"/>
            <a:endParaRPr kern="0">
              <a:solidFill>
                <a:srgbClr val="FFFFFF"/>
              </a:solidFill>
              <a:latin typeface="Source Sans Pro"/>
              <a:ea typeface="Source Sans Pro"/>
              <a:cs typeface="Source Sans Pro"/>
              <a:sym typeface="Source Sans Pro"/>
            </a:endParaRPr>
          </a:p>
          <a:p>
            <a:pPr algn="ctr" defTabSz="914400">
              <a:buSzPct val="25000"/>
            </a:pPr>
            <a:r>
              <a:rPr lang="en-US" kern="0">
                <a:solidFill>
                  <a:srgbClr val="FFFFFF"/>
                </a:solidFill>
                <a:latin typeface="Source Sans Pro"/>
                <a:ea typeface="Source Sans Pro"/>
                <a:cs typeface="Source Sans Pro"/>
                <a:sym typeface="Source Sans Pro"/>
              </a:rPr>
              <a:t>   ”</a:t>
            </a:r>
            <a:r>
              <a:rPr lang="en-US" i="1" kern="0">
                <a:solidFill>
                  <a:srgbClr val="FFFFFF"/>
                </a:solidFill>
                <a:latin typeface="Source Sans Pro"/>
                <a:ea typeface="Source Sans Pro"/>
                <a:cs typeface="Source Sans Pro"/>
                <a:sym typeface="Source Sans Pro"/>
              </a:rPr>
              <a:t>Here is my source code</a:t>
            </a:r>
          </a:p>
          <a:p>
            <a:pPr algn="ctr" defTabSz="914400"/>
            <a:endParaRPr i="1" kern="0">
              <a:solidFill>
                <a:srgbClr val="FFFFFF"/>
              </a:solidFill>
              <a:latin typeface="Source Sans Pro"/>
              <a:ea typeface="Source Sans Pro"/>
              <a:cs typeface="Source Sans Pro"/>
              <a:sym typeface="Source Sans Pro"/>
            </a:endParaRPr>
          </a:p>
          <a:p>
            <a:pPr algn="ctr" defTabSz="914400">
              <a:buSzPct val="25000"/>
            </a:pPr>
            <a:r>
              <a:rPr lang="en-US" i="1" kern="0">
                <a:solidFill>
                  <a:srgbClr val="FFFFFF"/>
                </a:solidFill>
                <a:latin typeface="Source Sans Pro"/>
                <a:ea typeface="Source Sans Pro"/>
                <a:cs typeface="Source Sans Pro"/>
                <a:sym typeface="Source Sans Pro"/>
              </a:rPr>
              <a:t>    Run it on the cloud for me</a:t>
            </a:r>
          </a:p>
          <a:p>
            <a:pPr algn="ctr" defTabSz="914400"/>
            <a:endParaRPr i="1" kern="0">
              <a:solidFill>
                <a:srgbClr val="FFFFFF"/>
              </a:solidFill>
              <a:latin typeface="Source Sans Pro"/>
              <a:ea typeface="Source Sans Pro"/>
              <a:cs typeface="Source Sans Pro"/>
              <a:sym typeface="Source Sans Pro"/>
            </a:endParaRPr>
          </a:p>
          <a:p>
            <a:pPr algn="ctr" defTabSz="914400">
              <a:buSzPct val="25000"/>
            </a:pPr>
            <a:r>
              <a:rPr lang="en-US" i="1" kern="0">
                <a:solidFill>
                  <a:srgbClr val="FFFFFF"/>
                </a:solidFill>
                <a:latin typeface="Source Sans Pro"/>
                <a:ea typeface="Source Sans Pro"/>
                <a:cs typeface="Source Sans Pro"/>
                <a:sym typeface="Source Sans Pro"/>
              </a:rPr>
              <a:t>    I do not care how</a:t>
            </a:r>
            <a:r>
              <a:rPr lang="en-US" kern="0">
                <a:solidFill>
                  <a:srgbClr val="FFFFFF"/>
                </a:solidFill>
                <a:latin typeface="Source Sans Pro"/>
                <a:ea typeface="Source Sans Pro"/>
                <a:cs typeface="Source Sans Pro"/>
                <a:sym typeface="Source Sans Pro"/>
              </a:rPr>
              <a:t>”</a:t>
            </a:r>
          </a:p>
        </p:txBody>
      </p:sp>
    </p:spTree>
    <p:extLst>
      <p:ext uri="{BB962C8B-B14F-4D97-AF65-F5344CB8AC3E}">
        <p14:creationId xmlns:p14="http://schemas.microsoft.com/office/powerpoint/2010/main" val="2098911104"/>
      </p:ext>
    </p:extLst>
  </p:cSld>
  <p:clrMapOvr>
    <a:masterClrMapping/>
  </p:clrMapOvr>
  <p:transition xmlns:p14="http://schemas.microsoft.com/office/powerpoint/2010/main" spd="slow">
    <p:cut/>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Shape 147"/>
          <p:cNvSpPr txBox="1">
            <a:spLocks noGrp="1"/>
          </p:cNvSpPr>
          <p:nvPr>
            <p:ph type="title"/>
          </p:nvPr>
        </p:nvSpPr>
        <p:spPr>
          <a:xfrm>
            <a:off x="457199" y="320039"/>
            <a:ext cx="8229600" cy="363558"/>
          </a:xfrm>
          <a:prstGeom prst="rect">
            <a:avLst/>
          </a:prstGeom>
          <a:noFill/>
          <a:ln>
            <a:noFill/>
          </a:ln>
        </p:spPr>
        <p:txBody>
          <a:bodyPr lIns="0" tIns="0" rIns="0" bIns="0" anchor="ctr" anchorCtr="0">
            <a:noAutofit/>
          </a:bodyPr>
          <a:lstStyle/>
          <a:p>
            <a:pPr marL="0" marR="0" lvl="0" indent="0" algn="l" rtl="0">
              <a:spcBef>
                <a:spcPts val="0"/>
              </a:spcBef>
              <a:buClr>
                <a:schemeClr val="lt1"/>
              </a:buClr>
              <a:buSzPct val="25000"/>
              <a:buFont typeface="Arial"/>
              <a:buNone/>
            </a:pPr>
            <a:r>
              <a:rPr lang="en-US" sz="3200" b="0" i="0" u="none" strike="noStrike" cap="none">
                <a:solidFill>
                  <a:schemeClr val="lt1"/>
                </a:solidFill>
                <a:latin typeface="Arial"/>
                <a:ea typeface="Arial"/>
                <a:cs typeface="Arial"/>
                <a:sym typeface="Arial"/>
              </a:rPr>
              <a:t>Why Buildpacks?</a:t>
            </a:r>
          </a:p>
        </p:txBody>
      </p:sp>
      <p:sp>
        <p:nvSpPr>
          <p:cNvPr id="148" name="Shape 148"/>
          <p:cNvSpPr txBox="1">
            <a:spLocks noGrp="1"/>
          </p:cNvSpPr>
          <p:nvPr>
            <p:ph type="body" idx="4294967295"/>
          </p:nvPr>
        </p:nvSpPr>
        <p:spPr>
          <a:xfrm>
            <a:off x="457200" y="1000600"/>
            <a:ext cx="8229600" cy="3356400"/>
          </a:xfrm>
          <a:prstGeom prst="rect">
            <a:avLst/>
          </a:prstGeom>
          <a:noFill/>
          <a:ln>
            <a:noFill/>
          </a:ln>
        </p:spPr>
        <p:txBody>
          <a:bodyPr lIns="91425" tIns="45700" rIns="91425" bIns="45700" anchor="t" anchorCtr="0">
            <a:noAutofit/>
          </a:bodyPr>
          <a:lstStyle/>
          <a:p>
            <a:pPr marL="342900" marR="0" lvl="0" indent="-311150" algn="l" rtl="0">
              <a:spcBef>
                <a:spcPts val="0"/>
              </a:spcBef>
              <a:spcAft>
                <a:spcPts val="0"/>
              </a:spcAft>
              <a:buClr>
                <a:schemeClr val="lt1"/>
              </a:buClr>
              <a:buSzPct val="100000"/>
              <a:buFont typeface="Arial"/>
              <a:buChar char="•"/>
            </a:pPr>
            <a:r>
              <a:rPr lang="en-US" sz="2300" b="0" i="0" u="none" strike="noStrike" cap="none" dirty="0">
                <a:solidFill>
                  <a:schemeClr val="lt1"/>
                </a:solidFill>
                <a:latin typeface="Arial"/>
                <a:ea typeface="Arial"/>
                <a:cs typeface="Arial"/>
                <a:sym typeface="Arial"/>
              </a:rPr>
              <a:t>Single tool-chain to detect, stage and run any application</a:t>
            </a:r>
          </a:p>
          <a:p>
            <a:pPr marL="342900" marR="0" lvl="0" indent="-311150" algn="l" rtl="0">
              <a:spcBef>
                <a:spcPts val="560"/>
              </a:spcBef>
              <a:spcAft>
                <a:spcPts val="0"/>
              </a:spcAft>
              <a:buClr>
                <a:schemeClr val="lt1"/>
              </a:buClr>
              <a:buSzPct val="100000"/>
              <a:buFont typeface="Arial"/>
              <a:buChar char="•"/>
            </a:pPr>
            <a:r>
              <a:rPr lang="en-US" sz="2300" dirty="0"/>
              <a:t>Reduce dev technical/security debt with buildpacks. </a:t>
            </a:r>
            <a:r>
              <a:rPr lang="en-US" sz="2300" b="0" i="0" u="none" strike="noStrike" cap="none" dirty="0" err="1">
                <a:solidFill>
                  <a:schemeClr val="lt1"/>
                </a:solidFill>
                <a:latin typeface="Arial"/>
                <a:ea typeface="Arial"/>
                <a:cs typeface="Arial"/>
                <a:sym typeface="Arial"/>
              </a:rPr>
              <a:t>Dev</a:t>
            </a:r>
            <a:r>
              <a:rPr lang="en-US" sz="2300" dirty="0" err="1"/>
              <a:t>s</a:t>
            </a:r>
            <a:r>
              <a:rPr lang="en-US" sz="2300" dirty="0"/>
              <a:t> build apps, buildpacks build/maintain rest of the stack.</a:t>
            </a:r>
          </a:p>
          <a:p>
            <a:pPr marR="0" lvl="1" algn="l" rtl="0">
              <a:spcBef>
                <a:spcPts val="560"/>
              </a:spcBef>
              <a:spcAft>
                <a:spcPts val="0"/>
              </a:spcAft>
              <a:buClr>
                <a:schemeClr val="lt1"/>
              </a:buClr>
              <a:buSzPct val="100000"/>
              <a:buFont typeface="Arial"/>
            </a:pPr>
            <a:r>
              <a:rPr lang="en-US" sz="1600" b="0" i="0" u="none" strike="noStrike" cap="none" dirty="0">
                <a:solidFill>
                  <a:schemeClr val="lt1"/>
                </a:solidFill>
                <a:latin typeface="Arial"/>
                <a:ea typeface="Arial"/>
                <a:cs typeface="Arial"/>
                <a:sym typeface="Arial"/>
              </a:rPr>
              <a:t>Buildpacks can </a:t>
            </a:r>
            <a:r>
              <a:rPr lang="en-US" sz="1600" dirty="0"/>
              <a:t>provide an appropriate runtime and additional libraries for the apps to be run if needed.</a:t>
            </a:r>
          </a:p>
          <a:p>
            <a:pPr marR="0" lvl="1" algn="l" rtl="0">
              <a:spcBef>
                <a:spcPts val="560"/>
              </a:spcBef>
              <a:spcAft>
                <a:spcPts val="0"/>
              </a:spcAft>
              <a:buSzPct val="100000"/>
            </a:pPr>
            <a:r>
              <a:rPr lang="en-US" sz="1600" dirty="0"/>
              <a:t>Buildpacks package app and runtime into a single runnable artifact. The Platform then runs this within a new Linux container.</a:t>
            </a:r>
          </a:p>
          <a:p>
            <a:pPr marR="0" lvl="1" algn="l" rtl="0">
              <a:spcBef>
                <a:spcPts val="560"/>
              </a:spcBef>
              <a:spcAft>
                <a:spcPts val="0"/>
              </a:spcAft>
              <a:buSzPct val="100000"/>
            </a:pPr>
            <a:r>
              <a:rPr lang="en-US" sz="1600" dirty="0"/>
              <a:t>Platform managed </a:t>
            </a:r>
            <a:r>
              <a:rPr lang="en-US" sz="1600" dirty="0" err="1"/>
              <a:t>rootfs</a:t>
            </a:r>
            <a:r>
              <a:rPr lang="en-US" sz="1600" dirty="0"/>
              <a:t> is mounted in every container when using buildpacks as opposed to </a:t>
            </a:r>
            <a:r>
              <a:rPr lang="en-US" sz="1600" dirty="0" err="1"/>
              <a:t>dev’s</a:t>
            </a:r>
            <a:r>
              <a:rPr lang="en-US" sz="1600" dirty="0"/>
              <a:t> creating/maintaining own </a:t>
            </a:r>
            <a:r>
              <a:rPr lang="en-US" sz="1600" dirty="0" err="1"/>
              <a:t>Docker</a:t>
            </a:r>
            <a:r>
              <a:rPr lang="en-US" sz="1600" dirty="0"/>
              <a:t> images with their choice of Linux</a:t>
            </a:r>
            <a:r>
              <a:rPr lang="en-US" sz="1600" dirty="0" smtClean="0"/>
              <a:t>.</a:t>
            </a:r>
          </a:p>
          <a:p>
            <a:pPr lvl="1">
              <a:spcBef>
                <a:spcPts val="560"/>
              </a:spcBef>
              <a:buSzPct val="100000"/>
            </a:pPr>
            <a:r>
              <a:rPr lang="en-US" sz="1600" dirty="0"/>
              <a:t>Helps </a:t>
            </a:r>
            <a:r>
              <a:rPr lang="en-US" sz="1600" dirty="0" err="1"/>
              <a:t>devs</a:t>
            </a:r>
            <a:r>
              <a:rPr lang="en-US" sz="1600" dirty="0"/>
              <a:t> b</a:t>
            </a:r>
            <a:r>
              <a:rPr lang="en-US" sz="1600" dirty="0">
                <a:solidFill>
                  <a:schemeClr val="lt1"/>
                </a:solidFill>
                <a:latin typeface="Arial"/>
                <a:ea typeface="Arial"/>
                <a:cs typeface="Arial"/>
                <a:sym typeface="Arial"/>
              </a:rPr>
              <a:t>e cloud native by adopting </a:t>
            </a:r>
            <a:r>
              <a:rPr lang="en-US" sz="1600" u="sng" dirty="0">
                <a:solidFill>
                  <a:schemeClr val="hlink"/>
                </a:solidFill>
                <a:latin typeface="Arial"/>
                <a:ea typeface="Arial"/>
                <a:cs typeface="Arial"/>
                <a:sym typeface="Arial"/>
                <a:hlinkClick r:id="rId3"/>
              </a:rPr>
              <a:t>12 factor</a:t>
            </a:r>
            <a:r>
              <a:rPr lang="en-US" sz="1600" dirty="0">
                <a:solidFill>
                  <a:schemeClr val="lt1"/>
                </a:solidFill>
                <a:latin typeface="Arial"/>
                <a:ea typeface="Arial"/>
                <a:cs typeface="Arial"/>
                <a:sym typeface="Arial"/>
              </a:rPr>
              <a:t> guidelines</a:t>
            </a:r>
          </a:p>
          <a:p>
            <a:pPr marR="0" lvl="1" algn="l" rtl="0">
              <a:spcBef>
                <a:spcPts val="560"/>
              </a:spcBef>
              <a:spcAft>
                <a:spcPts val="0"/>
              </a:spcAft>
              <a:buSzPct val="100000"/>
            </a:pPr>
            <a:endParaRPr lang="en-US" sz="1600" dirty="0"/>
          </a:p>
        </p:txBody>
      </p:sp>
    </p:spTree>
    <p:extLst>
      <p:ext uri="{BB962C8B-B14F-4D97-AF65-F5344CB8AC3E}">
        <p14:creationId xmlns:p14="http://schemas.microsoft.com/office/powerpoint/2010/main" val="2211938263"/>
      </p:ext>
    </p:extLst>
  </p:cSld>
  <p:clrMapOvr>
    <a:masterClrMapping/>
  </p:clrMapOvr>
  <p:transition xmlns:p14="http://schemas.microsoft.com/office/powerpoint/2010/main" spd="slow">
    <p:cut/>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DA07C09-8A41-3B46-A636-3955072BBB4F}" type="slidenum">
              <a:rPr lang="en-US" smtClean="0">
                <a:solidFill>
                  <a:prstClr val="white">
                    <a:lumMod val="65000"/>
                  </a:prstClr>
                </a:solidFill>
                <a:latin typeface="News Gothic MT"/>
              </a:rPr>
              <a:pPr/>
              <a:t>2</a:t>
            </a:fld>
            <a:endParaRPr lang="en-US">
              <a:solidFill>
                <a:prstClr val="white">
                  <a:lumMod val="65000"/>
                </a:prstClr>
              </a:solidFill>
              <a:latin typeface="News Gothic MT"/>
            </a:endParaRPr>
          </a:p>
        </p:txBody>
      </p:sp>
      <p:sp>
        <p:nvSpPr>
          <p:cNvPr id="5" name="Rectangle 4"/>
          <p:cNvSpPr/>
          <p:nvPr/>
        </p:nvSpPr>
        <p:spPr>
          <a:xfrm>
            <a:off x="2311180" y="465141"/>
            <a:ext cx="3510446" cy="42560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r>
              <a:rPr lang="en-US" sz="2000" b="1" kern="0" dirty="0" smtClean="0">
                <a:solidFill>
                  <a:srgbClr val="017A66"/>
                </a:solidFill>
                <a:latin typeface="Arial"/>
                <a:sym typeface="Arial"/>
                <a:rtl val="0"/>
              </a:rPr>
              <a:t>Pivotal Cloud Foundry</a:t>
            </a:r>
            <a:endParaRPr lang="en-US" sz="2000" b="1" kern="0" dirty="0">
              <a:solidFill>
                <a:srgbClr val="017A66"/>
              </a:solidFill>
              <a:latin typeface="Arial"/>
              <a:sym typeface="Arial"/>
              <a:rtl val="0"/>
            </a:endParaRPr>
          </a:p>
        </p:txBody>
      </p:sp>
      <p:cxnSp>
        <p:nvCxnSpPr>
          <p:cNvPr id="8" name="Straight Arrow Connector 7"/>
          <p:cNvCxnSpPr/>
          <p:nvPr/>
        </p:nvCxnSpPr>
        <p:spPr>
          <a:xfrm>
            <a:off x="3092450" y="2724150"/>
            <a:ext cx="0" cy="278433"/>
          </a:xfrm>
          <a:prstGeom prst="straightConnector1">
            <a:avLst/>
          </a:prstGeom>
          <a:ln>
            <a:solidFill>
              <a:srgbClr val="139789"/>
            </a:solidFill>
            <a:headEnd type="arrow"/>
            <a:tailEnd type="arrow"/>
          </a:ln>
          <a:effectLst/>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a:off x="2799808" y="3683924"/>
            <a:ext cx="0" cy="278433"/>
          </a:xfrm>
          <a:prstGeom prst="straightConnector1">
            <a:avLst/>
          </a:prstGeom>
          <a:ln>
            <a:solidFill>
              <a:srgbClr val="139789"/>
            </a:solidFill>
            <a:headEnd type="arrow"/>
            <a:tailEnd type="arrow"/>
          </a:ln>
          <a:effectLst/>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3161941" y="2749710"/>
            <a:ext cx="1631564" cy="246221"/>
          </a:xfrm>
          <a:prstGeom prst="rect">
            <a:avLst/>
          </a:prstGeom>
          <a:noFill/>
        </p:spPr>
        <p:txBody>
          <a:bodyPr wrap="none" rtlCol="0">
            <a:spAutoFit/>
          </a:bodyPr>
          <a:lstStyle/>
          <a:p>
            <a:pPr defTabSz="914400"/>
            <a:r>
              <a:rPr lang="en-US" sz="1000" kern="0" dirty="0" smtClean="0">
                <a:solidFill>
                  <a:srgbClr val="4C4C4C"/>
                </a:solidFill>
                <a:latin typeface="Arial"/>
                <a:ea typeface="Arial"/>
                <a:cs typeface="Arial"/>
                <a:sym typeface="Arial"/>
                <a:rtl val="0"/>
              </a:rPr>
              <a:t>Contract: </a:t>
            </a:r>
            <a:r>
              <a:rPr lang="en-US" sz="1000" b="1" kern="0" dirty="0" smtClean="0">
                <a:solidFill>
                  <a:srgbClr val="4C4C4C"/>
                </a:solidFill>
                <a:latin typeface="Arial"/>
                <a:ea typeface="Arial"/>
                <a:cs typeface="Arial"/>
                <a:sym typeface="Arial"/>
                <a:rtl val="0"/>
              </a:rPr>
              <a:t>BOSH Release</a:t>
            </a:r>
            <a:endParaRPr lang="en-US" sz="1000" b="1" kern="0" dirty="0">
              <a:solidFill>
                <a:srgbClr val="4C4C4C"/>
              </a:solidFill>
              <a:latin typeface="Arial"/>
              <a:ea typeface="Arial"/>
              <a:cs typeface="Arial"/>
              <a:sym typeface="Arial"/>
              <a:rtl val="0"/>
            </a:endParaRPr>
          </a:p>
        </p:txBody>
      </p:sp>
      <p:sp>
        <p:nvSpPr>
          <p:cNvPr id="12" name="TextBox 11"/>
          <p:cNvSpPr txBox="1"/>
          <p:nvPr/>
        </p:nvSpPr>
        <p:spPr>
          <a:xfrm>
            <a:off x="2860316" y="3705456"/>
            <a:ext cx="2229935" cy="246221"/>
          </a:xfrm>
          <a:prstGeom prst="rect">
            <a:avLst/>
          </a:prstGeom>
          <a:noFill/>
        </p:spPr>
        <p:txBody>
          <a:bodyPr wrap="none" rtlCol="0">
            <a:spAutoFit/>
          </a:bodyPr>
          <a:lstStyle/>
          <a:p>
            <a:pPr defTabSz="914400"/>
            <a:r>
              <a:rPr lang="en-US" sz="1000" kern="0" dirty="0" smtClean="0">
                <a:solidFill>
                  <a:srgbClr val="4C4C4C"/>
                </a:solidFill>
                <a:latin typeface="Arial"/>
                <a:ea typeface="Arial"/>
                <a:cs typeface="Arial"/>
                <a:sym typeface="Arial"/>
                <a:rtl val="0"/>
              </a:rPr>
              <a:t>Contract: </a:t>
            </a:r>
            <a:r>
              <a:rPr lang="en-US" sz="1000" b="1" kern="0" dirty="0" smtClean="0">
                <a:solidFill>
                  <a:srgbClr val="4C4C4C"/>
                </a:solidFill>
                <a:latin typeface="Arial"/>
                <a:ea typeface="Arial"/>
                <a:cs typeface="Arial"/>
                <a:sym typeface="Arial"/>
                <a:rtl val="0"/>
              </a:rPr>
              <a:t>Cloud Provider Interface</a:t>
            </a:r>
            <a:endParaRPr lang="en-US" sz="1000" b="1" kern="0" dirty="0">
              <a:solidFill>
                <a:srgbClr val="4C4C4C"/>
              </a:solidFill>
              <a:latin typeface="Arial"/>
              <a:ea typeface="Arial"/>
              <a:cs typeface="Arial"/>
              <a:sym typeface="Arial"/>
              <a:rtl val="0"/>
            </a:endParaRPr>
          </a:p>
        </p:txBody>
      </p:sp>
      <p:grpSp>
        <p:nvGrpSpPr>
          <p:cNvPr id="13" name="Group 12"/>
          <p:cNvGrpSpPr/>
          <p:nvPr/>
        </p:nvGrpSpPr>
        <p:grpSpPr>
          <a:xfrm>
            <a:off x="783488" y="465141"/>
            <a:ext cx="1456398" cy="2383653"/>
            <a:chOff x="783488" y="465141"/>
            <a:chExt cx="1456398" cy="2383653"/>
          </a:xfrm>
        </p:grpSpPr>
        <p:sp>
          <p:nvSpPr>
            <p:cNvPr id="14" name="Rectangle 13"/>
            <p:cNvSpPr/>
            <p:nvPr/>
          </p:nvSpPr>
          <p:spPr>
            <a:xfrm>
              <a:off x="783488" y="465141"/>
              <a:ext cx="1456398" cy="42560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r>
                <a:rPr lang="en-US" sz="2000" b="1" kern="0" dirty="0" smtClean="0">
                  <a:solidFill>
                    <a:srgbClr val="2D73B9"/>
                  </a:solidFill>
                  <a:latin typeface="Arial"/>
                  <a:sym typeface="Arial"/>
                  <a:rtl val="0"/>
                </a:rPr>
                <a:t>Roles</a:t>
              </a:r>
              <a:endParaRPr lang="en-US" sz="2000" b="1" kern="0" dirty="0">
                <a:solidFill>
                  <a:srgbClr val="2D73B9"/>
                </a:solidFill>
                <a:latin typeface="Arial"/>
                <a:sym typeface="Arial"/>
                <a:rtl val="0"/>
              </a:endParaRPr>
            </a:p>
          </p:txBody>
        </p:sp>
        <p:sp>
          <p:nvSpPr>
            <p:cNvPr id="15" name="TextBox 14"/>
            <p:cNvSpPr txBox="1"/>
            <p:nvPr/>
          </p:nvSpPr>
          <p:spPr>
            <a:xfrm>
              <a:off x="983998" y="1645377"/>
              <a:ext cx="378349" cy="216888"/>
            </a:xfrm>
            <a:prstGeom prst="rect">
              <a:avLst/>
            </a:prstGeom>
            <a:noFill/>
          </p:spPr>
          <p:txBody>
            <a:bodyPr wrap="none" rtlCol="0">
              <a:spAutoFit/>
            </a:bodyPr>
            <a:lstStyle/>
            <a:p>
              <a:pPr algn="ctr" defTabSz="914400"/>
              <a:r>
                <a:rPr lang="en-US" sz="900" kern="0" dirty="0" smtClean="0">
                  <a:solidFill>
                    <a:srgbClr val="404040"/>
                  </a:solidFill>
                  <a:latin typeface="Arial"/>
                  <a:ea typeface="Arial"/>
                  <a:cs typeface="Arial"/>
                  <a:sym typeface="Arial"/>
                  <a:rtl val="0"/>
                </a:rPr>
                <a:t>Dev</a:t>
              </a:r>
              <a:endParaRPr lang="en-US" sz="900" kern="0" dirty="0">
                <a:solidFill>
                  <a:srgbClr val="404040"/>
                </a:solidFill>
                <a:latin typeface="Arial"/>
                <a:ea typeface="Arial"/>
                <a:cs typeface="Arial"/>
                <a:sym typeface="Arial"/>
                <a:rtl val="0"/>
              </a:endParaRPr>
            </a:p>
          </p:txBody>
        </p:sp>
        <p:sp>
          <p:nvSpPr>
            <p:cNvPr id="16" name="TextBox 15"/>
            <p:cNvSpPr txBox="1"/>
            <p:nvPr/>
          </p:nvSpPr>
          <p:spPr>
            <a:xfrm>
              <a:off x="983998" y="2631906"/>
              <a:ext cx="378349" cy="216888"/>
            </a:xfrm>
            <a:prstGeom prst="rect">
              <a:avLst/>
            </a:prstGeom>
            <a:noFill/>
          </p:spPr>
          <p:txBody>
            <a:bodyPr wrap="none" rtlCol="0">
              <a:spAutoFit/>
            </a:bodyPr>
            <a:lstStyle/>
            <a:p>
              <a:pPr algn="ctr" defTabSz="914400"/>
              <a:r>
                <a:rPr lang="en-US" sz="900" kern="0" dirty="0" smtClean="0">
                  <a:solidFill>
                    <a:srgbClr val="404040"/>
                  </a:solidFill>
                  <a:latin typeface="Arial"/>
                  <a:ea typeface="Arial"/>
                  <a:cs typeface="Arial"/>
                  <a:sym typeface="Arial"/>
                  <a:rtl val="0"/>
                </a:rPr>
                <a:t>Dev</a:t>
              </a:r>
              <a:endParaRPr lang="en-US" sz="900" kern="0" dirty="0">
                <a:solidFill>
                  <a:srgbClr val="404040"/>
                </a:solidFill>
                <a:latin typeface="Arial"/>
                <a:ea typeface="Arial"/>
                <a:cs typeface="Arial"/>
                <a:sym typeface="Arial"/>
                <a:rtl val="0"/>
              </a:endParaRPr>
            </a:p>
          </p:txBody>
        </p:sp>
        <p:sp>
          <p:nvSpPr>
            <p:cNvPr id="17" name="TextBox 16"/>
            <p:cNvSpPr txBox="1"/>
            <p:nvPr/>
          </p:nvSpPr>
          <p:spPr>
            <a:xfrm>
              <a:off x="1474823" y="2631906"/>
              <a:ext cx="498896" cy="216888"/>
            </a:xfrm>
            <a:prstGeom prst="rect">
              <a:avLst/>
            </a:prstGeom>
            <a:noFill/>
          </p:spPr>
          <p:txBody>
            <a:bodyPr wrap="none" rtlCol="0">
              <a:spAutoFit/>
            </a:bodyPr>
            <a:lstStyle/>
            <a:p>
              <a:pPr algn="ctr" defTabSz="914400"/>
              <a:r>
                <a:rPr lang="en-US" sz="900" kern="0" dirty="0" smtClean="0">
                  <a:solidFill>
                    <a:srgbClr val="404040"/>
                  </a:solidFill>
                  <a:latin typeface="Arial"/>
                  <a:ea typeface="Arial"/>
                  <a:cs typeface="Arial"/>
                  <a:sym typeface="Arial"/>
                  <a:rtl val="0"/>
                </a:rPr>
                <a:t>IT Ops</a:t>
              </a:r>
              <a:endParaRPr lang="en-US" sz="900" kern="0" dirty="0">
                <a:solidFill>
                  <a:srgbClr val="404040"/>
                </a:solidFill>
                <a:latin typeface="Arial"/>
                <a:ea typeface="Arial"/>
                <a:cs typeface="Arial"/>
                <a:sym typeface="Arial"/>
                <a:rtl val="0"/>
              </a:endParaRPr>
            </a:p>
          </p:txBody>
        </p:sp>
        <p:pic>
          <p:nvPicPr>
            <p:cNvPr id="18" name="Picture 17"/>
            <p:cNvPicPr>
              <a:picLocks noChangeAspect="1"/>
            </p:cNvPicPr>
            <p:nvPr/>
          </p:nvPicPr>
          <p:blipFill>
            <a:blip r:embed="rId3"/>
            <a:stretch>
              <a:fillRect/>
            </a:stretch>
          </p:blipFill>
          <p:spPr>
            <a:xfrm>
              <a:off x="1072238" y="1098024"/>
              <a:ext cx="206707" cy="553442"/>
            </a:xfrm>
            <a:prstGeom prst="rect">
              <a:avLst/>
            </a:prstGeom>
          </p:spPr>
        </p:pic>
        <p:pic>
          <p:nvPicPr>
            <p:cNvPr id="19" name="Picture 18"/>
            <p:cNvPicPr>
              <a:picLocks noChangeAspect="1"/>
            </p:cNvPicPr>
            <p:nvPr/>
          </p:nvPicPr>
          <p:blipFill>
            <a:blip r:embed="rId3"/>
            <a:stretch>
              <a:fillRect/>
            </a:stretch>
          </p:blipFill>
          <p:spPr>
            <a:xfrm>
              <a:off x="1072238" y="2078464"/>
              <a:ext cx="206707" cy="553442"/>
            </a:xfrm>
            <a:prstGeom prst="rect">
              <a:avLst/>
            </a:prstGeom>
          </p:spPr>
        </p:pic>
        <p:pic>
          <p:nvPicPr>
            <p:cNvPr id="20" name="Picture 19"/>
            <p:cNvPicPr>
              <a:picLocks noChangeAspect="1"/>
            </p:cNvPicPr>
            <p:nvPr/>
          </p:nvPicPr>
          <p:blipFill>
            <a:blip r:embed="rId4"/>
            <a:stretch>
              <a:fillRect/>
            </a:stretch>
          </p:blipFill>
          <p:spPr>
            <a:xfrm>
              <a:off x="1615162" y="2081531"/>
              <a:ext cx="203087" cy="543749"/>
            </a:xfrm>
            <a:prstGeom prst="rect">
              <a:avLst/>
            </a:prstGeom>
          </p:spPr>
        </p:pic>
      </p:grpSp>
      <p:sp>
        <p:nvSpPr>
          <p:cNvPr id="25" name="TextBox 24"/>
          <p:cNvSpPr txBox="1"/>
          <p:nvPr/>
        </p:nvSpPr>
        <p:spPr>
          <a:xfrm>
            <a:off x="5814115" y="2542405"/>
            <a:ext cx="896471" cy="216888"/>
          </a:xfrm>
          <a:prstGeom prst="rect">
            <a:avLst/>
          </a:prstGeom>
          <a:noFill/>
        </p:spPr>
        <p:txBody>
          <a:bodyPr wrap="none" rtlCol="0">
            <a:spAutoFit/>
          </a:bodyPr>
          <a:lstStyle/>
          <a:p>
            <a:pPr defTabSz="914400"/>
            <a:r>
              <a:rPr lang="en-US" sz="900" kern="0" dirty="0" smtClean="0">
                <a:solidFill>
                  <a:srgbClr val="404040"/>
                </a:solidFill>
                <a:latin typeface="Arial"/>
                <a:ea typeface="Arial"/>
                <a:cs typeface="Arial"/>
                <a:sym typeface="Arial"/>
                <a:rtl val="0"/>
              </a:rPr>
              <a:t>Cloud Foundry</a:t>
            </a:r>
            <a:endParaRPr lang="en-US" sz="900" kern="0" dirty="0">
              <a:solidFill>
                <a:srgbClr val="404040"/>
              </a:solidFill>
              <a:latin typeface="Arial"/>
              <a:ea typeface="Arial"/>
              <a:cs typeface="Arial"/>
              <a:sym typeface="Arial"/>
              <a:rtl val="0"/>
            </a:endParaRPr>
          </a:p>
        </p:txBody>
      </p:sp>
      <p:sp>
        <p:nvSpPr>
          <p:cNvPr id="26" name="TextBox 25"/>
          <p:cNvSpPr txBox="1"/>
          <p:nvPr/>
        </p:nvSpPr>
        <p:spPr>
          <a:xfrm>
            <a:off x="6011717" y="3494280"/>
            <a:ext cx="480840" cy="216888"/>
          </a:xfrm>
          <a:prstGeom prst="rect">
            <a:avLst/>
          </a:prstGeom>
          <a:noFill/>
        </p:spPr>
        <p:txBody>
          <a:bodyPr wrap="none" rtlCol="0">
            <a:spAutoFit/>
          </a:bodyPr>
          <a:lstStyle/>
          <a:p>
            <a:pPr defTabSz="914400"/>
            <a:r>
              <a:rPr lang="en-US" sz="900" kern="0" dirty="0" smtClean="0">
                <a:solidFill>
                  <a:srgbClr val="1B2831">
                    <a:lumMod val="75000"/>
                    <a:lumOff val="25000"/>
                  </a:srgbClr>
                </a:solidFill>
                <a:latin typeface="Arial"/>
                <a:ea typeface="Arial"/>
                <a:cs typeface="Arial"/>
                <a:sym typeface="Arial"/>
                <a:rtl val="0"/>
              </a:rPr>
              <a:t>BOSH</a:t>
            </a:r>
            <a:endParaRPr lang="en-US" sz="900" kern="0" dirty="0">
              <a:solidFill>
                <a:srgbClr val="1B2831">
                  <a:lumMod val="75000"/>
                  <a:lumOff val="25000"/>
                </a:srgbClr>
              </a:solidFill>
              <a:latin typeface="Arial"/>
              <a:ea typeface="Arial"/>
              <a:cs typeface="Arial"/>
              <a:sym typeface="Arial"/>
              <a:rtl val="0"/>
            </a:endParaRPr>
          </a:p>
        </p:txBody>
      </p:sp>
      <p:sp>
        <p:nvSpPr>
          <p:cNvPr id="27" name="TextBox 26"/>
          <p:cNvSpPr txBox="1"/>
          <p:nvPr/>
        </p:nvSpPr>
        <p:spPr>
          <a:xfrm>
            <a:off x="6095772" y="4391507"/>
            <a:ext cx="420528" cy="216888"/>
          </a:xfrm>
          <a:prstGeom prst="rect">
            <a:avLst/>
          </a:prstGeom>
          <a:noFill/>
        </p:spPr>
        <p:txBody>
          <a:bodyPr wrap="none" rtlCol="0">
            <a:spAutoFit/>
          </a:bodyPr>
          <a:lstStyle/>
          <a:p>
            <a:pPr defTabSz="914400"/>
            <a:r>
              <a:rPr lang="en-US" sz="900" kern="0" dirty="0" smtClean="0">
                <a:solidFill>
                  <a:srgbClr val="1B2831">
                    <a:lumMod val="75000"/>
                    <a:lumOff val="25000"/>
                  </a:srgbClr>
                </a:solidFill>
                <a:latin typeface="Arial"/>
                <a:ea typeface="Arial"/>
                <a:cs typeface="Arial"/>
                <a:sym typeface="Arial"/>
                <a:rtl val="0"/>
              </a:rPr>
              <a:t>AWS</a:t>
            </a:r>
            <a:endParaRPr lang="en-US" sz="900" kern="0" dirty="0">
              <a:solidFill>
                <a:srgbClr val="1B2831">
                  <a:lumMod val="75000"/>
                  <a:lumOff val="25000"/>
                </a:srgbClr>
              </a:solidFill>
              <a:latin typeface="Arial"/>
              <a:ea typeface="Arial"/>
              <a:cs typeface="Arial"/>
              <a:sym typeface="Arial"/>
              <a:rtl val="0"/>
            </a:endParaRPr>
          </a:p>
        </p:txBody>
      </p:sp>
      <p:sp>
        <p:nvSpPr>
          <p:cNvPr id="28" name="TextBox 27"/>
          <p:cNvSpPr txBox="1"/>
          <p:nvPr/>
        </p:nvSpPr>
        <p:spPr>
          <a:xfrm>
            <a:off x="6861062" y="4391507"/>
            <a:ext cx="607317" cy="216888"/>
          </a:xfrm>
          <a:prstGeom prst="rect">
            <a:avLst/>
          </a:prstGeom>
          <a:noFill/>
        </p:spPr>
        <p:txBody>
          <a:bodyPr wrap="none" rtlCol="0">
            <a:spAutoFit/>
          </a:bodyPr>
          <a:lstStyle/>
          <a:p>
            <a:pPr defTabSz="914400"/>
            <a:r>
              <a:rPr lang="en-US" sz="900" kern="0" dirty="0" err="1" smtClean="0">
                <a:solidFill>
                  <a:srgbClr val="1B2831">
                    <a:lumMod val="75000"/>
                    <a:lumOff val="25000"/>
                  </a:srgbClr>
                </a:solidFill>
                <a:latin typeface="Arial"/>
                <a:ea typeface="Arial"/>
                <a:cs typeface="Arial"/>
                <a:sym typeface="Arial"/>
                <a:rtl val="0"/>
              </a:rPr>
              <a:t>VMWare</a:t>
            </a:r>
            <a:endParaRPr lang="en-US" sz="900" kern="0" dirty="0">
              <a:solidFill>
                <a:srgbClr val="1B2831">
                  <a:lumMod val="75000"/>
                  <a:lumOff val="25000"/>
                </a:srgbClr>
              </a:solidFill>
              <a:latin typeface="Arial"/>
              <a:ea typeface="Arial"/>
              <a:cs typeface="Arial"/>
              <a:sym typeface="Arial"/>
              <a:rtl val="0"/>
            </a:endParaRPr>
          </a:p>
        </p:txBody>
      </p:sp>
      <p:sp>
        <p:nvSpPr>
          <p:cNvPr id="29" name="TextBox 28"/>
          <p:cNvSpPr txBox="1"/>
          <p:nvPr/>
        </p:nvSpPr>
        <p:spPr>
          <a:xfrm>
            <a:off x="7685302" y="4391507"/>
            <a:ext cx="710013" cy="216888"/>
          </a:xfrm>
          <a:prstGeom prst="rect">
            <a:avLst/>
          </a:prstGeom>
          <a:noFill/>
        </p:spPr>
        <p:txBody>
          <a:bodyPr wrap="none" rtlCol="0">
            <a:spAutoFit/>
          </a:bodyPr>
          <a:lstStyle/>
          <a:p>
            <a:pPr defTabSz="914400"/>
            <a:r>
              <a:rPr lang="en-US" sz="900" kern="0" dirty="0" err="1" smtClean="0">
                <a:solidFill>
                  <a:srgbClr val="1B2831">
                    <a:lumMod val="75000"/>
                    <a:lumOff val="25000"/>
                  </a:srgbClr>
                </a:solidFill>
                <a:latin typeface="Arial"/>
                <a:ea typeface="Arial"/>
                <a:cs typeface="Arial"/>
                <a:sym typeface="Arial"/>
                <a:rtl val="0"/>
              </a:rPr>
              <a:t>OpenStack</a:t>
            </a:r>
            <a:endParaRPr lang="en-US" sz="900" kern="0" dirty="0">
              <a:solidFill>
                <a:srgbClr val="1B2831">
                  <a:lumMod val="75000"/>
                  <a:lumOff val="25000"/>
                </a:srgbClr>
              </a:solidFill>
              <a:latin typeface="Arial"/>
              <a:ea typeface="Arial"/>
              <a:cs typeface="Arial"/>
              <a:sym typeface="Arial"/>
              <a:rtl val="0"/>
            </a:endParaRPr>
          </a:p>
        </p:txBody>
      </p:sp>
      <p:pic>
        <p:nvPicPr>
          <p:cNvPr id="31" name="Picture 30"/>
          <p:cNvPicPr>
            <a:picLocks noChangeAspect="1"/>
          </p:cNvPicPr>
          <p:nvPr/>
        </p:nvPicPr>
        <p:blipFill>
          <a:blip r:embed="rId5"/>
          <a:stretch>
            <a:fillRect/>
          </a:stretch>
        </p:blipFill>
        <p:spPr>
          <a:xfrm>
            <a:off x="5927953" y="2031815"/>
            <a:ext cx="584509" cy="584509"/>
          </a:xfrm>
          <a:prstGeom prst="rect">
            <a:avLst/>
          </a:prstGeom>
        </p:spPr>
      </p:pic>
      <p:pic>
        <p:nvPicPr>
          <p:cNvPr id="32" name="Picture 31"/>
          <p:cNvPicPr>
            <a:picLocks noChangeAspect="1"/>
          </p:cNvPicPr>
          <p:nvPr/>
        </p:nvPicPr>
        <p:blipFill rotWithShape="1">
          <a:blip r:embed="rId6"/>
          <a:srcRect l="47903" r="18554" b="23845"/>
          <a:stretch/>
        </p:blipFill>
        <p:spPr>
          <a:xfrm>
            <a:off x="5853838" y="3073887"/>
            <a:ext cx="711194" cy="458491"/>
          </a:xfrm>
          <a:prstGeom prst="rect">
            <a:avLst/>
          </a:prstGeom>
        </p:spPr>
      </p:pic>
      <p:pic>
        <p:nvPicPr>
          <p:cNvPr id="33" name="Picture 32"/>
          <p:cNvPicPr>
            <a:picLocks noChangeAspect="1"/>
          </p:cNvPicPr>
          <p:nvPr/>
        </p:nvPicPr>
        <p:blipFill>
          <a:blip r:embed="rId7"/>
          <a:stretch>
            <a:fillRect/>
          </a:stretch>
        </p:blipFill>
        <p:spPr>
          <a:xfrm>
            <a:off x="5927953" y="4024366"/>
            <a:ext cx="747060" cy="298824"/>
          </a:xfrm>
          <a:prstGeom prst="rect">
            <a:avLst/>
          </a:prstGeom>
        </p:spPr>
      </p:pic>
      <p:pic>
        <p:nvPicPr>
          <p:cNvPr id="34" name="Picture 33"/>
          <p:cNvPicPr>
            <a:picLocks noChangeAspect="1"/>
          </p:cNvPicPr>
          <p:nvPr/>
        </p:nvPicPr>
        <p:blipFill>
          <a:blip r:embed="rId8"/>
          <a:stretch>
            <a:fillRect/>
          </a:stretch>
        </p:blipFill>
        <p:spPr>
          <a:xfrm>
            <a:off x="6832536" y="3947070"/>
            <a:ext cx="682592" cy="451902"/>
          </a:xfrm>
          <a:prstGeom prst="rect">
            <a:avLst/>
          </a:prstGeom>
        </p:spPr>
      </p:pic>
      <p:pic>
        <p:nvPicPr>
          <p:cNvPr id="35" name="Picture 34"/>
          <p:cNvPicPr>
            <a:picLocks noChangeAspect="1"/>
          </p:cNvPicPr>
          <p:nvPr/>
        </p:nvPicPr>
        <p:blipFill>
          <a:blip r:embed="rId9"/>
          <a:stretch>
            <a:fillRect/>
          </a:stretch>
        </p:blipFill>
        <p:spPr>
          <a:xfrm>
            <a:off x="7808925" y="3931008"/>
            <a:ext cx="494032" cy="494030"/>
          </a:xfrm>
          <a:prstGeom prst="rect">
            <a:avLst/>
          </a:prstGeom>
        </p:spPr>
      </p:pic>
      <p:cxnSp>
        <p:nvCxnSpPr>
          <p:cNvPr id="38" name="Straight Connector 37"/>
          <p:cNvCxnSpPr/>
          <p:nvPr/>
        </p:nvCxnSpPr>
        <p:spPr>
          <a:xfrm>
            <a:off x="2311179" y="600987"/>
            <a:ext cx="0" cy="4128965"/>
          </a:xfrm>
          <a:prstGeom prst="line">
            <a:avLst/>
          </a:prstGeom>
          <a:ln w="12700" cmpd="sng">
            <a:solidFill>
              <a:schemeClr val="tx2"/>
            </a:solidFill>
            <a:prstDash val="dot"/>
            <a:bevel/>
          </a:ln>
          <a:effectLst/>
        </p:spPr>
        <p:style>
          <a:lnRef idx="2">
            <a:schemeClr val="accent1"/>
          </a:lnRef>
          <a:fillRef idx="0">
            <a:schemeClr val="accent1"/>
          </a:fillRef>
          <a:effectRef idx="1">
            <a:schemeClr val="accent1"/>
          </a:effectRef>
          <a:fontRef idx="minor">
            <a:schemeClr val="tx1"/>
          </a:fontRef>
        </p:style>
      </p:cxnSp>
      <p:sp>
        <p:nvSpPr>
          <p:cNvPr id="40" name="Rectangle 39"/>
          <p:cNvSpPr/>
          <p:nvPr/>
        </p:nvSpPr>
        <p:spPr>
          <a:xfrm>
            <a:off x="2549212" y="2069005"/>
            <a:ext cx="1594164" cy="652327"/>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r>
              <a:rPr lang="en-US" sz="1400" kern="0" dirty="0" smtClean="0">
                <a:solidFill>
                  <a:srgbClr val="FFFFFF"/>
                </a:solidFill>
                <a:latin typeface="Arial"/>
                <a:sym typeface="Arial"/>
                <a:rtl val="0"/>
              </a:rPr>
              <a:t>Runtime Platform</a:t>
            </a:r>
            <a:endParaRPr lang="en-US" sz="1400" kern="0" dirty="0">
              <a:solidFill>
                <a:srgbClr val="FFFFFF"/>
              </a:solidFill>
              <a:latin typeface="Arial"/>
              <a:sym typeface="Arial"/>
              <a:rtl val="0"/>
            </a:endParaRPr>
          </a:p>
        </p:txBody>
      </p:sp>
      <p:sp>
        <p:nvSpPr>
          <p:cNvPr id="41" name="Rectangle 40"/>
          <p:cNvSpPr/>
          <p:nvPr/>
        </p:nvSpPr>
        <p:spPr>
          <a:xfrm>
            <a:off x="2549211" y="3007719"/>
            <a:ext cx="3030937" cy="6523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r>
              <a:rPr lang="en-US" sz="1400" kern="0" dirty="0" smtClean="0">
                <a:solidFill>
                  <a:srgbClr val="FFFFFF"/>
                </a:solidFill>
                <a:latin typeface="Arial"/>
                <a:sym typeface="Arial"/>
                <a:rtl val="0"/>
              </a:rPr>
              <a:t>Operations</a:t>
            </a:r>
          </a:p>
          <a:p>
            <a:pPr algn="ctr" defTabSz="914400"/>
            <a:r>
              <a:rPr lang="en-US" sz="1400" kern="0" dirty="0" smtClean="0">
                <a:solidFill>
                  <a:srgbClr val="FFFFFF"/>
                </a:solidFill>
                <a:latin typeface="Arial"/>
                <a:sym typeface="Arial"/>
                <a:rtl val="0"/>
              </a:rPr>
              <a:t>(Infrastructure Automation)</a:t>
            </a:r>
            <a:endParaRPr lang="en-US" sz="1400" kern="0" dirty="0">
              <a:solidFill>
                <a:srgbClr val="FFFFFF"/>
              </a:solidFill>
              <a:latin typeface="Arial"/>
              <a:sym typeface="Arial"/>
              <a:rtl val="0"/>
            </a:endParaRPr>
          </a:p>
        </p:txBody>
      </p:sp>
      <p:sp>
        <p:nvSpPr>
          <p:cNvPr id="47" name="TextBox 46"/>
          <p:cNvSpPr txBox="1"/>
          <p:nvPr/>
        </p:nvSpPr>
        <p:spPr>
          <a:xfrm>
            <a:off x="1186428" y="4497848"/>
            <a:ext cx="498896" cy="216888"/>
          </a:xfrm>
          <a:prstGeom prst="rect">
            <a:avLst/>
          </a:prstGeom>
          <a:noFill/>
        </p:spPr>
        <p:txBody>
          <a:bodyPr wrap="none" rtlCol="0">
            <a:spAutoFit/>
          </a:bodyPr>
          <a:lstStyle/>
          <a:p>
            <a:pPr algn="ctr" defTabSz="914400"/>
            <a:r>
              <a:rPr lang="en-US" sz="900" kern="0" dirty="0" smtClean="0">
                <a:solidFill>
                  <a:srgbClr val="404040"/>
                </a:solidFill>
                <a:latin typeface="Arial"/>
                <a:ea typeface="Arial"/>
                <a:cs typeface="Arial"/>
                <a:sym typeface="Arial"/>
                <a:rtl val="0"/>
              </a:rPr>
              <a:t>IT Ops</a:t>
            </a:r>
            <a:endParaRPr lang="en-US" sz="900" kern="0" dirty="0">
              <a:solidFill>
                <a:srgbClr val="404040"/>
              </a:solidFill>
              <a:latin typeface="Arial"/>
              <a:ea typeface="Arial"/>
              <a:cs typeface="Arial"/>
              <a:sym typeface="Arial"/>
              <a:rtl val="0"/>
            </a:endParaRPr>
          </a:p>
        </p:txBody>
      </p:sp>
      <p:pic>
        <p:nvPicPr>
          <p:cNvPr id="48" name="Picture 47"/>
          <p:cNvPicPr>
            <a:picLocks noChangeAspect="1"/>
          </p:cNvPicPr>
          <p:nvPr/>
        </p:nvPicPr>
        <p:blipFill>
          <a:blip r:embed="rId4"/>
          <a:stretch>
            <a:fillRect/>
          </a:stretch>
        </p:blipFill>
        <p:spPr>
          <a:xfrm>
            <a:off x="1337256" y="3972673"/>
            <a:ext cx="203087" cy="543749"/>
          </a:xfrm>
          <a:prstGeom prst="rect">
            <a:avLst/>
          </a:prstGeom>
        </p:spPr>
      </p:pic>
      <p:sp>
        <p:nvSpPr>
          <p:cNvPr id="49" name="TextBox 48"/>
          <p:cNvSpPr txBox="1"/>
          <p:nvPr/>
        </p:nvSpPr>
        <p:spPr>
          <a:xfrm>
            <a:off x="1186428" y="3583694"/>
            <a:ext cx="498896" cy="216888"/>
          </a:xfrm>
          <a:prstGeom prst="rect">
            <a:avLst/>
          </a:prstGeom>
          <a:noFill/>
        </p:spPr>
        <p:txBody>
          <a:bodyPr wrap="none" rtlCol="0">
            <a:spAutoFit/>
          </a:bodyPr>
          <a:lstStyle/>
          <a:p>
            <a:pPr algn="ctr" defTabSz="914400"/>
            <a:r>
              <a:rPr lang="en-US" sz="900" kern="0" dirty="0" smtClean="0">
                <a:solidFill>
                  <a:srgbClr val="404040"/>
                </a:solidFill>
                <a:latin typeface="Arial"/>
                <a:ea typeface="Arial"/>
                <a:cs typeface="Arial"/>
                <a:sym typeface="Arial"/>
                <a:rtl val="0"/>
              </a:rPr>
              <a:t>IT Ops</a:t>
            </a:r>
            <a:endParaRPr lang="en-US" sz="900" kern="0" dirty="0">
              <a:solidFill>
                <a:srgbClr val="404040"/>
              </a:solidFill>
              <a:latin typeface="Arial"/>
              <a:ea typeface="Arial"/>
              <a:cs typeface="Arial"/>
              <a:sym typeface="Arial"/>
              <a:rtl val="0"/>
            </a:endParaRPr>
          </a:p>
        </p:txBody>
      </p:sp>
      <p:pic>
        <p:nvPicPr>
          <p:cNvPr id="50" name="Picture 49"/>
          <p:cNvPicPr>
            <a:picLocks noChangeAspect="1"/>
          </p:cNvPicPr>
          <p:nvPr/>
        </p:nvPicPr>
        <p:blipFill>
          <a:blip r:embed="rId4"/>
          <a:stretch>
            <a:fillRect/>
          </a:stretch>
        </p:blipFill>
        <p:spPr>
          <a:xfrm>
            <a:off x="1337256" y="3058519"/>
            <a:ext cx="203087" cy="543749"/>
          </a:xfrm>
          <a:prstGeom prst="rect">
            <a:avLst/>
          </a:prstGeom>
        </p:spPr>
      </p:pic>
      <p:sp>
        <p:nvSpPr>
          <p:cNvPr id="45" name="Rectangle 44"/>
          <p:cNvSpPr/>
          <p:nvPr/>
        </p:nvSpPr>
        <p:spPr>
          <a:xfrm>
            <a:off x="4227462" y="2066183"/>
            <a:ext cx="1352686" cy="652327"/>
          </a:xfrm>
          <a:prstGeom prst="rect">
            <a:avLst/>
          </a:prstGeom>
          <a:solidFill>
            <a:srgbClr val="45A3E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r>
              <a:rPr lang="en-US" sz="1400" kern="0" dirty="0" smtClean="0">
                <a:solidFill>
                  <a:srgbClr val="FFFFFF"/>
                </a:solidFill>
                <a:latin typeface="Arial"/>
                <a:sym typeface="Arial"/>
                <a:rtl val="0"/>
              </a:rPr>
              <a:t>Services</a:t>
            </a:r>
            <a:endParaRPr lang="en-US" sz="1400" kern="0" dirty="0">
              <a:solidFill>
                <a:srgbClr val="FFFFFF"/>
              </a:solidFill>
              <a:latin typeface="Arial"/>
              <a:sym typeface="Arial"/>
              <a:rtl val="0"/>
            </a:endParaRPr>
          </a:p>
        </p:txBody>
      </p:sp>
      <p:pic>
        <p:nvPicPr>
          <p:cNvPr id="3" name="Picture 2" descr="Screen Shot 2016-01-18 at 5.03.35 PM.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096258" y="2032000"/>
            <a:ext cx="872950" cy="370705"/>
          </a:xfrm>
          <a:prstGeom prst="rect">
            <a:avLst/>
          </a:prstGeom>
        </p:spPr>
      </p:pic>
      <p:pic>
        <p:nvPicPr>
          <p:cNvPr id="4" name="Picture 3" descr="Screen Shot 2016-01-18 at 5.03.47 PM.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119937" y="2356560"/>
            <a:ext cx="700221" cy="332605"/>
          </a:xfrm>
          <a:prstGeom prst="rect">
            <a:avLst/>
          </a:prstGeom>
        </p:spPr>
      </p:pic>
      <p:pic>
        <p:nvPicPr>
          <p:cNvPr id="43" name="Picture 42" descr="Screen Shot 2016-01-18 at 5.04.37 PM.pn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961312" y="2402705"/>
            <a:ext cx="994475" cy="279400"/>
          </a:xfrm>
          <a:prstGeom prst="rect">
            <a:avLst/>
          </a:prstGeom>
        </p:spPr>
      </p:pic>
      <p:pic>
        <p:nvPicPr>
          <p:cNvPr id="44" name="Picture 43" descr="Screen Shot 2016-01-18 at 5.05.57 PM.png"/>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885222" y="2031815"/>
            <a:ext cx="1199058" cy="324745"/>
          </a:xfrm>
          <a:prstGeom prst="rect">
            <a:avLst/>
          </a:prstGeom>
        </p:spPr>
      </p:pic>
      <p:cxnSp>
        <p:nvCxnSpPr>
          <p:cNvPr id="56" name="Straight Arrow Connector 55"/>
          <p:cNvCxnSpPr/>
          <p:nvPr/>
        </p:nvCxnSpPr>
        <p:spPr>
          <a:xfrm>
            <a:off x="4887912" y="2709577"/>
            <a:ext cx="0" cy="278433"/>
          </a:xfrm>
          <a:prstGeom prst="straightConnector1">
            <a:avLst/>
          </a:prstGeom>
          <a:ln>
            <a:solidFill>
              <a:srgbClr val="139789"/>
            </a:solidFill>
            <a:headEnd type="arrow"/>
            <a:tailEnd type="arrow"/>
          </a:ln>
          <a:effectLst/>
        </p:spPr>
        <p:style>
          <a:lnRef idx="2">
            <a:schemeClr val="accent1"/>
          </a:lnRef>
          <a:fillRef idx="0">
            <a:schemeClr val="accent1"/>
          </a:fillRef>
          <a:effectRef idx="1">
            <a:schemeClr val="accent1"/>
          </a:effectRef>
          <a:fontRef idx="minor">
            <a:schemeClr val="tx1"/>
          </a:fontRef>
        </p:style>
      </p:cxnSp>
      <p:sp>
        <p:nvSpPr>
          <p:cNvPr id="57" name="Rectangle 56"/>
          <p:cNvSpPr/>
          <p:nvPr/>
        </p:nvSpPr>
        <p:spPr>
          <a:xfrm>
            <a:off x="2572374" y="1209938"/>
            <a:ext cx="3007773" cy="6523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r>
              <a:rPr lang="en-US" sz="1400" kern="0" dirty="0" smtClean="0">
                <a:solidFill>
                  <a:srgbClr val="FFFFFF"/>
                </a:solidFill>
                <a:latin typeface="Arial"/>
                <a:sym typeface="Arial"/>
                <a:rtl val="0"/>
              </a:rPr>
              <a:t>Applications</a:t>
            </a:r>
            <a:endParaRPr lang="en-US" sz="1400" kern="0" dirty="0">
              <a:solidFill>
                <a:srgbClr val="FFFFFF"/>
              </a:solidFill>
              <a:latin typeface="Arial"/>
              <a:sym typeface="Arial"/>
              <a:rtl val="0"/>
            </a:endParaRPr>
          </a:p>
        </p:txBody>
      </p:sp>
      <p:cxnSp>
        <p:nvCxnSpPr>
          <p:cNvPr id="58" name="Straight Arrow Connector 57"/>
          <p:cNvCxnSpPr/>
          <p:nvPr/>
        </p:nvCxnSpPr>
        <p:spPr>
          <a:xfrm>
            <a:off x="3308946" y="1813011"/>
            <a:ext cx="0" cy="278433"/>
          </a:xfrm>
          <a:prstGeom prst="straightConnector1">
            <a:avLst/>
          </a:prstGeom>
          <a:ln>
            <a:solidFill>
              <a:srgbClr val="139789"/>
            </a:solidFill>
            <a:headEnd type="arrow"/>
            <a:tailEnd type="arrow"/>
          </a:ln>
          <a:effectLst/>
        </p:spPr>
        <p:style>
          <a:lnRef idx="2">
            <a:schemeClr val="accent1"/>
          </a:lnRef>
          <a:fillRef idx="0">
            <a:schemeClr val="accent1"/>
          </a:fillRef>
          <a:effectRef idx="1">
            <a:schemeClr val="accent1"/>
          </a:effectRef>
          <a:fontRef idx="minor">
            <a:schemeClr val="tx1"/>
          </a:fontRef>
        </p:style>
      </p:cxnSp>
      <p:sp>
        <p:nvSpPr>
          <p:cNvPr id="59" name="TextBox 58"/>
          <p:cNvSpPr txBox="1"/>
          <p:nvPr/>
        </p:nvSpPr>
        <p:spPr>
          <a:xfrm>
            <a:off x="3369457" y="1826126"/>
            <a:ext cx="1595684" cy="246221"/>
          </a:xfrm>
          <a:prstGeom prst="rect">
            <a:avLst/>
          </a:prstGeom>
          <a:noFill/>
        </p:spPr>
        <p:txBody>
          <a:bodyPr wrap="none" rtlCol="0">
            <a:spAutoFit/>
          </a:bodyPr>
          <a:lstStyle/>
          <a:p>
            <a:pPr defTabSz="914400"/>
            <a:r>
              <a:rPr lang="en-US" sz="1000" kern="0" dirty="0" smtClean="0">
                <a:solidFill>
                  <a:srgbClr val="4C4C4C"/>
                </a:solidFill>
                <a:latin typeface="Arial"/>
                <a:ea typeface="Arial"/>
                <a:cs typeface="Arial"/>
                <a:sym typeface="Arial"/>
                <a:rtl val="0"/>
              </a:rPr>
              <a:t>Contract: </a:t>
            </a:r>
            <a:r>
              <a:rPr lang="en-US" sz="1000" b="1" kern="0" dirty="0" smtClean="0">
                <a:solidFill>
                  <a:srgbClr val="4C4C4C"/>
                </a:solidFill>
                <a:latin typeface="Arial"/>
                <a:ea typeface="Arial"/>
                <a:cs typeface="Arial"/>
                <a:sym typeface="Arial"/>
                <a:rtl val="0"/>
              </a:rPr>
              <a:t>12 Factor App</a:t>
            </a:r>
            <a:endParaRPr lang="en-US" sz="1000" b="1" kern="0" dirty="0">
              <a:solidFill>
                <a:srgbClr val="4C4C4C"/>
              </a:solidFill>
              <a:latin typeface="Arial"/>
              <a:ea typeface="Arial"/>
              <a:cs typeface="Arial"/>
              <a:sym typeface="Arial"/>
              <a:rtl val="0"/>
            </a:endParaRPr>
          </a:p>
        </p:txBody>
      </p:sp>
      <p:pic>
        <p:nvPicPr>
          <p:cNvPr id="60" name="Shape 291"/>
          <p:cNvPicPr preferRelativeResize="0"/>
          <p:nvPr/>
        </p:nvPicPr>
        <p:blipFill rotWithShape="1">
          <a:blip r:embed="rId14">
            <a:alphaModFix/>
          </a:blip>
          <a:srcRect l="17937" t="8359" r="24902" b="5608"/>
          <a:stretch/>
        </p:blipFill>
        <p:spPr>
          <a:xfrm>
            <a:off x="6885222" y="1105375"/>
            <a:ext cx="293634" cy="347959"/>
          </a:xfrm>
          <a:prstGeom prst="rect">
            <a:avLst/>
          </a:prstGeom>
          <a:noFill/>
          <a:ln>
            <a:noFill/>
          </a:ln>
        </p:spPr>
      </p:pic>
      <p:pic>
        <p:nvPicPr>
          <p:cNvPr id="61" name="Shape 292"/>
          <p:cNvPicPr preferRelativeResize="0"/>
          <p:nvPr/>
        </p:nvPicPr>
        <p:blipFill rotWithShape="1">
          <a:blip r:embed="rId15">
            <a:alphaModFix/>
          </a:blip>
          <a:srcRect/>
          <a:stretch/>
        </p:blipFill>
        <p:spPr>
          <a:xfrm>
            <a:off x="5927953" y="1209937"/>
            <a:ext cx="782027" cy="198571"/>
          </a:xfrm>
          <a:prstGeom prst="rect">
            <a:avLst/>
          </a:prstGeom>
          <a:noFill/>
          <a:ln>
            <a:noFill/>
          </a:ln>
        </p:spPr>
      </p:pic>
      <p:pic>
        <p:nvPicPr>
          <p:cNvPr id="62" name="Shape 293"/>
          <p:cNvPicPr preferRelativeResize="0"/>
          <p:nvPr/>
        </p:nvPicPr>
        <p:blipFill rotWithShape="1">
          <a:blip r:embed="rId16">
            <a:alphaModFix/>
          </a:blip>
          <a:srcRect/>
          <a:stretch/>
        </p:blipFill>
        <p:spPr>
          <a:xfrm>
            <a:off x="6074299" y="1456424"/>
            <a:ext cx="267277" cy="288188"/>
          </a:xfrm>
          <a:prstGeom prst="rect">
            <a:avLst/>
          </a:prstGeom>
          <a:noFill/>
          <a:ln>
            <a:noFill/>
          </a:ln>
        </p:spPr>
      </p:pic>
      <p:pic>
        <p:nvPicPr>
          <p:cNvPr id="63" name="Shape 295"/>
          <p:cNvPicPr preferRelativeResize="0"/>
          <p:nvPr/>
        </p:nvPicPr>
        <p:blipFill rotWithShape="1">
          <a:blip r:embed="rId17">
            <a:alphaModFix/>
          </a:blip>
          <a:srcRect/>
          <a:stretch/>
        </p:blipFill>
        <p:spPr>
          <a:xfrm>
            <a:off x="6512462" y="1456424"/>
            <a:ext cx="512582" cy="219511"/>
          </a:xfrm>
          <a:prstGeom prst="rect">
            <a:avLst/>
          </a:prstGeom>
          <a:noFill/>
          <a:ln>
            <a:noFill/>
          </a:ln>
        </p:spPr>
      </p:pic>
      <p:pic>
        <p:nvPicPr>
          <p:cNvPr id="64" name="Shape 296"/>
          <p:cNvPicPr preferRelativeResize="0"/>
          <p:nvPr/>
        </p:nvPicPr>
        <p:blipFill rotWithShape="1">
          <a:blip r:embed="rId18">
            <a:alphaModFix/>
          </a:blip>
          <a:srcRect/>
          <a:stretch/>
        </p:blipFill>
        <p:spPr>
          <a:xfrm>
            <a:off x="7961312" y="1206273"/>
            <a:ext cx="322054" cy="188386"/>
          </a:xfrm>
          <a:prstGeom prst="rect">
            <a:avLst/>
          </a:prstGeom>
          <a:noFill/>
          <a:ln>
            <a:noFill/>
          </a:ln>
        </p:spPr>
      </p:pic>
      <p:sp>
        <p:nvSpPr>
          <p:cNvPr id="65" name="Shape 297"/>
          <p:cNvSpPr txBox="1"/>
          <p:nvPr/>
        </p:nvSpPr>
        <p:spPr>
          <a:xfrm>
            <a:off x="7961312" y="1448991"/>
            <a:ext cx="936601" cy="255480"/>
          </a:xfrm>
          <a:prstGeom prst="rect">
            <a:avLst/>
          </a:prstGeom>
          <a:noFill/>
          <a:ln>
            <a:noFill/>
          </a:ln>
        </p:spPr>
        <p:txBody>
          <a:bodyPr lIns="91425" tIns="45700" rIns="91425" bIns="45700" anchor="t" anchorCtr="0">
            <a:noAutofit/>
          </a:bodyPr>
          <a:lstStyle/>
          <a:p>
            <a:pPr algn="ctr">
              <a:buSzPct val="25000"/>
            </a:pPr>
            <a:r>
              <a:rPr lang="en-US" sz="1600" dirty="0">
                <a:solidFill>
                  <a:srgbClr val="949494"/>
                </a:solidFill>
                <a:latin typeface="Arial"/>
                <a:ea typeface="Arial"/>
                <a:cs typeface="Arial"/>
                <a:sym typeface="Arial"/>
              </a:rPr>
              <a:t>more…</a:t>
            </a:r>
          </a:p>
        </p:txBody>
      </p:sp>
      <p:pic>
        <p:nvPicPr>
          <p:cNvPr id="66" name="Shape 301"/>
          <p:cNvPicPr preferRelativeResize="0"/>
          <p:nvPr/>
        </p:nvPicPr>
        <p:blipFill rotWithShape="1">
          <a:blip r:embed="rId19">
            <a:alphaModFix/>
          </a:blip>
          <a:srcRect/>
          <a:stretch/>
        </p:blipFill>
        <p:spPr>
          <a:xfrm>
            <a:off x="7318751" y="1206273"/>
            <a:ext cx="501407" cy="397097"/>
          </a:xfrm>
          <a:prstGeom prst="rect">
            <a:avLst/>
          </a:prstGeom>
          <a:noFill/>
          <a:ln>
            <a:noFill/>
          </a:ln>
        </p:spPr>
      </p:pic>
      <p:cxnSp>
        <p:nvCxnSpPr>
          <p:cNvPr id="67" name="Straight Connector 66"/>
          <p:cNvCxnSpPr/>
          <p:nvPr/>
        </p:nvCxnSpPr>
        <p:spPr>
          <a:xfrm>
            <a:off x="5821626" y="600987"/>
            <a:ext cx="0" cy="4128965"/>
          </a:xfrm>
          <a:prstGeom prst="line">
            <a:avLst/>
          </a:prstGeom>
          <a:ln w="12700" cmpd="sng">
            <a:solidFill>
              <a:schemeClr val="tx2"/>
            </a:solidFill>
            <a:prstDash val="dot"/>
            <a:bevel/>
          </a:ln>
          <a:effectLst/>
        </p:spPr>
        <p:style>
          <a:lnRef idx="2">
            <a:schemeClr val="accent1"/>
          </a:lnRef>
          <a:fillRef idx="0">
            <a:schemeClr val="accent1"/>
          </a:fillRef>
          <a:effectRef idx="1">
            <a:schemeClr val="accent1"/>
          </a:effectRef>
          <a:fontRef idx="minor">
            <a:schemeClr val="tx1"/>
          </a:fontRef>
        </p:style>
      </p:cxnSp>
      <p:sp>
        <p:nvSpPr>
          <p:cNvPr id="73" name="Rectangle 72"/>
          <p:cNvSpPr/>
          <p:nvPr/>
        </p:nvSpPr>
        <p:spPr>
          <a:xfrm>
            <a:off x="2549211" y="3986209"/>
            <a:ext cx="3030937" cy="6523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r>
              <a:rPr lang="en-US" sz="1400" kern="0" dirty="0" smtClean="0">
                <a:solidFill>
                  <a:srgbClr val="FFFFFF"/>
                </a:solidFill>
                <a:latin typeface="Arial"/>
                <a:sym typeface="Arial"/>
                <a:rtl val="0"/>
              </a:rPr>
              <a:t>Infrastructure</a:t>
            </a:r>
            <a:endParaRPr lang="en-US" sz="1400" kern="0" dirty="0">
              <a:solidFill>
                <a:srgbClr val="FFFFFF"/>
              </a:solidFill>
              <a:latin typeface="Arial"/>
              <a:sym typeface="Arial"/>
              <a:rtl val="0"/>
            </a:endParaRPr>
          </a:p>
        </p:txBody>
      </p:sp>
      <p:sp>
        <p:nvSpPr>
          <p:cNvPr id="74" name="Rectangle 73"/>
          <p:cNvSpPr/>
          <p:nvPr/>
        </p:nvSpPr>
        <p:spPr>
          <a:xfrm>
            <a:off x="5853838" y="462876"/>
            <a:ext cx="3179037" cy="42560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r>
              <a:rPr lang="en-US" sz="2000" b="1" kern="0" dirty="0" smtClean="0">
                <a:solidFill>
                  <a:srgbClr val="262626">
                    <a:lumMod val="50000"/>
                    <a:lumOff val="50000"/>
                  </a:srgbClr>
                </a:solidFill>
                <a:latin typeface="Arial"/>
                <a:sym typeface="Arial"/>
                <a:rtl val="0"/>
              </a:rPr>
              <a:t>Tools</a:t>
            </a:r>
            <a:endParaRPr lang="en-US" sz="2000" b="1" kern="0" dirty="0">
              <a:solidFill>
                <a:srgbClr val="262626">
                  <a:lumMod val="50000"/>
                  <a:lumOff val="50000"/>
                </a:srgbClr>
              </a:solidFill>
              <a:latin typeface="Arial"/>
              <a:sym typeface="Arial"/>
              <a:rtl val="0"/>
            </a:endParaRPr>
          </a:p>
        </p:txBody>
      </p:sp>
      <p:sp>
        <p:nvSpPr>
          <p:cNvPr id="46" name="Rectangle 45"/>
          <p:cNvSpPr/>
          <p:nvPr/>
        </p:nvSpPr>
        <p:spPr>
          <a:xfrm>
            <a:off x="2471496" y="2025324"/>
            <a:ext cx="3190875" cy="1673641"/>
          </a:xfrm>
          <a:prstGeom prst="rect">
            <a:avLst/>
          </a:prstGeom>
          <a:solidFill>
            <a:srgbClr val="008881">
              <a:alpha val="21000"/>
            </a:srgbClr>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News Gothic MT"/>
            </a:endParaRPr>
          </a:p>
        </p:txBody>
      </p:sp>
    </p:spTree>
    <p:extLst>
      <p:ext uri="{BB962C8B-B14F-4D97-AF65-F5344CB8AC3E}">
        <p14:creationId xmlns:p14="http://schemas.microsoft.com/office/powerpoint/2010/main" val="32064027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Shape 154"/>
          <p:cNvSpPr txBox="1">
            <a:spLocks noGrp="1"/>
          </p:cNvSpPr>
          <p:nvPr>
            <p:ph type="title"/>
          </p:nvPr>
        </p:nvSpPr>
        <p:spPr>
          <a:xfrm>
            <a:off x="457199" y="320039"/>
            <a:ext cx="8229600" cy="363600"/>
          </a:xfrm>
          <a:prstGeom prst="rect">
            <a:avLst/>
          </a:prstGeom>
        </p:spPr>
        <p:txBody>
          <a:bodyPr lIns="91425" tIns="91425" rIns="91425" bIns="91425" anchor="ctr" anchorCtr="0">
            <a:noAutofit/>
          </a:bodyPr>
          <a:lstStyle/>
          <a:p>
            <a:pPr lvl="0">
              <a:spcBef>
                <a:spcPts val="0"/>
              </a:spcBef>
              <a:buNone/>
            </a:pPr>
            <a:r>
              <a:rPr lang="en-US"/>
              <a:t>Ingredients of a Buildpack Container</a:t>
            </a:r>
          </a:p>
        </p:txBody>
      </p:sp>
      <p:sp>
        <p:nvSpPr>
          <p:cNvPr id="155" name="Shape 155"/>
          <p:cNvSpPr/>
          <p:nvPr/>
        </p:nvSpPr>
        <p:spPr>
          <a:xfrm>
            <a:off x="4109575" y="1140800"/>
            <a:ext cx="1335300" cy="649199"/>
          </a:xfrm>
          <a:prstGeom prst="roundRect">
            <a:avLst>
              <a:gd name="adj" fmla="val 16667"/>
            </a:avLst>
          </a:prstGeom>
          <a:solidFill>
            <a:schemeClr val="accent3"/>
          </a:solidFill>
          <a:ln w="12700" cap="flat" cmpd="sng">
            <a:solidFill>
              <a:schemeClr val="lt2"/>
            </a:solidFill>
            <a:prstDash val="solid"/>
            <a:round/>
            <a:headEnd type="none" w="med" len="med"/>
            <a:tailEnd type="none" w="med" len="med"/>
          </a:ln>
        </p:spPr>
        <p:txBody>
          <a:bodyPr lIns="91425" tIns="45700" rIns="91425" bIns="45700" anchor="ctr" anchorCtr="0">
            <a:noAutofit/>
          </a:bodyPr>
          <a:lstStyle/>
          <a:p>
            <a:pPr algn="ctr" defTabSz="914400">
              <a:buSzPct val="25000"/>
            </a:pPr>
            <a:r>
              <a:rPr lang="en-US" kern="0">
                <a:solidFill>
                  <a:srgbClr val="FFFFFF"/>
                </a:solidFill>
                <a:latin typeface="Helvetica Neue"/>
                <a:ea typeface="Helvetica Neue"/>
                <a:cs typeface="Helvetica Neue"/>
                <a:sym typeface="Helvetica Neue"/>
              </a:rPr>
              <a:t>Buildpack</a:t>
            </a:r>
          </a:p>
        </p:txBody>
      </p:sp>
      <p:sp>
        <p:nvSpPr>
          <p:cNvPr id="156" name="Shape 156"/>
          <p:cNvSpPr/>
          <p:nvPr/>
        </p:nvSpPr>
        <p:spPr>
          <a:xfrm>
            <a:off x="4109575" y="3433100"/>
            <a:ext cx="1335300" cy="649199"/>
          </a:xfrm>
          <a:prstGeom prst="roundRect">
            <a:avLst>
              <a:gd name="adj" fmla="val 16667"/>
            </a:avLst>
          </a:prstGeom>
          <a:solidFill>
            <a:srgbClr val="A64D79"/>
          </a:solidFill>
          <a:ln w="12700" cap="flat" cmpd="sng">
            <a:solidFill>
              <a:schemeClr val="lt2"/>
            </a:solidFill>
            <a:prstDash val="solid"/>
            <a:round/>
            <a:headEnd type="none" w="med" len="med"/>
            <a:tailEnd type="none" w="med" len="med"/>
          </a:ln>
        </p:spPr>
        <p:txBody>
          <a:bodyPr lIns="91425" tIns="45700" rIns="91425" bIns="45700" anchor="ctr" anchorCtr="0">
            <a:noAutofit/>
          </a:bodyPr>
          <a:lstStyle/>
          <a:p>
            <a:pPr algn="ctr" defTabSz="914400">
              <a:buSzPct val="25000"/>
            </a:pPr>
            <a:r>
              <a:rPr lang="en-US" kern="0">
                <a:solidFill>
                  <a:srgbClr val="FFFFFF"/>
                </a:solidFill>
                <a:latin typeface="Helvetica Neue"/>
                <a:ea typeface="Helvetica Neue"/>
                <a:cs typeface="Helvetica Neue"/>
                <a:sym typeface="Helvetica Neue"/>
              </a:rPr>
              <a:t>Stemcell</a:t>
            </a:r>
          </a:p>
        </p:txBody>
      </p:sp>
      <p:sp>
        <p:nvSpPr>
          <p:cNvPr id="157" name="Shape 157"/>
          <p:cNvSpPr/>
          <p:nvPr/>
        </p:nvSpPr>
        <p:spPr>
          <a:xfrm>
            <a:off x="4109575" y="2247150"/>
            <a:ext cx="1335300" cy="649199"/>
          </a:xfrm>
          <a:prstGeom prst="roundRect">
            <a:avLst>
              <a:gd name="adj" fmla="val 16667"/>
            </a:avLst>
          </a:prstGeom>
          <a:solidFill>
            <a:srgbClr val="6D9EEB"/>
          </a:solidFill>
          <a:ln w="12700" cap="flat" cmpd="sng">
            <a:solidFill>
              <a:schemeClr val="lt2"/>
            </a:solidFill>
            <a:prstDash val="solid"/>
            <a:round/>
            <a:headEnd type="none" w="med" len="med"/>
            <a:tailEnd type="none" w="med" len="med"/>
          </a:ln>
        </p:spPr>
        <p:txBody>
          <a:bodyPr lIns="91425" tIns="45700" rIns="91425" bIns="45700" anchor="ctr" anchorCtr="0">
            <a:noAutofit/>
          </a:bodyPr>
          <a:lstStyle/>
          <a:p>
            <a:pPr algn="ctr" defTabSz="914400">
              <a:buSzPct val="25000"/>
            </a:pPr>
            <a:r>
              <a:rPr lang="en-US" kern="0">
                <a:solidFill>
                  <a:srgbClr val="FFFFFF"/>
                </a:solidFill>
                <a:latin typeface="Helvetica Neue"/>
                <a:ea typeface="Helvetica Neue"/>
                <a:cs typeface="Helvetica Neue"/>
                <a:sym typeface="Helvetica Neue"/>
              </a:rPr>
              <a:t>rootfs</a:t>
            </a:r>
          </a:p>
        </p:txBody>
      </p:sp>
      <p:sp>
        <p:nvSpPr>
          <p:cNvPr id="158" name="Shape 158"/>
          <p:cNvSpPr/>
          <p:nvPr/>
        </p:nvSpPr>
        <p:spPr>
          <a:xfrm>
            <a:off x="7428548" y="2247150"/>
            <a:ext cx="1435799" cy="649199"/>
          </a:xfrm>
          <a:prstGeom prst="roundRect">
            <a:avLst>
              <a:gd name="adj" fmla="val 16667"/>
            </a:avLst>
          </a:prstGeom>
          <a:solidFill>
            <a:srgbClr val="008881"/>
          </a:solidFill>
          <a:ln w="12700" cap="flat" cmpd="sng">
            <a:solidFill>
              <a:schemeClr val="lt2"/>
            </a:solidFill>
            <a:prstDash val="solid"/>
            <a:round/>
            <a:headEnd type="none" w="med" len="med"/>
            <a:tailEnd type="none" w="med" len="med"/>
          </a:ln>
        </p:spPr>
        <p:txBody>
          <a:bodyPr lIns="91425" tIns="45700" rIns="91425" bIns="45700" anchor="ctr" anchorCtr="0">
            <a:noAutofit/>
          </a:bodyPr>
          <a:lstStyle/>
          <a:p>
            <a:pPr algn="ctr" defTabSz="914400">
              <a:buSzPct val="25000"/>
            </a:pPr>
            <a:r>
              <a:rPr lang="en-US" kern="0">
                <a:solidFill>
                  <a:srgbClr val="FFFFFF"/>
                </a:solidFill>
                <a:latin typeface="Helvetica Neue"/>
                <a:ea typeface="Helvetica Neue"/>
                <a:cs typeface="Helvetica Neue"/>
                <a:sym typeface="Helvetica Neue"/>
              </a:rPr>
              <a:t>Buildpack Container</a:t>
            </a:r>
          </a:p>
        </p:txBody>
      </p:sp>
      <p:cxnSp>
        <p:nvCxnSpPr>
          <p:cNvPr id="159" name="Shape 159"/>
          <p:cNvCxnSpPr/>
          <p:nvPr/>
        </p:nvCxnSpPr>
        <p:spPr>
          <a:xfrm>
            <a:off x="5444875" y="1640750"/>
            <a:ext cx="1905600" cy="577799"/>
          </a:xfrm>
          <a:prstGeom prst="straightConnector1">
            <a:avLst/>
          </a:prstGeom>
          <a:noFill/>
          <a:ln w="9525" cap="flat" cmpd="sng">
            <a:solidFill>
              <a:srgbClr val="FFFFFF"/>
            </a:solidFill>
            <a:prstDash val="solid"/>
            <a:round/>
            <a:headEnd type="none" w="lg" len="lg"/>
            <a:tailEnd type="triangle" w="lg" len="lg"/>
          </a:ln>
        </p:spPr>
      </p:cxnSp>
      <p:cxnSp>
        <p:nvCxnSpPr>
          <p:cNvPr id="160" name="Shape 160"/>
          <p:cNvCxnSpPr>
            <a:stCxn id="157" idx="3"/>
          </p:cNvCxnSpPr>
          <p:nvPr/>
        </p:nvCxnSpPr>
        <p:spPr>
          <a:xfrm rot="10800000" flipH="1">
            <a:off x="5444875" y="2563049"/>
            <a:ext cx="1844700" cy="8700"/>
          </a:xfrm>
          <a:prstGeom prst="straightConnector1">
            <a:avLst/>
          </a:prstGeom>
          <a:noFill/>
          <a:ln w="9525" cap="flat" cmpd="sng">
            <a:solidFill>
              <a:srgbClr val="FFFFFF"/>
            </a:solidFill>
            <a:prstDash val="solid"/>
            <a:round/>
            <a:headEnd type="none" w="lg" len="lg"/>
            <a:tailEnd type="triangle" w="lg" len="lg"/>
          </a:ln>
        </p:spPr>
      </p:cxnSp>
      <p:cxnSp>
        <p:nvCxnSpPr>
          <p:cNvPr id="161" name="Shape 161"/>
          <p:cNvCxnSpPr/>
          <p:nvPr/>
        </p:nvCxnSpPr>
        <p:spPr>
          <a:xfrm rot="10800000" flipH="1">
            <a:off x="5436325" y="2998674"/>
            <a:ext cx="1922700" cy="569100"/>
          </a:xfrm>
          <a:prstGeom prst="straightConnector1">
            <a:avLst/>
          </a:prstGeom>
          <a:noFill/>
          <a:ln w="9525" cap="flat" cmpd="sng">
            <a:solidFill>
              <a:srgbClr val="FFFFFF"/>
            </a:solidFill>
            <a:prstDash val="solid"/>
            <a:round/>
            <a:headEnd type="none" w="lg" len="lg"/>
            <a:tailEnd type="triangle" w="lg" len="lg"/>
          </a:ln>
        </p:spPr>
      </p:cxnSp>
      <p:sp>
        <p:nvSpPr>
          <p:cNvPr id="162" name="Shape 162"/>
          <p:cNvSpPr txBox="1"/>
          <p:nvPr/>
        </p:nvSpPr>
        <p:spPr>
          <a:xfrm rot="979603">
            <a:off x="5658253" y="1561500"/>
            <a:ext cx="1219788" cy="297612"/>
          </a:xfrm>
          <a:prstGeom prst="rect">
            <a:avLst/>
          </a:prstGeom>
          <a:noFill/>
          <a:ln>
            <a:noFill/>
          </a:ln>
        </p:spPr>
        <p:txBody>
          <a:bodyPr lIns="91425" tIns="91425" rIns="91425" bIns="91425" anchor="t" anchorCtr="0">
            <a:noAutofit/>
          </a:bodyPr>
          <a:lstStyle/>
          <a:p>
            <a:pPr defTabSz="914400"/>
            <a:r>
              <a:rPr lang="en-US" sz="800" kern="0">
                <a:solidFill>
                  <a:srgbClr val="FFFFFF"/>
                </a:solidFill>
                <a:latin typeface="Arial"/>
                <a:ea typeface="Arial"/>
                <a:cs typeface="Arial"/>
                <a:sym typeface="Arial"/>
              </a:rPr>
              <a:t>App Bits + Middleware</a:t>
            </a:r>
          </a:p>
        </p:txBody>
      </p:sp>
      <p:sp>
        <p:nvSpPr>
          <p:cNvPr id="163" name="Shape 163"/>
          <p:cNvSpPr txBox="1"/>
          <p:nvPr/>
        </p:nvSpPr>
        <p:spPr>
          <a:xfrm rot="-845">
            <a:off x="5732453" y="2241992"/>
            <a:ext cx="1219800" cy="297600"/>
          </a:xfrm>
          <a:prstGeom prst="rect">
            <a:avLst/>
          </a:prstGeom>
          <a:noFill/>
          <a:ln>
            <a:noFill/>
          </a:ln>
        </p:spPr>
        <p:txBody>
          <a:bodyPr lIns="91425" tIns="91425" rIns="91425" bIns="91425" anchor="t" anchorCtr="0">
            <a:noAutofit/>
          </a:bodyPr>
          <a:lstStyle/>
          <a:p>
            <a:pPr defTabSz="914400"/>
            <a:r>
              <a:rPr lang="en-US" sz="800" kern="0">
                <a:solidFill>
                  <a:srgbClr val="FFFFFF"/>
                </a:solidFill>
                <a:latin typeface="Arial"/>
                <a:ea typeface="Arial"/>
                <a:cs typeface="Arial"/>
                <a:sym typeface="Arial"/>
              </a:rPr>
              <a:t>Filesystem</a:t>
            </a:r>
          </a:p>
        </p:txBody>
      </p:sp>
      <p:sp>
        <p:nvSpPr>
          <p:cNvPr id="164" name="Shape 164"/>
          <p:cNvSpPr txBox="1"/>
          <p:nvPr/>
        </p:nvSpPr>
        <p:spPr>
          <a:xfrm rot="-941857">
            <a:off x="5598129" y="2976074"/>
            <a:ext cx="1219690" cy="297567"/>
          </a:xfrm>
          <a:prstGeom prst="rect">
            <a:avLst/>
          </a:prstGeom>
          <a:noFill/>
          <a:ln>
            <a:noFill/>
          </a:ln>
        </p:spPr>
        <p:txBody>
          <a:bodyPr lIns="91425" tIns="91425" rIns="91425" bIns="91425" anchor="t" anchorCtr="0">
            <a:noAutofit/>
          </a:bodyPr>
          <a:lstStyle/>
          <a:p>
            <a:pPr defTabSz="914400"/>
            <a:r>
              <a:rPr lang="en-US" sz="800" kern="0">
                <a:solidFill>
                  <a:srgbClr val="FFFFFF"/>
                </a:solidFill>
                <a:latin typeface="Arial"/>
                <a:ea typeface="Arial"/>
                <a:cs typeface="Arial"/>
                <a:sym typeface="Arial"/>
              </a:rPr>
              <a:t>Kernel &amp; Devices</a:t>
            </a:r>
          </a:p>
        </p:txBody>
      </p:sp>
      <p:sp>
        <p:nvSpPr>
          <p:cNvPr id="165" name="Shape 165"/>
          <p:cNvSpPr txBox="1"/>
          <p:nvPr/>
        </p:nvSpPr>
        <p:spPr>
          <a:xfrm>
            <a:off x="243275" y="4619050"/>
            <a:ext cx="5004600" cy="583800"/>
          </a:xfrm>
          <a:prstGeom prst="rect">
            <a:avLst/>
          </a:prstGeom>
          <a:noFill/>
          <a:ln>
            <a:noFill/>
          </a:ln>
        </p:spPr>
        <p:txBody>
          <a:bodyPr lIns="91425" tIns="91425" rIns="91425" bIns="91425" anchor="t" anchorCtr="0">
            <a:noAutofit/>
          </a:bodyPr>
          <a:lstStyle/>
          <a:p>
            <a:pPr defTabSz="914400"/>
            <a:r>
              <a:rPr lang="en-US" sz="1400" kern="0" dirty="0">
                <a:solidFill>
                  <a:srgbClr val="FFFFFF"/>
                </a:solidFill>
                <a:latin typeface="Arial"/>
                <a:ea typeface="Arial"/>
                <a:cs typeface="Arial"/>
                <a:sym typeface="Arial"/>
              </a:rPr>
              <a:t>Courtesy, Mark </a:t>
            </a:r>
            <a:r>
              <a:rPr lang="en-US" sz="1400" kern="0" dirty="0" err="1">
                <a:solidFill>
                  <a:srgbClr val="FFFFFF"/>
                </a:solidFill>
                <a:latin typeface="Arial"/>
                <a:ea typeface="Arial"/>
                <a:cs typeface="Arial"/>
                <a:sym typeface="Arial"/>
              </a:rPr>
              <a:t>Kropf’s</a:t>
            </a:r>
            <a:r>
              <a:rPr lang="en-US" sz="1400" kern="0" dirty="0">
                <a:solidFill>
                  <a:srgbClr val="FFFFFF"/>
                </a:solidFill>
                <a:latin typeface="Arial"/>
                <a:ea typeface="Arial"/>
                <a:cs typeface="Arial"/>
                <a:sym typeface="Arial"/>
              </a:rPr>
              <a:t> blog - </a:t>
            </a:r>
            <a:r>
              <a:rPr lang="en-US" sz="1400" u="sng" kern="0" dirty="0">
                <a:solidFill>
                  <a:srgbClr val="9FC5E8"/>
                </a:solidFill>
                <a:latin typeface="Arial"/>
                <a:ea typeface="Arial"/>
                <a:cs typeface="Arial"/>
                <a:sym typeface="Arial"/>
                <a:hlinkClick r:id="rId3"/>
              </a:rPr>
              <a:t>App dev’s view of CF stack</a:t>
            </a:r>
          </a:p>
        </p:txBody>
      </p:sp>
      <p:sp>
        <p:nvSpPr>
          <p:cNvPr id="166" name="Shape 166"/>
          <p:cNvSpPr txBox="1"/>
          <p:nvPr/>
        </p:nvSpPr>
        <p:spPr>
          <a:xfrm>
            <a:off x="216575" y="3433100"/>
            <a:ext cx="3757200" cy="911100"/>
          </a:xfrm>
          <a:prstGeom prst="rect">
            <a:avLst/>
          </a:prstGeom>
          <a:noFill/>
          <a:ln w="9525" cap="flat" cmpd="sng">
            <a:solidFill>
              <a:srgbClr val="FFFFFF"/>
            </a:solidFill>
            <a:prstDash val="solid"/>
            <a:round/>
            <a:headEnd type="none" w="med" len="med"/>
            <a:tailEnd type="none" w="med" len="med"/>
          </a:ln>
        </p:spPr>
        <p:txBody>
          <a:bodyPr lIns="91425" tIns="91425" rIns="91425" bIns="91425" anchor="t" anchorCtr="0">
            <a:noAutofit/>
          </a:bodyPr>
          <a:lstStyle/>
          <a:p>
            <a:pPr marL="457200" indent="-292100" defTabSz="914400">
              <a:buClr>
                <a:srgbClr val="FFFFFF"/>
              </a:buClr>
              <a:buSzPct val="100000"/>
              <a:buFontTx/>
              <a:buChar char="-"/>
            </a:pPr>
            <a:r>
              <a:rPr lang="en-US" sz="1000" kern="0">
                <a:solidFill>
                  <a:srgbClr val="FFFFFF"/>
                </a:solidFill>
                <a:latin typeface="Arial"/>
                <a:ea typeface="Arial"/>
                <a:cs typeface="Arial"/>
                <a:sym typeface="Arial"/>
              </a:rPr>
              <a:t>Provides kernel and its dependencies, devices, network interfaces, semaphores(for compilers)</a:t>
            </a:r>
          </a:p>
          <a:p>
            <a:pPr marL="457200" indent="-292100" defTabSz="914400">
              <a:buClr>
                <a:srgbClr val="FFFFFF"/>
              </a:buClr>
              <a:buSzPct val="100000"/>
              <a:buFontTx/>
              <a:buChar char="-"/>
            </a:pPr>
            <a:r>
              <a:rPr lang="en-US" sz="1000" kern="0">
                <a:solidFill>
                  <a:srgbClr val="FFFFFF"/>
                </a:solidFill>
                <a:latin typeface="Arial"/>
                <a:ea typeface="Arial"/>
                <a:cs typeface="Arial"/>
                <a:sym typeface="Arial"/>
              </a:rPr>
              <a:t>Primarily Ubuntu 14.04 with support for RHEL7/CentOS7 and Windows Server 2012 coming soon.</a:t>
            </a:r>
          </a:p>
        </p:txBody>
      </p:sp>
      <p:sp>
        <p:nvSpPr>
          <p:cNvPr id="167" name="Shape 167"/>
          <p:cNvSpPr txBox="1"/>
          <p:nvPr/>
        </p:nvSpPr>
        <p:spPr>
          <a:xfrm>
            <a:off x="243275" y="2247150"/>
            <a:ext cx="3757200" cy="911100"/>
          </a:xfrm>
          <a:prstGeom prst="rect">
            <a:avLst/>
          </a:prstGeom>
          <a:noFill/>
          <a:ln w="9525" cap="flat" cmpd="sng">
            <a:solidFill>
              <a:srgbClr val="FFFFFF"/>
            </a:solidFill>
            <a:prstDash val="solid"/>
            <a:round/>
            <a:headEnd type="none" w="med" len="med"/>
            <a:tailEnd type="none" w="med" len="med"/>
          </a:ln>
        </p:spPr>
        <p:txBody>
          <a:bodyPr lIns="91425" tIns="91425" rIns="91425" bIns="91425" anchor="t" anchorCtr="0">
            <a:noAutofit/>
          </a:bodyPr>
          <a:lstStyle/>
          <a:p>
            <a:pPr marL="457200" indent="-292100" defTabSz="914400">
              <a:buClr>
                <a:srgbClr val="FFFFFF"/>
              </a:buClr>
              <a:buSzPct val="100000"/>
              <a:buFontTx/>
              <a:buChar char="-"/>
            </a:pPr>
            <a:r>
              <a:rPr lang="en-US" sz="1000" kern="0">
                <a:solidFill>
                  <a:srgbClr val="FFFFFF"/>
                </a:solidFill>
                <a:latin typeface="Arial"/>
                <a:ea typeface="Arial"/>
                <a:cs typeface="Arial"/>
                <a:sym typeface="Arial"/>
              </a:rPr>
              <a:t>Every container receives a Filesystem image purpose built for CF.</a:t>
            </a:r>
          </a:p>
          <a:p>
            <a:pPr marL="457200" indent="-292100" defTabSz="914400">
              <a:buClr>
                <a:srgbClr val="FFFFFF"/>
              </a:buClr>
              <a:buSzPct val="100000"/>
              <a:buFontTx/>
              <a:buChar char="-"/>
            </a:pPr>
            <a:r>
              <a:rPr lang="en-US" sz="1000" kern="0">
                <a:solidFill>
                  <a:srgbClr val="FFFFFF"/>
                </a:solidFill>
                <a:latin typeface="Arial"/>
                <a:ea typeface="Arial"/>
                <a:cs typeface="Arial"/>
                <a:sym typeface="Arial"/>
              </a:rPr>
              <a:t>Only necessary dependencies are added to reduce the attack surface and maintainability of these dependencies for security patches</a:t>
            </a:r>
          </a:p>
        </p:txBody>
      </p:sp>
      <p:sp>
        <p:nvSpPr>
          <p:cNvPr id="168" name="Shape 168"/>
          <p:cNvSpPr txBox="1"/>
          <p:nvPr/>
        </p:nvSpPr>
        <p:spPr>
          <a:xfrm>
            <a:off x="282725" y="1140800"/>
            <a:ext cx="3757200" cy="911100"/>
          </a:xfrm>
          <a:prstGeom prst="rect">
            <a:avLst/>
          </a:prstGeom>
          <a:noFill/>
          <a:ln w="9525" cap="flat" cmpd="sng">
            <a:solidFill>
              <a:srgbClr val="FFFFFF"/>
            </a:solidFill>
            <a:prstDash val="solid"/>
            <a:round/>
            <a:headEnd type="none" w="med" len="med"/>
            <a:tailEnd type="none" w="med" len="med"/>
          </a:ln>
        </p:spPr>
        <p:txBody>
          <a:bodyPr lIns="91425" tIns="91425" rIns="91425" bIns="91425" anchor="t" anchorCtr="0">
            <a:noAutofit/>
          </a:bodyPr>
          <a:lstStyle/>
          <a:p>
            <a:pPr marL="457200" indent="-292100" defTabSz="914400">
              <a:buClr>
                <a:srgbClr val="FFFFFF"/>
              </a:buClr>
              <a:buSzPct val="100000"/>
              <a:buFontTx/>
              <a:buChar char="-"/>
            </a:pPr>
            <a:r>
              <a:rPr lang="en-US" sz="1000" kern="0">
                <a:solidFill>
                  <a:srgbClr val="FFFFFF"/>
                </a:solidFill>
                <a:latin typeface="Arial"/>
                <a:ea typeface="Arial"/>
                <a:cs typeface="Arial"/>
                <a:sym typeface="Arial"/>
              </a:rPr>
              <a:t>Buildpacks are scripts that can detect applications, install middleware runtimes and package app bits into it.</a:t>
            </a:r>
          </a:p>
          <a:p>
            <a:pPr marL="457200" indent="-292100" defTabSz="914400">
              <a:buClr>
                <a:srgbClr val="FFFFFF"/>
              </a:buClr>
              <a:buSzPct val="100000"/>
              <a:buFontTx/>
              <a:buChar char="-"/>
            </a:pPr>
            <a:r>
              <a:rPr lang="en-US" sz="1000" kern="0">
                <a:solidFill>
                  <a:srgbClr val="FFFFFF"/>
                </a:solidFill>
                <a:latin typeface="Arial"/>
                <a:ea typeface="Arial"/>
                <a:cs typeface="Arial"/>
                <a:sym typeface="Arial"/>
              </a:rPr>
              <a:t>Also provides scripts to run the application with its dependencies.</a:t>
            </a:r>
          </a:p>
        </p:txBody>
      </p:sp>
    </p:spTree>
    <p:extLst>
      <p:ext uri="{BB962C8B-B14F-4D97-AF65-F5344CB8AC3E}">
        <p14:creationId xmlns:p14="http://schemas.microsoft.com/office/powerpoint/2010/main" val="3338419727"/>
      </p:ext>
    </p:extLst>
  </p:cSld>
  <p:clrMapOvr>
    <a:masterClrMapping/>
  </p:clrMapOvr>
  <p:transition xmlns:p14="http://schemas.microsoft.com/office/powerpoint/2010/main" spd="slow">
    <p:cut/>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Shape 174"/>
          <p:cNvSpPr txBox="1">
            <a:spLocks noGrp="1"/>
          </p:cNvSpPr>
          <p:nvPr>
            <p:ph type="title"/>
          </p:nvPr>
        </p:nvSpPr>
        <p:spPr>
          <a:xfrm>
            <a:off x="457199" y="320039"/>
            <a:ext cx="8229600" cy="363558"/>
          </a:xfrm>
          <a:prstGeom prst="rect">
            <a:avLst/>
          </a:prstGeom>
          <a:noFill/>
          <a:ln>
            <a:noFill/>
          </a:ln>
        </p:spPr>
        <p:txBody>
          <a:bodyPr lIns="0" tIns="0" rIns="0" bIns="0" anchor="ctr" anchorCtr="0">
            <a:noAutofit/>
          </a:bodyPr>
          <a:lstStyle/>
          <a:p>
            <a:pPr marL="0" marR="0" lvl="0" indent="0" algn="l" rtl="0">
              <a:spcBef>
                <a:spcPts val="0"/>
              </a:spcBef>
              <a:buClr>
                <a:schemeClr val="lt1"/>
              </a:buClr>
              <a:buSzPct val="25000"/>
              <a:buFont typeface="Arial"/>
              <a:buNone/>
            </a:pPr>
            <a:r>
              <a:rPr lang="en-US" sz="3000"/>
              <a:t>Bring your C</a:t>
            </a:r>
            <a:r>
              <a:rPr lang="en-US" sz="3000" b="0" i="0" u="none" strike="noStrike" cap="none">
                <a:solidFill>
                  <a:schemeClr val="lt1"/>
                </a:solidFill>
                <a:latin typeface="Arial"/>
                <a:ea typeface="Arial"/>
                <a:cs typeface="Arial"/>
                <a:sym typeface="Arial"/>
              </a:rPr>
              <a:t>ontainer(BY</a:t>
            </a:r>
            <a:r>
              <a:rPr lang="en-US" sz="3000"/>
              <a:t>C)</a:t>
            </a:r>
            <a:r>
              <a:rPr lang="en-US" sz="3000" b="0" i="0" u="none" strike="noStrike" cap="none">
                <a:solidFill>
                  <a:schemeClr val="lt1"/>
                </a:solidFill>
                <a:latin typeface="Arial"/>
                <a:ea typeface="Arial"/>
                <a:cs typeface="Arial"/>
                <a:sym typeface="Arial"/>
              </a:rPr>
              <a:t> vs Buildpacks</a:t>
            </a:r>
          </a:p>
        </p:txBody>
      </p:sp>
      <p:grpSp>
        <p:nvGrpSpPr>
          <p:cNvPr id="175" name="Shape 175"/>
          <p:cNvGrpSpPr/>
          <p:nvPr/>
        </p:nvGrpSpPr>
        <p:grpSpPr>
          <a:xfrm>
            <a:off x="2182278" y="957373"/>
            <a:ext cx="3353823" cy="3515162"/>
            <a:chOff x="5014276" y="703885"/>
            <a:chExt cx="3943799" cy="3801439"/>
          </a:xfrm>
        </p:grpSpPr>
        <p:sp>
          <p:nvSpPr>
            <p:cNvPr id="176" name="Shape 176"/>
            <p:cNvSpPr/>
            <p:nvPr/>
          </p:nvSpPr>
          <p:spPr>
            <a:xfrm>
              <a:off x="5769864" y="2120900"/>
              <a:ext cx="2635249" cy="698500"/>
            </a:xfrm>
            <a:prstGeom prst="roundRect">
              <a:avLst>
                <a:gd name="adj" fmla="val 16667"/>
              </a:avLst>
            </a:prstGeom>
            <a:solidFill>
              <a:schemeClr val="accent3"/>
            </a:solidFill>
            <a:ln w="12700" cap="flat" cmpd="sng">
              <a:solidFill>
                <a:schemeClr val="lt2"/>
              </a:solidFill>
              <a:prstDash val="solid"/>
              <a:round/>
              <a:headEnd type="none" w="med" len="med"/>
              <a:tailEnd type="none" w="med" len="med"/>
            </a:ln>
          </p:spPr>
          <p:txBody>
            <a:bodyPr lIns="91425" tIns="45700" rIns="91425" bIns="45700" anchor="ctr" anchorCtr="0">
              <a:noAutofit/>
            </a:bodyPr>
            <a:lstStyle/>
            <a:p>
              <a:pPr algn="ctr" defTabSz="914400">
                <a:buSzPct val="25000"/>
              </a:pPr>
              <a:r>
                <a:rPr lang="en-US" kern="0">
                  <a:solidFill>
                    <a:srgbClr val="FFFFFF"/>
                  </a:solidFill>
                  <a:latin typeface="Helvetica Neue"/>
                  <a:ea typeface="Helvetica Neue"/>
                  <a:cs typeface="Helvetica Neue"/>
                  <a:sym typeface="Helvetica Neue"/>
                </a:rPr>
                <a:t>runtime layer</a:t>
              </a:r>
            </a:p>
          </p:txBody>
        </p:sp>
        <p:sp>
          <p:nvSpPr>
            <p:cNvPr id="177" name="Shape 177"/>
            <p:cNvSpPr/>
            <p:nvPr/>
          </p:nvSpPr>
          <p:spPr>
            <a:xfrm>
              <a:off x="5769864" y="2971800"/>
              <a:ext cx="2635249" cy="698500"/>
            </a:xfrm>
            <a:prstGeom prst="roundRect">
              <a:avLst>
                <a:gd name="adj" fmla="val 16667"/>
              </a:avLst>
            </a:prstGeom>
            <a:solidFill>
              <a:schemeClr val="accent3"/>
            </a:solidFill>
            <a:ln w="12700" cap="flat" cmpd="sng">
              <a:solidFill>
                <a:schemeClr val="lt2"/>
              </a:solidFill>
              <a:prstDash val="solid"/>
              <a:round/>
              <a:headEnd type="none" w="med" len="med"/>
              <a:tailEnd type="none" w="med" len="med"/>
            </a:ln>
          </p:spPr>
          <p:txBody>
            <a:bodyPr lIns="91425" tIns="45700" rIns="91425" bIns="45700" anchor="ctr" anchorCtr="0">
              <a:noAutofit/>
            </a:bodyPr>
            <a:lstStyle/>
            <a:p>
              <a:pPr algn="ctr" defTabSz="914400">
                <a:buSzPct val="25000"/>
              </a:pPr>
              <a:r>
                <a:rPr lang="en-US" kern="0">
                  <a:solidFill>
                    <a:srgbClr val="FFFFFF"/>
                  </a:solidFill>
                  <a:latin typeface="Helvetica Neue"/>
                  <a:ea typeface="Helvetica Neue"/>
                  <a:cs typeface="Helvetica Neue"/>
                  <a:sym typeface="Helvetica Neue"/>
                </a:rPr>
                <a:t>OS image</a:t>
              </a:r>
            </a:p>
          </p:txBody>
        </p:sp>
        <p:sp>
          <p:nvSpPr>
            <p:cNvPr id="178" name="Shape 178"/>
            <p:cNvSpPr/>
            <p:nvPr/>
          </p:nvSpPr>
          <p:spPr>
            <a:xfrm>
              <a:off x="5769864" y="1289050"/>
              <a:ext cx="2635249" cy="698500"/>
            </a:xfrm>
            <a:prstGeom prst="roundRect">
              <a:avLst>
                <a:gd name="adj" fmla="val 16667"/>
              </a:avLst>
            </a:prstGeom>
            <a:solidFill>
              <a:schemeClr val="accent3"/>
            </a:solidFill>
            <a:ln w="12700" cap="flat" cmpd="sng">
              <a:solidFill>
                <a:schemeClr val="lt2"/>
              </a:solidFill>
              <a:prstDash val="solid"/>
              <a:round/>
              <a:headEnd type="none" w="med" len="med"/>
              <a:tailEnd type="none" w="med" len="med"/>
            </a:ln>
          </p:spPr>
          <p:txBody>
            <a:bodyPr lIns="91425" tIns="45700" rIns="91425" bIns="45700" anchor="ctr" anchorCtr="0">
              <a:noAutofit/>
            </a:bodyPr>
            <a:lstStyle/>
            <a:p>
              <a:pPr algn="ctr" defTabSz="914400">
                <a:buSzPct val="25000"/>
              </a:pPr>
              <a:r>
                <a:rPr lang="en-US" kern="0">
                  <a:solidFill>
                    <a:srgbClr val="FFFFFF"/>
                  </a:solidFill>
                  <a:latin typeface="Helvetica Neue"/>
                  <a:ea typeface="Helvetica Neue"/>
                  <a:cs typeface="Helvetica Neue"/>
                  <a:sym typeface="Helvetica Neue"/>
                </a:rPr>
                <a:t>application layer</a:t>
              </a:r>
            </a:p>
          </p:txBody>
        </p:sp>
        <p:sp>
          <p:nvSpPr>
            <p:cNvPr id="179" name="Shape 179"/>
            <p:cNvSpPr txBox="1"/>
            <p:nvPr/>
          </p:nvSpPr>
          <p:spPr>
            <a:xfrm>
              <a:off x="5014276" y="703885"/>
              <a:ext cx="3943799" cy="499200"/>
            </a:xfrm>
            <a:prstGeom prst="rect">
              <a:avLst/>
            </a:prstGeom>
            <a:noFill/>
            <a:ln>
              <a:noFill/>
            </a:ln>
          </p:spPr>
          <p:txBody>
            <a:bodyPr lIns="91425" tIns="45700" rIns="91425" bIns="45700" anchor="t" anchorCtr="0">
              <a:noAutofit/>
            </a:bodyPr>
            <a:lstStyle/>
            <a:p>
              <a:pPr algn="ctr" defTabSz="914400">
                <a:buSzPct val="25000"/>
              </a:pPr>
              <a:r>
                <a:rPr lang="en-US" sz="1700" kern="0">
                  <a:solidFill>
                    <a:srgbClr val="FFFFFF"/>
                  </a:solidFill>
                  <a:latin typeface="Helvetica Neue"/>
                  <a:ea typeface="Helvetica Neue"/>
                  <a:cs typeface="Helvetica Neue"/>
                  <a:sym typeface="Helvetica Neue"/>
                </a:rPr>
                <a:t>BYC (e.g. Docker)</a:t>
              </a:r>
            </a:p>
          </p:txBody>
        </p:sp>
        <p:sp>
          <p:nvSpPr>
            <p:cNvPr id="180" name="Shape 180"/>
            <p:cNvSpPr/>
            <p:nvPr/>
          </p:nvSpPr>
          <p:spPr>
            <a:xfrm>
              <a:off x="5769864" y="3806825"/>
              <a:ext cx="2635249" cy="698500"/>
            </a:xfrm>
            <a:prstGeom prst="roundRect">
              <a:avLst>
                <a:gd name="adj" fmla="val 16667"/>
              </a:avLst>
            </a:prstGeom>
            <a:solidFill>
              <a:schemeClr val="dk2"/>
            </a:solidFill>
            <a:ln w="12700" cap="flat" cmpd="sng">
              <a:solidFill>
                <a:schemeClr val="lt2"/>
              </a:solidFill>
              <a:prstDash val="solid"/>
              <a:round/>
              <a:headEnd type="none" w="med" len="med"/>
              <a:tailEnd type="none" w="med" len="med"/>
            </a:ln>
          </p:spPr>
          <p:txBody>
            <a:bodyPr lIns="91425" tIns="45700" rIns="91425" bIns="45700" anchor="ctr" anchorCtr="0">
              <a:noAutofit/>
            </a:bodyPr>
            <a:lstStyle/>
            <a:p>
              <a:pPr algn="ctr" defTabSz="914400">
                <a:buSzPct val="25000"/>
              </a:pPr>
              <a:r>
                <a:rPr lang="en-US" kern="0">
                  <a:solidFill>
                    <a:srgbClr val="FFFFFF"/>
                  </a:solidFill>
                  <a:latin typeface="Helvetica Neue"/>
                  <a:ea typeface="Helvetica Neue"/>
                  <a:cs typeface="Helvetica Neue"/>
                  <a:sym typeface="Helvetica Neue"/>
                </a:rPr>
                <a:t>system brings fixed host OS Kernel</a:t>
              </a:r>
            </a:p>
          </p:txBody>
        </p:sp>
        <p:sp>
          <p:nvSpPr>
            <p:cNvPr id="181" name="Shape 181"/>
            <p:cNvSpPr/>
            <p:nvPr/>
          </p:nvSpPr>
          <p:spPr>
            <a:xfrm>
              <a:off x="5449189" y="1200150"/>
              <a:ext cx="3254374" cy="2540000"/>
            </a:xfrm>
            <a:prstGeom prst="roundRect">
              <a:avLst>
                <a:gd name="adj" fmla="val 16667"/>
              </a:avLst>
            </a:prstGeom>
            <a:noFill/>
            <a:ln w="12700" cap="flat" cmpd="sng">
              <a:solidFill>
                <a:schemeClr val="lt2"/>
              </a:solidFill>
              <a:prstDash val="dash"/>
              <a:round/>
              <a:headEnd type="none" w="med" len="med"/>
              <a:tailEnd type="none" w="med" len="med"/>
            </a:ln>
          </p:spPr>
          <p:txBody>
            <a:bodyPr lIns="91425" tIns="45700" rIns="91425" bIns="45700" anchor="ctr" anchorCtr="0">
              <a:noAutofit/>
            </a:bodyPr>
            <a:lstStyle/>
            <a:p>
              <a:pPr algn="ctr" defTabSz="914400"/>
              <a:endParaRPr kern="0">
                <a:solidFill>
                  <a:srgbClr val="FFFFFF"/>
                </a:solidFill>
                <a:latin typeface="Helvetica Neue"/>
                <a:ea typeface="Helvetica Neue"/>
                <a:cs typeface="Helvetica Neue"/>
                <a:sym typeface="Helvetica Neue"/>
              </a:endParaRPr>
            </a:p>
          </p:txBody>
        </p:sp>
      </p:grpSp>
      <p:grpSp>
        <p:nvGrpSpPr>
          <p:cNvPr id="182" name="Shape 182"/>
          <p:cNvGrpSpPr/>
          <p:nvPr/>
        </p:nvGrpSpPr>
        <p:grpSpPr>
          <a:xfrm>
            <a:off x="5651102" y="957372"/>
            <a:ext cx="2752560" cy="2822278"/>
            <a:chOff x="277511" y="634632"/>
            <a:chExt cx="3254374" cy="3036726"/>
          </a:xfrm>
        </p:grpSpPr>
        <p:sp>
          <p:nvSpPr>
            <p:cNvPr id="183" name="Shape 183"/>
            <p:cNvSpPr/>
            <p:nvPr/>
          </p:nvSpPr>
          <p:spPr>
            <a:xfrm>
              <a:off x="277511" y="1131358"/>
              <a:ext cx="3254374" cy="2540000"/>
            </a:xfrm>
            <a:prstGeom prst="roundRect">
              <a:avLst>
                <a:gd name="adj" fmla="val 16667"/>
              </a:avLst>
            </a:prstGeom>
            <a:noFill/>
            <a:ln w="12700" cap="flat" cmpd="sng">
              <a:solidFill>
                <a:schemeClr val="lt2"/>
              </a:solidFill>
              <a:prstDash val="dash"/>
              <a:round/>
              <a:headEnd type="none" w="med" len="med"/>
              <a:tailEnd type="none" w="med" len="med"/>
            </a:ln>
          </p:spPr>
          <p:txBody>
            <a:bodyPr lIns="91425" tIns="45700" rIns="91425" bIns="45700" anchor="ctr" anchorCtr="0">
              <a:noAutofit/>
            </a:bodyPr>
            <a:lstStyle/>
            <a:p>
              <a:pPr algn="ctr" defTabSz="914400"/>
              <a:endParaRPr kern="0">
                <a:solidFill>
                  <a:srgbClr val="FFFFFF"/>
                </a:solidFill>
                <a:latin typeface="Helvetica Neue"/>
                <a:ea typeface="Helvetica Neue"/>
                <a:cs typeface="Helvetica Neue"/>
                <a:sym typeface="Helvetica Neue"/>
              </a:endParaRPr>
            </a:p>
          </p:txBody>
        </p:sp>
        <p:sp>
          <p:nvSpPr>
            <p:cNvPr id="184" name="Shape 184"/>
            <p:cNvSpPr/>
            <p:nvPr/>
          </p:nvSpPr>
          <p:spPr>
            <a:xfrm>
              <a:off x="572785" y="2036233"/>
              <a:ext cx="2635249" cy="698500"/>
            </a:xfrm>
            <a:prstGeom prst="roundRect">
              <a:avLst>
                <a:gd name="adj" fmla="val 16667"/>
              </a:avLst>
            </a:prstGeom>
            <a:solidFill>
              <a:schemeClr val="accent2"/>
            </a:solidFill>
            <a:ln w="50800" cap="flat" cmpd="sng">
              <a:solidFill>
                <a:schemeClr val="accent3"/>
              </a:solidFill>
              <a:prstDash val="solid"/>
              <a:round/>
              <a:headEnd type="none" w="med" len="med"/>
              <a:tailEnd type="none" w="med" len="med"/>
            </a:ln>
          </p:spPr>
          <p:txBody>
            <a:bodyPr lIns="91425" tIns="45700" rIns="91425" bIns="45700" anchor="ctr" anchorCtr="0">
              <a:noAutofit/>
            </a:bodyPr>
            <a:lstStyle/>
            <a:p>
              <a:pPr algn="ctr" defTabSz="914400">
                <a:buSzPct val="25000"/>
              </a:pPr>
              <a:r>
                <a:rPr lang="en-US" kern="0">
                  <a:solidFill>
                    <a:srgbClr val="FFFFFF"/>
                  </a:solidFill>
                  <a:latin typeface="Helvetica Neue"/>
                  <a:ea typeface="Helvetica Neue"/>
                  <a:cs typeface="Helvetica Neue"/>
                  <a:sym typeface="Helvetica Neue"/>
                </a:rPr>
                <a:t>runtime layer</a:t>
              </a:r>
            </a:p>
          </p:txBody>
        </p:sp>
        <p:sp>
          <p:nvSpPr>
            <p:cNvPr id="185" name="Shape 185"/>
            <p:cNvSpPr/>
            <p:nvPr/>
          </p:nvSpPr>
          <p:spPr>
            <a:xfrm>
              <a:off x="572785" y="2887133"/>
              <a:ext cx="2635249" cy="698500"/>
            </a:xfrm>
            <a:prstGeom prst="roundRect">
              <a:avLst>
                <a:gd name="adj" fmla="val 16667"/>
              </a:avLst>
            </a:prstGeom>
            <a:solidFill>
              <a:schemeClr val="accent2"/>
            </a:solidFill>
            <a:ln w="12700" cap="flat" cmpd="sng">
              <a:solidFill>
                <a:schemeClr val="lt2"/>
              </a:solidFill>
              <a:prstDash val="solid"/>
              <a:round/>
              <a:headEnd type="none" w="med" len="med"/>
              <a:tailEnd type="none" w="med" len="med"/>
            </a:ln>
          </p:spPr>
          <p:txBody>
            <a:bodyPr lIns="91425" tIns="45700" rIns="91425" bIns="45700" anchor="ctr" anchorCtr="0">
              <a:noAutofit/>
            </a:bodyPr>
            <a:lstStyle/>
            <a:p>
              <a:pPr algn="ctr" defTabSz="914400">
                <a:buSzPct val="25000"/>
              </a:pPr>
              <a:r>
                <a:rPr lang="en-US" kern="0">
                  <a:solidFill>
                    <a:srgbClr val="FFFFFF"/>
                  </a:solidFill>
                  <a:latin typeface="Helvetica Neue"/>
                  <a:ea typeface="Helvetica Neue"/>
                  <a:cs typeface="Helvetica Neue"/>
                  <a:sym typeface="Helvetica Neue"/>
                </a:rPr>
                <a:t>OS image</a:t>
              </a:r>
            </a:p>
          </p:txBody>
        </p:sp>
        <p:sp>
          <p:nvSpPr>
            <p:cNvPr id="186" name="Shape 186"/>
            <p:cNvSpPr/>
            <p:nvPr/>
          </p:nvSpPr>
          <p:spPr>
            <a:xfrm>
              <a:off x="572785" y="1204383"/>
              <a:ext cx="2635249" cy="698500"/>
            </a:xfrm>
            <a:prstGeom prst="roundRect">
              <a:avLst>
                <a:gd name="adj" fmla="val 16667"/>
              </a:avLst>
            </a:prstGeom>
            <a:solidFill>
              <a:schemeClr val="accent3"/>
            </a:solidFill>
            <a:ln w="12700" cap="flat" cmpd="sng">
              <a:solidFill>
                <a:schemeClr val="lt2"/>
              </a:solidFill>
              <a:prstDash val="solid"/>
              <a:round/>
              <a:headEnd type="none" w="med" len="med"/>
              <a:tailEnd type="none" w="med" len="med"/>
            </a:ln>
          </p:spPr>
          <p:txBody>
            <a:bodyPr lIns="91425" tIns="45700" rIns="91425" bIns="45700" anchor="ctr" anchorCtr="0">
              <a:noAutofit/>
            </a:bodyPr>
            <a:lstStyle/>
            <a:p>
              <a:pPr algn="ctr" defTabSz="914400">
                <a:buSzPct val="25000"/>
              </a:pPr>
              <a:r>
                <a:rPr lang="en-US" kern="0">
                  <a:solidFill>
                    <a:srgbClr val="FFFFFF"/>
                  </a:solidFill>
                  <a:latin typeface="Helvetica Neue"/>
                  <a:ea typeface="Helvetica Neue"/>
                  <a:cs typeface="Helvetica Neue"/>
                  <a:sym typeface="Helvetica Neue"/>
                </a:rPr>
                <a:t>application layer</a:t>
              </a:r>
            </a:p>
          </p:txBody>
        </p:sp>
        <p:sp>
          <p:nvSpPr>
            <p:cNvPr id="187" name="Shape 187"/>
            <p:cNvSpPr txBox="1"/>
            <p:nvPr/>
          </p:nvSpPr>
          <p:spPr>
            <a:xfrm>
              <a:off x="962508" y="634632"/>
              <a:ext cx="1855800" cy="496800"/>
            </a:xfrm>
            <a:prstGeom prst="rect">
              <a:avLst/>
            </a:prstGeom>
            <a:noFill/>
            <a:ln>
              <a:noFill/>
            </a:ln>
          </p:spPr>
          <p:txBody>
            <a:bodyPr lIns="91425" tIns="45700" rIns="91425" bIns="45700" anchor="t" anchorCtr="0">
              <a:noAutofit/>
            </a:bodyPr>
            <a:lstStyle/>
            <a:p>
              <a:pPr algn="ctr" defTabSz="914400">
                <a:buSzPct val="25000"/>
              </a:pPr>
              <a:r>
                <a:rPr lang="en-US" sz="1700" kern="0">
                  <a:solidFill>
                    <a:srgbClr val="FFFFFF"/>
                  </a:solidFill>
                  <a:latin typeface="Helvetica Neue"/>
                  <a:ea typeface="Helvetica Neue"/>
                  <a:cs typeface="Helvetica Neue"/>
                  <a:sym typeface="Helvetica Neue"/>
                </a:rPr>
                <a:t>Buildpack</a:t>
              </a:r>
            </a:p>
          </p:txBody>
        </p:sp>
      </p:grpSp>
      <p:grpSp>
        <p:nvGrpSpPr>
          <p:cNvPr id="188" name="Shape 188"/>
          <p:cNvGrpSpPr/>
          <p:nvPr/>
        </p:nvGrpSpPr>
        <p:grpSpPr>
          <a:xfrm>
            <a:off x="259512" y="1785920"/>
            <a:ext cx="1670940" cy="1421369"/>
            <a:chOff x="3612312" y="3024691"/>
            <a:chExt cx="1670940" cy="1421369"/>
          </a:xfrm>
        </p:grpSpPr>
        <p:grpSp>
          <p:nvGrpSpPr>
            <p:cNvPr id="189" name="Shape 189"/>
            <p:cNvGrpSpPr/>
            <p:nvPr/>
          </p:nvGrpSpPr>
          <p:grpSpPr>
            <a:xfrm>
              <a:off x="3612313" y="4028402"/>
              <a:ext cx="1647824" cy="417658"/>
              <a:chOff x="3670300" y="3971926"/>
              <a:chExt cx="1647824" cy="409573"/>
            </a:xfrm>
          </p:grpSpPr>
          <p:sp>
            <p:nvSpPr>
              <p:cNvPr id="190" name="Shape 190"/>
              <p:cNvSpPr txBox="1"/>
              <p:nvPr/>
            </p:nvSpPr>
            <p:spPr>
              <a:xfrm>
                <a:off x="3850053" y="4010996"/>
                <a:ext cx="1313180" cy="301818"/>
              </a:xfrm>
              <a:prstGeom prst="rect">
                <a:avLst/>
              </a:prstGeom>
              <a:noFill/>
              <a:ln>
                <a:noFill/>
              </a:ln>
            </p:spPr>
            <p:txBody>
              <a:bodyPr lIns="91425" tIns="45700" rIns="91425" bIns="45700" anchor="t" anchorCtr="0">
                <a:noAutofit/>
              </a:bodyPr>
              <a:lstStyle/>
              <a:p>
                <a:pPr algn="ctr" defTabSz="914400">
                  <a:buSzPct val="25000"/>
                </a:pPr>
                <a:r>
                  <a:rPr lang="en-US" sz="1400" kern="0">
                    <a:solidFill>
                      <a:srgbClr val="F5F5F5"/>
                    </a:solidFill>
                    <a:latin typeface="Helvetica Neue"/>
                    <a:ea typeface="Helvetica Neue"/>
                    <a:cs typeface="Helvetica Neue"/>
                    <a:sym typeface="Helvetica Neue"/>
                  </a:rPr>
                  <a:t>App container</a:t>
                </a:r>
              </a:p>
            </p:txBody>
          </p:sp>
          <p:sp>
            <p:nvSpPr>
              <p:cNvPr id="191" name="Shape 191"/>
              <p:cNvSpPr/>
              <p:nvPr/>
            </p:nvSpPr>
            <p:spPr>
              <a:xfrm>
                <a:off x="3670300" y="3971926"/>
                <a:ext cx="1647824" cy="409573"/>
              </a:xfrm>
              <a:prstGeom prst="roundRect">
                <a:avLst>
                  <a:gd name="adj" fmla="val 16667"/>
                </a:avLst>
              </a:prstGeom>
              <a:noFill/>
              <a:ln w="12700" cap="flat" cmpd="sng">
                <a:solidFill>
                  <a:schemeClr val="lt2"/>
                </a:solidFill>
                <a:prstDash val="dash"/>
                <a:round/>
                <a:headEnd type="none" w="med" len="med"/>
                <a:tailEnd type="none" w="med" len="med"/>
              </a:ln>
            </p:spPr>
            <p:txBody>
              <a:bodyPr lIns="91425" tIns="45700" rIns="91425" bIns="45700" anchor="ctr" anchorCtr="0">
                <a:noAutofit/>
              </a:bodyPr>
              <a:lstStyle/>
              <a:p>
                <a:pPr algn="ctr" defTabSz="914400"/>
                <a:endParaRPr kern="0">
                  <a:solidFill>
                    <a:srgbClr val="FFFFFF"/>
                  </a:solidFill>
                  <a:latin typeface="Helvetica Neue"/>
                  <a:ea typeface="Helvetica Neue"/>
                  <a:cs typeface="Helvetica Neue"/>
                  <a:sym typeface="Helvetica Neue"/>
                </a:endParaRPr>
              </a:p>
            </p:txBody>
          </p:sp>
        </p:grpSp>
        <p:sp>
          <p:nvSpPr>
            <p:cNvPr id="192" name="Shape 192"/>
            <p:cNvSpPr/>
            <p:nvPr/>
          </p:nvSpPr>
          <p:spPr>
            <a:xfrm>
              <a:off x="3612312" y="3507316"/>
              <a:ext cx="1670940" cy="404284"/>
            </a:xfrm>
            <a:prstGeom prst="roundRect">
              <a:avLst>
                <a:gd name="adj" fmla="val 16667"/>
              </a:avLst>
            </a:prstGeom>
            <a:solidFill>
              <a:schemeClr val="accent2"/>
            </a:solidFill>
            <a:ln w="12700" cap="flat" cmpd="sng">
              <a:solidFill>
                <a:schemeClr val="lt2"/>
              </a:solidFill>
              <a:prstDash val="solid"/>
              <a:round/>
              <a:headEnd type="none" w="med" len="med"/>
              <a:tailEnd type="none" w="med" len="med"/>
            </a:ln>
          </p:spPr>
          <p:txBody>
            <a:bodyPr lIns="91425" tIns="45700" rIns="91425" bIns="45700" anchor="ctr" anchorCtr="0">
              <a:noAutofit/>
            </a:bodyPr>
            <a:lstStyle/>
            <a:p>
              <a:pPr algn="ctr" defTabSz="914400">
                <a:buSzPct val="25000"/>
              </a:pPr>
              <a:r>
                <a:rPr lang="en-US" sz="1400" kern="0">
                  <a:solidFill>
                    <a:srgbClr val="FFFFFF"/>
                  </a:solidFill>
                  <a:latin typeface="Helvetica Neue"/>
                  <a:ea typeface="Helvetica Neue"/>
                  <a:cs typeface="Helvetica Neue"/>
                  <a:sym typeface="Helvetica Neue"/>
                </a:rPr>
                <a:t>System Provides</a:t>
              </a:r>
            </a:p>
          </p:txBody>
        </p:sp>
        <p:sp>
          <p:nvSpPr>
            <p:cNvPr id="193" name="Shape 193"/>
            <p:cNvSpPr/>
            <p:nvPr/>
          </p:nvSpPr>
          <p:spPr>
            <a:xfrm>
              <a:off x="3612312" y="3024691"/>
              <a:ext cx="1670940" cy="404284"/>
            </a:xfrm>
            <a:prstGeom prst="roundRect">
              <a:avLst>
                <a:gd name="adj" fmla="val 16667"/>
              </a:avLst>
            </a:prstGeom>
            <a:solidFill>
              <a:schemeClr val="accent3"/>
            </a:solidFill>
            <a:ln w="12700" cap="flat" cmpd="sng">
              <a:solidFill>
                <a:schemeClr val="lt2"/>
              </a:solidFill>
              <a:prstDash val="solid"/>
              <a:round/>
              <a:headEnd type="none" w="med" len="med"/>
              <a:tailEnd type="none" w="med" len="med"/>
            </a:ln>
          </p:spPr>
          <p:txBody>
            <a:bodyPr lIns="91425" tIns="45700" rIns="91425" bIns="45700" anchor="ctr" anchorCtr="0">
              <a:noAutofit/>
            </a:bodyPr>
            <a:lstStyle/>
            <a:p>
              <a:pPr algn="ctr" defTabSz="914400">
                <a:buSzPct val="25000"/>
              </a:pPr>
              <a:r>
                <a:rPr lang="en-US" sz="1400" kern="0">
                  <a:solidFill>
                    <a:srgbClr val="FFFFFF"/>
                  </a:solidFill>
                  <a:latin typeface="Helvetica Neue"/>
                  <a:ea typeface="Helvetica Neue"/>
                  <a:cs typeface="Helvetica Neue"/>
                  <a:sym typeface="Helvetica Neue"/>
                </a:rPr>
                <a:t>Dev Provides</a:t>
              </a:r>
            </a:p>
          </p:txBody>
        </p:sp>
      </p:grpSp>
      <p:sp>
        <p:nvSpPr>
          <p:cNvPr id="194" name="Shape 194"/>
          <p:cNvSpPr/>
          <p:nvPr/>
        </p:nvSpPr>
        <p:spPr>
          <a:xfrm>
            <a:off x="5900846" y="3826637"/>
            <a:ext cx="2241026" cy="645898"/>
          </a:xfrm>
          <a:prstGeom prst="roundRect">
            <a:avLst>
              <a:gd name="adj" fmla="val 16667"/>
            </a:avLst>
          </a:prstGeom>
          <a:solidFill>
            <a:schemeClr val="dk2"/>
          </a:solidFill>
          <a:ln w="12700" cap="flat" cmpd="sng">
            <a:solidFill>
              <a:schemeClr val="lt2"/>
            </a:solidFill>
            <a:prstDash val="solid"/>
            <a:round/>
            <a:headEnd type="none" w="med" len="med"/>
            <a:tailEnd type="none" w="med" len="med"/>
          </a:ln>
        </p:spPr>
        <p:txBody>
          <a:bodyPr lIns="91425" tIns="45700" rIns="91425" bIns="45700" anchor="ctr" anchorCtr="0">
            <a:noAutofit/>
          </a:bodyPr>
          <a:lstStyle/>
          <a:p>
            <a:pPr algn="ctr" defTabSz="914400">
              <a:buSzPct val="25000"/>
            </a:pPr>
            <a:r>
              <a:rPr lang="en-US" kern="0">
                <a:solidFill>
                  <a:srgbClr val="FFFFFF"/>
                </a:solidFill>
                <a:latin typeface="Helvetica Neue"/>
                <a:ea typeface="Helvetica Neue"/>
                <a:cs typeface="Helvetica Neue"/>
                <a:sym typeface="Helvetica Neue"/>
              </a:rPr>
              <a:t>system brings fixed host OS Kernel</a:t>
            </a:r>
          </a:p>
        </p:txBody>
      </p:sp>
    </p:spTree>
    <p:extLst>
      <p:ext uri="{BB962C8B-B14F-4D97-AF65-F5344CB8AC3E}">
        <p14:creationId xmlns:p14="http://schemas.microsoft.com/office/powerpoint/2010/main" val="1799280431"/>
      </p:ext>
    </p:extLst>
  </p:cSld>
  <p:clrMapOvr>
    <a:masterClrMapping/>
  </p:clrMapOvr>
  <p:transition xmlns:p14="http://schemas.microsoft.com/office/powerpoint/2010/main" spd="slow">
    <p:cut/>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Shape 200"/>
          <p:cNvSpPr txBox="1">
            <a:spLocks noGrp="1"/>
          </p:cNvSpPr>
          <p:nvPr>
            <p:ph type="title"/>
          </p:nvPr>
        </p:nvSpPr>
        <p:spPr>
          <a:xfrm>
            <a:off x="457199" y="320039"/>
            <a:ext cx="8229600" cy="363600"/>
          </a:xfrm>
          <a:prstGeom prst="rect">
            <a:avLst/>
          </a:prstGeom>
        </p:spPr>
        <p:txBody>
          <a:bodyPr lIns="91425" tIns="91425" rIns="91425" bIns="91425" anchor="ctr" anchorCtr="0">
            <a:noAutofit/>
          </a:bodyPr>
          <a:lstStyle/>
          <a:p>
            <a:pPr lvl="0">
              <a:spcBef>
                <a:spcPts val="0"/>
              </a:spcBef>
              <a:buNone/>
            </a:pPr>
            <a:r>
              <a:rPr lang="en-US"/>
              <a:t>Day 2 Operations with Buildpacks</a:t>
            </a:r>
          </a:p>
        </p:txBody>
      </p:sp>
      <p:grpSp>
        <p:nvGrpSpPr>
          <p:cNvPr id="201" name="Shape 201"/>
          <p:cNvGrpSpPr/>
          <p:nvPr/>
        </p:nvGrpSpPr>
        <p:grpSpPr>
          <a:xfrm>
            <a:off x="278287" y="1767145"/>
            <a:ext cx="1670999" cy="1421119"/>
            <a:chOff x="3612312" y="3024691"/>
            <a:chExt cx="1670999" cy="1421119"/>
          </a:xfrm>
        </p:grpSpPr>
        <p:grpSp>
          <p:nvGrpSpPr>
            <p:cNvPr id="202" name="Shape 202"/>
            <p:cNvGrpSpPr/>
            <p:nvPr/>
          </p:nvGrpSpPr>
          <p:grpSpPr>
            <a:xfrm>
              <a:off x="3612313" y="4028243"/>
              <a:ext cx="1647900" cy="417567"/>
              <a:chOff x="3670300" y="3971926"/>
              <a:chExt cx="1647900" cy="409500"/>
            </a:xfrm>
          </p:grpSpPr>
          <p:sp>
            <p:nvSpPr>
              <p:cNvPr id="203" name="Shape 203"/>
              <p:cNvSpPr txBox="1"/>
              <p:nvPr/>
            </p:nvSpPr>
            <p:spPr>
              <a:xfrm>
                <a:off x="3850053" y="4010996"/>
                <a:ext cx="1313100" cy="301799"/>
              </a:xfrm>
              <a:prstGeom prst="rect">
                <a:avLst/>
              </a:prstGeom>
              <a:noFill/>
              <a:ln>
                <a:noFill/>
              </a:ln>
            </p:spPr>
            <p:txBody>
              <a:bodyPr lIns="91425" tIns="45700" rIns="91425" bIns="45700" anchor="t" anchorCtr="0">
                <a:noAutofit/>
              </a:bodyPr>
              <a:lstStyle/>
              <a:p>
                <a:pPr algn="ctr" defTabSz="914400">
                  <a:buSzPct val="25000"/>
                </a:pPr>
                <a:r>
                  <a:rPr lang="en-US" sz="1400" kern="0">
                    <a:solidFill>
                      <a:srgbClr val="F5F5F5"/>
                    </a:solidFill>
                    <a:latin typeface="Helvetica Neue"/>
                    <a:ea typeface="Helvetica Neue"/>
                    <a:cs typeface="Helvetica Neue"/>
                    <a:sym typeface="Helvetica Neue"/>
                  </a:rPr>
                  <a:t>App container</a:t>
                </a:r>
              </a:p>
            </p:txBody>
          </p:sp>
          <p:sp>
            <p:nvSpPr>
              <p:cNvPr id="204" name="Shape 204"/>
              <p:cNvSpPr/>
              <p:nvPr/>
            </p:nvSpPr>
            <p:spPr>
              <a:xfrm>
                <a:off x="3670300" y="3971926"/>
                <a:ext cx="1647900" cy="409500"/>
              </a:xfrm>
              <a:prstGeom prst="roundRect">
                <a:avLst>
                  <a:gd name="adj" fmla="val 16667"/>
                </a:avLst>
              </a:prstGeom>
              <a:noFill/>
              <a:ln w="12700" cap="flat" cmpd="sng">
                <a:solidFill>
                  <a:schemeClr val="lt2"/>
                </a:solidFill>
                <a:prstDash val="dash"/>
                <a:round/>
                <a:headEnd type="none" w="med" len="med"/>
                <a:tailEnd type="none" w="med" len="med"/>
              </a:ln>
            </p:spPr>
            <p:txBody>
              <a:bodyPr lIns="91425" tIns="45700" rIns="91425" bIns="45700" anchor="ctr" anchorCtr="0">
                <a:noAutofit/>
              </a:bodyPr>
              <a:lstStyle/>
              <a:p>
                <a:pPr algn="ctr" defTabSz="914400"/>
                <a:endParaRPr kern="0">
                  <a:solidFill>
                    <a:srgbClr val="FFFFFF"/>
                  </a:solidFill>
                  <a:latin typeface="Helvetica Neue"/>
                  <a:ea typeface="Helvetica Neue"/>
                  <a:cs typeface="Helvetica Neue"/>
                  <a:sym typeface="Helvetica Neue"/>
                </a:endParaRPr>
              </a:p>
            </p:txBody>
          </p:sp>
        </p:grpSp>
        <p:sp>
          <p:nvSpPr>
            <p:cNvPr id="205" name="Shape 205"/>
            <p:cNvSpPr/>
            <p:nvPr/>
          </p:nvSpPr>
          <p:spPr>
            <a:xfrm>
              <a:off x="3612312" y="3507316"/>
              <a:ext cx="1670999" cy="404400"/>
            </a:xfrm>
            <a:prstGeom prst="roundRect">
              <a:avLst>
                <a:gd name="adj" fmla="val 16667"/>
              </a:avLst>
            </a:prstGeom>
            <a:solidFill>
              <a:schemeClr val="accent2"/>
            </a:solidFill>
            <a:ln w="12700" cap="flat" cmpd="sng">
              <a:solidFill>
                <a:schemeClr val="lt2"/>
              </a:solidFill>
              <a:prstDash val="solid"/>
              <a:round/>
              <a:headEnd type="none" w="med" len="med"/>
              <a:tailEnd type="none" w="med" len="med"/>
            </a:ln>
          </p:spPr>
          <p:txBody>
            <a:bodyPr lIns="91425" tIns="45700" rIns="91425" bIns="45700" anchor="ctr" anchorCtr="0">
              <a:noAutofit/>
            </a:bodyPr>
            <a:lstStyle/>
            <a:p>
              <a:pPr algn="ctr" defTabSz="914400">
                <a:buSzPct val="25000"/>
              </a:pPr>
              <a:r>
                <a:rPr lang="en-US" sz="1300" kern="0">
                  <a:solidFill>
                    <a:srgbClr val="FFFFFF"/>
                  </a:solidFill>
                  <a:latin typeface="Helvetica Neue"/>
                  <a:ea typeface="Helvetica Neue"/>
                  <a:cs typeface="Helvetica Neue"/>
                  <a:sym typeface="Helvetica Neue"/>
                </a:rPr>
                <a:t>Platform supported</a:t>
              </a:r>
            </a:p>
          </p:txBody>
        </p:sp>
        <p:sp>
          <p:nvSpPr>
            <p:cNvPr id="206" name="Shape 206"/>
            <p:cNvSpPr/>
            <p:nvPr/>
          </p:nvSpPr>
          <p:spPr>
            <a:xfrm>
              <a:off x="3612312" y="3024691"/>
              <a:ext cx="1670999" cy="404400"/>
            </a:xfrm>
            <a:prstGeom prst="roundRect">
              <a:avLst>
                <a:gd name="adj" fmla="val 16667"/>
              </a:avLst>
            </a:prstGeom>
            <a:solidFill>
              <a:schemeClr val="accent3"/>
            </a:solidFill>
            <a:ln w="12700" cap="flat" cmpd="sng">
              <a:solidFill>
                <a:schemeClr val="lt2"/>
              </a:solidFill>
              <a:prstDash val="solid"/>
              <a:round/>
              <a:headEnd type="none" w="med" len="med"/>
              <a:tailEnd type="none" w="med" len="med"/>
            </a:ln>
          </p:spPr>
          <p:txBody>
            <a:bodyPr lIns="91425" tIns="45700" rIns="91425" bIns="45700" anchor="ctr" anchorCtr="0">
              <a:noAutofit/>
            </a:bodyPr>
            <a:lstStyle/>
            <a:p>
              <a:pPr algn="ctr" defTabSz="914400">
                <a:buSzPct val="25000"/>
              </a:pPr>
              <a:r>
                <a:rPr lang="en-US" sz="1300" kern="0">
                  <a:solidFill>
                    <a:srgbClr val="FFFFFF"/>
                  </a:solidFill>
                  <a:latin typeface="Helvetica Neue"/>
                  <a:ea typeface="Helvetica Neue"/>
                  <a:cs typeface="Helvetica Neue"/>
                  <a:sym typeface="Helvetica Neue"/>
                </a:rPr>
                <a:t>Dev Supported</a:t>
              </a:r>
            </a:p>
          </p:txBody>
        </p:sp>
      </p:grpSp>
      <p:grpSp>
        <p:nvGrpSpPr>
          <p:cNvPr id="207" name="Shape 207"/>
          <p:cNvGrpSpPr/>
          <p:nvPr/>
        </p:nvGrpSpPr>
        <p:grpSpPr>
          <a:xfrm>
            <a:off x="2675752" y="957383"/>
            <a:ext cx="2752571" cy="2822426"/>
            <a:chOff x="277511" y="634632"/>
            <a:chExt cx="3254400" cy="3036826"/>
          </a:xfrm>
        </p:grpSpPr>
        <p:sp>
          <p:nvSpPr>
            <p:cNvPr id="208" name="Shape 208"/>
            <p:cNvSpPr/>
            <p:nvPr/>
          </p:nvSpPr>
          <p:spPr>
            <a:xfrm>
              <a:off x="277511" y="1131358"/>
              <a:ext cx="3254400" cy="2540100"/>
            </a:xfrm>
            <a:prstGeom prst="roundRect">
              <a:avLst>
                <a:gd name="adj" fmla="val 16667"/>
              </a:avLst>
            </a:prstGeom>
            <a:noFill/>
            <a:ln w="12700" cap="flat" cmpd="sng">
              <a:solidFill>
                <a:schemeClr val="lt2"/>
              </a:solidFill>
              <a:prstDash val="dash"/>
              <a:round/>
              <a:headEnd type="none" w="med" len="med"/>
              <a:tailEnd type="none" w="med" len="med"/>
            </a:ln>
          </p:spPr>
          <p:txBody>
            <a:bodyPr lIns="91425" tIns="45700" rIns="91425" bIns="45700" anchor="ctr" anchorCtr="0">
              <a:noAutofit/>
            </a:bodyPr>
            <a:lstStyle/>
            <a:p>
              <a:pPr algn="ctr" defTabSz="914400"/>
              <a:endParaRPr kern="0">
                <a:solidFill>
                  <a:srgbClr val="FFFFFF"/>
                </a:solidFill>
                <a:latin typeface="Helvetica Neue"/>
                <a:ea typeface="Helvetica Neue"/>
                <a:cs typeface="Helvetica Neue"/>
                <a:sym typeface="Helvetica Neue"/>
              </a:endParaRPr>
            </a:p>
          </p:txBody>
        </p:sp>
        <p:sp>
          <p:nvSpPr>
            <p:cNvPr id="209" name="Shape 209"/>
            <p:cNvSpPr/>
            <p:nvPr/>
          </p:nvSpPr>
          <p:spPr>
            <a:xfrm>
              <a:off x="572785" y="2036233"/>
              <a:ext cx="2635200" cy="698400"/>
            </a:xfrm>
            <a:prstGeom prst="roundRect">
              <a:avLst>
                <a:gd name="adj" fmla="val 16667"/>
              </a:avLst>
            </a:prstGeom>
            <a:solidFill>
              <a:schemeClr val="accent2"/>
            </a:solidFill>
            <a:ln w="50800" cap="flat" cmpd="sng">
              <a:solidFill>
                <a:schemeClr val="accent3"/>
              </a:solidFill>
              <a:prstDash val="solid"/>
              <a:round/>
              <a:headEnd type="none" w="med" len="med"/>
              <a:tailEnd type="none" w="med" len="med"/>
            </a:ln>
          </p:spPr>
          <p:txBody>
            <a:bodyPr lIns="91425" tIns="45700" rIns="91425" bIns="45700" anchor="ctr" anchorCtr="0">
              <a:noAutofit/>
            </a:bodyPr>
            <a:lstStyle/>
            <a:p>
              <a:pPr algn="ctr" defTabSz="914400">
                <a:buSzPct val="25000"/>
              </a:pPr>
              <a:r>
                <a:rPr lang="en-US" kern="0">
                  <a:solidFill>
                    <a:srgbClr val="FFFFFF"/>
                  </a:solidFill>
                  <a:latin typeface="Helvetica Neue"/>
                  <a:ea typeface="Helvetica Neue"/>
                  <a:cs typeface="Helvetica Neue"/>
                  <a:sym typeface="Helvetica Neue"/>
                </a:rPr>
                <a:t>runtime layer</a:t>
              </a:r>
            </a:p>
          </p:txBody>
        </p:sp>
        <p:sp>
          <p:nvSpPr>
            <p:cNvPr id="210" name="Shape 210"/>
            <p:cNvSpPr/>
            <p:nvPr/>
          </p:nvSpPr>
          <p:spPr>
            <a:xfrm>
              <a:off x="572785" y="2887133"/>
              <a:ext cx="2635200" cy="698400"/>
            </a:xfrm>
            <a:prstGeom prst="roundRect">
              <a:avLst>
                <a:gd name="adj" fmla="val 16667"/>
              </a:avLst>
            </a:prstGeom>
            <a:solidFill>
              <a:schemeClr val="accent2"/>
            </a:solidFill>
            <a:ln w="12700" cap="flat" cmpd="sng">
              <a:solidFill>
                <a:schemeClr val="lt2"/>
              </a:solidFill>
              <a:prstDash val="solid"/>
              <a:round/>
              <a:headEnd type="none" w="med" len="med"/>
              <a:tailEnd type="none" w="med" len="med"/>
            </a:ln>
          </p:spPr>
          <p:txBody>
            <a:bodyPr lIns="91425" tIns="45700" rIns="91425" bIns="45700" anchor="ctr" anchorCtr="0">
              <a:noAutofit/>
            </a:bodyPr>
            <a:lstStyle/>
            <a:p>
              <a:pPr algn="ctr" defTabSz="914400">
                <a:buSzPct val="25000"/>
              </a:pPr>
              <a:r>
                <a:rPr lang="en-US" kern="0">
                  <a:solidFill>
                    <a:srgbClr val="FFFFFF"/>
                  </a:solidFill>
                  <a:latin typeface="Helvetica Neue"/>
                  <a:ea typeface="Helvetica Neue"/>
                  <a:cs typeface="Helvetica Neue"/>
                  <a:sym typeface="Helvetica Neue"/>
                </a:rPr>
                <a:t>OS image</a:t>
              </a:r>
            </a:p>
          </p:txBody>
        </p:sp>
        <p:sp>
          <p:nvSpPr>
            <p:cNvPr id="211" name="Shape 211"/>
            <p:cNvSpPr/>
            <p:nvPr/>
          </p:nvSpPr>
          <p:spPr>
            <a:xfrm>
              <a:off x="572785" y="1204383"/>
              <a:ext cx="2635200" cy="698400"/>
            </a:xfrm>
            <a:prstGeom prst="roundRect">
              <a:avLst>
                <a:gd name="adj" fmla="val 16667"/>
              </a:avLst>
            </a:prstGeom>
            <a:solidFill>
              <a:schemeClr val="accent3"/>
            </a:solidFill>
            <a:ln w="12700" cap="flat" cmpd="sng">
              <a:solidFill>
                <a:schemeClr val="lt2"/>
              </a:solidFill>
              <a:prstDash val="solid"/>
              <a:round/>
              <a:headEnd type="none" w="med" len="med"/>
              <a:tailEnd type="none" w="med" len="med"/>
            </a:ln>
          </p:spPr>
          <p:txBody>
            <a:bodyPr lIns="91425" tIns="45700" rIns="91425" bIns="45700" anchor="ctr" anchorCtr="0">
              <a:noAutofit/>
            </a:bodyPr>
            <a:lstStyle/>
            <a:p>
              <a:pPr algn="ctr" defTabSz="914400">
                <a:buSzPct val="25000"/>
              </a:pPr>
              <a:r>
                <a:rPr lang="en-US" kern="0">
                  <a:solidFill>
                    <a:srgbClr val="FFFFFF"/>
                  </a:solidFill>
                  <a:latin typeface="Helvetica Neue"/>
                  <a:ea typeface="Helvetica Neue"/>
                  <a:cs typeface="Helvetica Neue"/>
                  <a:sym typeface="Helvetica Neue"/>
                </a:rPr>
                <a:t>application layer</a:t>
              </a:r>
            </a:p>
          </p:txBody>
        </p:sp>
        <p:sp>
          <p:nvSpPr>
            <p:cNvPr id="212" name="Shape 212"/>
            <p:cNvSpPr txBox="1"/>
            <p:nvPr/>
          </p:nvSpPr>
          <p:spPr>
            <a:xfrm>
              <a:off x="962508" y="634632"/>
              <a:ext cx="1855800" cy="496800"/>
            </a:xfrm>
            <a:prstGeom prst="rect">
              <a:avLst/>
            </a:prstGeom>
            <a:noFill/>
            <a:ln>
              <a:noFill/>
            </a:ln>
          </p:spPr>
          <p:txBody>
            <a:bodyPr lIns="91425" tIns="45700" rIns="91425" bIns="45700" anchor="t" anchorCtr="0">
              <a:noAutofit/>
            </a:bodyPr>
            <a:lstStyle/>
            <a:p>
              <a:pPr algn="ctr" defTabSz="914400">
                <a:buSzPct val="25000"/>
              </a:pPr>
              <a:r>
                <a:rPr lang="en-US" sz="1700" kern="0">
                  <a:solidFill>
                    <a:srgbClr val="FFFFFF"/>
                  </a:solidFill>
                  <a:latin typeface="Helvetica Neue"/>
                  <a:ea typeface="Helvetica Neue"/>
                  <a:cs typeface="Helvetica Neue"/>
                  <a:sym typeface="Helvetica Neue"/>
                </a:rPr>
                <a:t>Buildpack</a:t>
              </a:r>
            </a:p>
          </p:txBody>
        </p:sp>
      </p:grpSp>
      <p:sp>
        <p:nvSpPr>
          <p:cNvPr id="213" name="Shape 213"/>
          <p:cNvSpPr/>
          <p:nvPr/>
        </p:nvSpPr>
        <p:spPr>
          <a:xfrm>
            <a:off x="2931546" y="3854887"/>
            <a:ext cx="2240999" cy="645899"/>
          </a:xfrm>
          <a:prstGeom prst="roundRect">
            <a:avLst>
              <a:gd name="adj" fmla="val 16667"/>
            </a:avLst>
          </a:prstGeom>
          <a:solidFill>
            <a:schemeClr val="accent2"/>
          </a:solidFill>
          <a:ln w="12700" cap="flat" cmpd="sng">
            <a:solidFill>
              <a:schemeClr val="lt2"/>
            </a:solidFill>
            <a:prstDash val="solid"/>
            <a:round/>
            <a:headEnd type="none" w="med" len="med"/>
            <a:tailEnd type="none" w="med" len="med"/>
          </a:ln>
        </p:spPr>
        <p:txBody>
          <a:bodyPr lIns="91425" tIns="45700" rIns="91425" bIns="45700" anchor="ctr" anchorCtr="0">
            <a:noAutofit/>
          </a:bodyPr>
          <a:lstStyle/>
          <a:p>
            <a:pPr algn="ctr" defTabSz="914400">
              <a:buSzPct val="25000"/>
            </a:pPr>
            <a:r>
              <a:rPr lang="en-US" kern="0">
                <a:solidFill>
                  <a:srgbClr val="FFFFFF"/>
                </a:solidFill>
                <a:latin typeface="Helvetica Neue"/>
                <a:ea typeface="Helvetica Neue"/>
                <a:cs typeface="Helvetica Neue"/>
                <a:sym typeface="Helvetica Neue"/>
              </a:rPr>
              <a:t>system brings fixed host OS Kernel</a:t>
            </a:r>
          </a:p>
        </p:txBody>
      </p:sp>
      <p:sp>
        <p:nvSpPr>
          <p:cNvPr id="214" name="Shape 214"/>
          <p:cNvSpPr/>
          <p:nvPr/>
        </p:nvSpPr>
        <p:spPr>
          <a:xfrm>
            <a:off x="5612800" y="1511150"/>
            <a:ext cx="178199" cy="582000"/>
          </a:xfrm>
          <a:prstGeom prst="rightBrace">
            <a:avLst>
              <a:gd name="adj1" fmla="val 8333"/>
              <a:gd name="adj2" fmla="val 50000"/>
            </a:avLst>
          </a:prstGeom>
          <a:noFill/>
          <a:ln w="9525" cap="flat" cmpd="sng">
            <a:solidFill>
              <a:srgbClr val="FFFFFF"/>
            </a:solidFill>
            <a:prstDash val="solid"/>
            <a:round/>
            <a:headEnd type="none" w="med" len="med"/>
            <a:tailEnd type="none" w="med" len="med"/>
          </a:ln>
        </p:spPr>
        <p:txBody>
          <a:bodyPr lIns="91425" tIns="91425" rIns="91425" bIns="91425" anchor="ctr" anchorCtr="0">
            <a:noAutofit/>
          </a:bodyPr>
          <a:lstStyle/>
          <a:p>
            <a:pPr defTabSz="914400"/>
            <a:endParaRPr sz="1400" kern="0">
              <a:solidFill>
                <a:srgbClr val="000000"/>
              </a:solidFill>
              <a:latin typeface="Arial"/>
              <a:ea typeface="Arial"/>
              <a:cs typeface="Arial"/>
              <a:sym typeface="Arial"/>
            </a:endParaRPr>
          </a:p>
        </p:txBody>
      </p:sp>
      <p:sp>
        <p:nvSpPr>
          <p:cNvPr id="215" name="Shape 215"/>
          <p:cNvSpPr txBox="1"/>
          <p:nvPr/>
        </p:nvSpPr>
        <p:spPr>
          <a:xfrm>
            <a:off x="5885000" y="1492375"/>
            <a:ext cx="3041100" cy="582000"/>
          </a:xfrm>
          <a:prstGeom prst="rect">
            <a:avLst/>
          </a:prstGeom>
          <a:noFill/>
          <a:ln w="9525" cap="flat" cmpd="sng">
            <a:solidFill>
              <a:srgbClr val="FFFFFF"/>
            </a:solidFill>
            <a:prstDash val="solid"/>
            <a:round/>
            <a:headEnd type="none" w="med" len="med"/>
            <a:tailEnd type="none" w="med" len="med"/>
          </a:ln>
        </p:spPr>
        <p:txBody>
          <a:bodyPr lIns="91425" tIns="91425" rIns="91425" bIns="91425" anchor="t" anchorCtr="0">
            <a:noAutofit/>
          </a:bodyPr>
          <a:lstStyle/>
          <a:p>
            <a:pPr marL="457200" indent="-228600" defTabSz="914400">
              <a:buClr>
                <a:srgbClr val="FFFFFF"/>
              </a:buClr>
              <a:buFontTx/>
              <a:buChar char="●"/>
            </a:pPr>
            <a:r>
              <a:rPr lang="en-US" sz="1400" kern="0">
                <a:solidFill>
                  <a:srgbClr val="FFFFFF"/>
                </a:solidFill>
                <a:latin typeface="Arial"/>
                <a:ea typeface="Arial"/>
                <a:cs typeface="Arial"/>
                <a:sym typeface="Arial"/>
              </a:rPr>
              <a:t>Developer/App team provided</a:t>
            </a:r>
          </a:p>
          <a:p>
            <a:pPr marL="457200" indent="-228600" defTabSz="914400">
              <a:buClr>
                <a:srgbClr val="FFFFFF"/>
              </a:buClr>
              <a:buFontTx/>
              <a:buChar char="●"/>
            </a:pPr>
            <a:r>
              <a:rPr lang="en-US" sz="1400" kern="0">
                <a:solidFill>
                  <a:srgbClr val="FFFFFF"/>
                </a:solidFill>
                <a:latin typeface="Arial"/>
                <a:ea typeface="Arial"/>
                <a:cs typeface="Arial"/>
                <a:sym typeface="Arial"/>
              </a:rPr>
              <a:t>Blue/Green Deployments</a:t>
            </a:r>
          </a:p>
        </p:txBody>
      </p:sp>
      <p:sp>
        <p:nvSpPr>
          <p:cNvPr id="216" name="Shape 216"/>
          <p:cNvSpPr/>
          <p:nvPr/>
        </p:nvSpPr>
        <p:spPr>
          <a:xfrm>
            <a:off x="5612800" y="2280750"/>
            <a:ext cx="178199" cy="582000"/>
          </a:xfrm>
          <a:prstGeom prst="rightBrace">
            <a:avLst>
              <a:gd name="adj1" fmla="val 8333"/>
              <a:gd name="adj2" fmla="val 50000"/>
            </a:avLst>
          </a:prstGeom>
          <a:noFill/>
          <a:ln w="9525" cap="flat" cmpd="sng">
            <a:solidFill>
              <a:srgbClr val="FFFFFF"/>
            </a:solidFill>
            <a:prstDash val="solid"/>
            <a:round/>
            <a:headEnd type="none" w="med" len="med"/>
            <a:tailEnd type="none" w="med" len="med"/>
          </a:ln>
        </p:spPr>
        <p:txBody>
          <a:bodyPr lIns="91425" tIns="91425" rIns="91425" bIns="91425" anchor="ctr" anchorCtr="0">
            <a:noAutofit/>
          </a:bodyPr>
          <a:lstStyle/>
          <a:p>
            <a:pPr defTabSz="914400"/>
            <a:endParaRPr sz="1400" kern="0">
              <a:solidFill>
                <a:srgbClr val="000000"/>
              </a:solidFill>
              <a:latin typeface="Arial"/>
              <a:ea typeface="Arial"/>
              <a:cs typeface="Arial"/>
              <a:sym typeface="Arial"/>
            </a:endParaRPr>
          </a:p>
        </p:txBody>
      </p:sp>
      <p:sp>
        <p:nvSpPr>
          <p:cNvPr id="217" name="Shape 217"/>
          <p:cNvSpPr txBox="1"/>
          <p:nvPr/>
        </p:nvSpPr>
        <p:spPr>
          <a:xfrm>
            <a:off x="5885000" y="2151650"/>
            <a:ext cx="3041100" cy="957299"/>
          </a:xfrm>
          <a:prstGeom prst="rect">
            <a:avLst/>
          </a:prstGeom>
          <a:noFill/>
          <a:ln w="9525" cap="flat" cmpd="sng">
            <a:solidFill>
              <a:srgbClr val="FFFFFF"/>
            </a:solidFill>
            <a:prstDash val="solid"/>
            <a:round/>
            <a:headEnd type="none" w="med" len="med"/>
            <a:tailEnd type="none" w="med" len="med"/>
          </a:ln>
        </p:spPr>
        <p:txBody>
          <a:bodyPr lIns="91425" tIns="91425" rIns="91425" bIns="91425" anchor="t" anchorCtr="0">
            <a:noAutofit/>
          </a:bodyPr>
          <a:lstStyle/>
          <a:p>
            <a:pPr marL="457200" indent="-228600" defTabSz="914400">
              <a:buClr>
                <a:srgbClr val="FFFFFF"/>
              </a:buClr>
              <a:buFontTx/>
              <a:buChar char="●"/>
            </a:pPr>
            <a:r>
              <a:rPr lang="en-US" sz="1400" kern="0">
                <a:solidFill>
                  <a:srgbClr val="FFFFFF"/>
                </a:solidFill>
                <a:latin typeface="Arial"/>
                <a:ea typeface="Arial"/>
                <a:cs typeface="Arial"/>
                <a:sym typeface="Arial"/>
              </a:rPr>
              <a:t>Platform or Dev provided</a:t>
            </a:r>
          </a:p>
          <a:p>
            <a:pPr marL="457200" indent="-228600" defTabSz="914400">
              <a:buClr>
                <a:srgbClr val="FFFFFF"/>
              </a:buClr>
              <a:buFontTx/>
              <a:buChar char="●"/>
            </a:pPr>
            <a:r>
              <a:rPr lang="en-US" sz="1400" kern="0">
                <a:solidFill>
                  <a:srgbClr val="FFFFFF"/>
                </a:solidFill>
                <a:latin typeface="Arial"/>
                <a:ea typeface="Arial"/>
                <a:cs typeface="Arial"/>
                <a:sym typeface="Arial"/>
              </a:rPr>
              <a:t>CVE’s addressed by Pivotal for Platform provided</a:t>
            </a:r>
          </a:p>
          <a:p>
            <a:pPr marL="457200" indent="-228600" defTabSz="914400">
              <a:buClr>
                <a:srgbClr val="FFFFFF"/>
              </a:buClr>
              <a:buFontTx/>
              <a:buChar char="●"/>
            </a:pPr>
            <a:r>
              <a:rPr lang="en-US" sz="1400" kern="0">
                <a:solidFill>
                  <a:srgbClr val="FFFFFF"/>
                </a:solidFill>
                <a:latin typeface="Arial"/>
                <a:ea typeface="Arial"/>
                <a:cs typeface="Arial"/>
                <a:sym typeface="Arial"/>
              </a:rPr>
              <a:t>Blue/Green Deployments</a:t>
            </a:r>
          </a:p>
        </p:txBody>
      </p:sp>
      <p:sp>
        <p:nvSpPr>
          <p:cNvPr id="218" name="Shape 218"/>
          <p:cNvSpPr/>
          <p:nvPr/>
        </p:nvSpPr>
        <p:spPr>
          <a:xfrm>
            <a:off x="5612800" y="3108950"/>
            <a:ext cx="178199" cy="1391999"/>
          </a:xfrm>
          <a:prstGeom prst="rightBrace">
            <a:avLst>
              <a:gd name="adj1" fmla="val 8333"/>
              <a:gd name="adj2" fmla="val 50000"/>
            </a:avLst>
          </a:prstGeom>
          <a:noFill/>
          <a:ln w="9525" cap="flat" cmpd="sng">
            <a:solidFill>
              <a:srgbClr val="FFFFFF"/>
            </a:solidFill>
            <a:prstDash val="solid"/>
            <a:round/>
            <a:headEnd type="none" w="med" len="med"/>
            <a:tailEnd type="none" w="med" len="med"/>
          </a:ln>
        </p:spPr>
        <p:txBody>
          <a:bodyPr lIns="91425" tIns="91425" rIns="91425" bIns="91425" anchor="ctr" anchorCtr="0">
            <a:noAutofit/>
          </a:bodyPr>
          <a:lstStyle/>
          <a:p>
            <a:pPr defTabSz="914400"/>
            <a:endParaRPr sz="1400" kern="0">
              <a:solidFill>
                <a:srgbClr val="000000"/>
              </a:solidFill>
              <a:latin typeface="Arial"/>
              <a:ea typeface="Arial"/>
              <a:cs typeface="Arial"/>
              <a:sym typeface="Arial"/>
            </a:endParaRPr>
          </a:p>
        </p:txBody>
      </p:sp>
      <p:sp>
        <p:nvSpPr>
          <p:cNvPr id="219" name="Shape 219"/>
          <p:cNvSpPr txBox="1"/>
          <p:nvPr/>
        </p:nvSpPr>
        <p:spPr>
          <a:xfrm>
            <a:off x="5885000" y="3326300"/>
            <a:ext cx="3041100" cy="957299"/>
          </a:xfrm>
          <a:prstGeom prst="rect">
            <a:avLst/>
          </a:prstGeom>
          <a:noFill/>
          <a:ln w="9525" cap="flat" cmpd="sng">
            <a:solidFill>
              <a:srgbClr val="FFFFFF"/>
            </a:solidFill>
            <a:prstDash val="solid"/>
            <a:round/>
            <a:headEnd type="none" w="med" len="med"/>
            <a:tailEnd type="none" w="med" len="med"/>
          </a:ln>
        </p:spPr>
        <p:txBody>
          <a:bodyPr lIns="91425" tIns="91425" rIns="91425" bIns="91425" anchor="t" anchorCtr="0">
            <a:noAutofit/>
          </a:bodyPr>
          <a:lstStyle/>
          <a:p>
            <a:pPr marL="457200" indent="-228600" defTabSz="914400">
              <a:buClr>
                <a:srgbClr val="FFFFFF"/>
              </a:buClr>
              <a:buFontTx/>
              <a:buChar char="●"/>
            </a:pPr>
            <a:r>
              <a:rPr lang="en-US" sz="1400" kern="0">
                <a:solidFill>
                  <a:srgbClr val="FFFFFF"/>
                </a:solidFill>
                <a:latin typeface="Arial"/>
                <a:ea typeface="Arial"/>
                <a:cs typeface="Arial"/>
                <a:sym typeface="Arial"/>
              </a:rPr>
              <a:t>Platform provided</a:t>
            </a:r>
          </a:p>
          <a:p>
            <a:pPr marL="457200" indent="-228600" defTabSz="914400">
              <a:buClr>
                <a:srgbClr val="FFFFFF"/>
              </a:buClr>
              <a:buFontTx/>
              <a:buChar char="●"/>
            </a:pPr>
            <a:r>
              <a:rPr lang="en-US" sz="1400" kern="0">
                <a:solidFill>
                  <a:srgbClr val="FFFFFF"/>
                </a:solidFill>
                <a:latin typeface="Arial"/>
                <a:ea typeface="Arial"/>
                <a:cs typeface="Arial"/>
                <a:sym typeface="Arial"/>
              </a:rPr>
              <a:t>CVE’s addressed by Pivotal </a:t>
            </a:r>
          </a:p>
          <a:p>
            <a:pPr marL="457200" indent="-228600" defTabSz="914400">
              <a:buClr>
                <a:srgbClr val="FFFFFF"/>
              </a:buClr>
              <a:buFontTx/>
              <a:buChar char="●"/>
            </a:pPr>
            <a:r>
              <a:rPr lang="en-US" sz="1400" kern="0">
                <a:solidFill>
                  <a:srgbClr val="FFFFFF"/>
                </a:solidFill>
                <a:latin typeface="Arial"/>
                <a:ea typeface="Arial"/>
                <a:cs typeface="Arial"/>
                <a:sym typeface="Arial"/>
              </a:rPr>
              <a:t>Canary style zero downtime deployments</a:t>
            </a:r>
          </a:p>
        </p:txBody>
      </p:sp>
    </p:spTree>
    <p:extLst>
      <p:ext uri="{BB962C8B-B14F-4D97-AF65-F5344CB8AC3E}">
        <p14:creationId xmlns:p14="http://schemas.microsoft.com/office/powerpoint/2010/main" val="2945010018"/>
      </p:ext>
    </p:extLst>
  </p:cSld>
  <p:clrMapOvr>
    <a:masterClrMapping/>
  </p:clrMapOvr>
  <p:transition xmlns:p14="http://schemas.microsoft.com/office/powerpoint/2010/main" spd="slow">
    <p:cut/>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Shape 224"/>
          <p:cNvSpPr txBox="1">
            <a:spLocks noGrp="1"/>
          </p:cNvSpPr>
          <p:nvPr>
            <p:ph type="title"/>
          </p:nvPr>
        </p:nvSpPr>
        <p:spPr>
          <a:xfrm>
            <a:off x="457199" y="320039"/>
            <a:ext cx="8229600" cy="363558"/>
          </a:xfrm>
          <a:prstGeom prst="rect">
            <a:avLst/>
          </a:prstGeom>
          <a:noFill/>
          <a:ln>
            <a:noFill/>
          </a:ln>
        </p:spPr>
        <p:txBody>
          <a:bodyPr lIns="0" tIns="0" rIns="0" bIns="0" anchor="ctr" anchorCtr="0">
            <a:noAutofit/>
          </a:bodyPr>
          <a:lstStyle/>
          <a:p>
            <a:pPr marL="0" marR="0" lvl="0" indent="0" algn="l" rtl="0">
              <a:spcBef>
                <a:spcPts val="0"/>
              </a:spcBef>
              <a:buClr>
                <a:schemeClr val="lt1"/>
              </a:buClr>
              <a:buSzPct val="25000"/>
              <a:buFont typeface="Arial"/>
              <a:buNone/>
            </a:pPr>
            <a:r>
              <a:rPr lang="en-US" sz="3200" b="0" i="0" u="none" strike="noStrike" cap="none">
                <a:solidFill>
                  <a:schemeClr val="lt1"/>
                </a:solidFill>
                <a:latin typeface="Arial"/>
                <a:ea typeface="Arial"/>
                <a:cs typeface="Arial"/>
                <a:sym typeface="Arial"/>
              </a:rPr>
              <a:t>What is </a:t>
            </a:r>
            <a:r>
              <a:rPr lang="en-US"/>
              <a:t>in a</a:t>
            </a:r>
            <a:r>
              <a:rPr lang="en-US" sz="3200" b="0" i="0" u="none" strike="noStrike" cap="none">
                <a:solidFill>
                  <a:schemeClr val="lt1"/>
                </a:solidFill>
                <a:latin typeface="Arial"/>
                <a:ea typeface="Arial"/>
                <a:cs typeface="Arial"/>
                <a:sym typeface="Arial"/>
              </a:rPr>
              <a:t> Buildpack?</a:t>
            </a:r>
          </a:p>
        </p:txBody>
      </p:sp>
      <p:sp>
        <p:nvSpPr>
          <p:cNvPr id="225" name="Shape 225"/>
          <p:cNvSpPr txBox="1">
            <a:spLocks noGrp="1"/>
          </p:cNvSpPr>
          <p:nvPr>
            <p:ph type="body" idx="4294967295"/>
          </p:nvPr>
        </p:nvSpPr>
        <p:spPr>
          <a:xfrm>
            <a:off x="457200" y="1016000"/>
            <a:ext cx="8229600" cy="3483428"/>
          </a:xfrm>
          <a:prstGeom prst="rect">
            <a:avLst/>
          </a:prstGeom>
          <a:noFill/>
          <a:ln>
            <a:noFill/>
          </a:ln>
        </p:spPr>
        <p:txBody>
          <a:bodyPr lIns="91425" tIns="45700" rIns="91425" bIns="45700" anchor="t" anchorCtr="0">
            <a:noAutofit/>
          </a:bodyPr>
          <a:lstStyle/>
          <a:p>
            <a:pPr marL="342900" marR="0" lvl="0" indent="-330200" algn="l" rtl="0">
              <a:spcBef>
                <a:spcPts val="0"/>
              </a:spcBef>
              <a:spcAft>
                <a:spcPts val="0"/>
              </a:spcAft>
              <a:buClr>
                <a:schemeClr val="lt1"/>
              </a:buClr>
              <a:buSzPct val="100000"/>
              <a:buFont typeface="Arial"/>
              <a:buChar char="•"/>
            </a:pPr>
            <a:r>
              <a:rPr lang="en-US" sz="1800" b="0" i="0" u="none" strike="noStrike" cap="none">
                <a:solidFill>
                  <a:schemeClr val="lt1"/>
                </a:solidFill>
                <a:latin typeface="Arial"/>
                <a:ea typeface="Arial"/>
                <a:cs typeface="Arial"/>
                <a:sym typeface="Arial"/>
              </a:rPr>
              <a:t>Idea and format of a buildpack was borrowed from </a:t>
            </a:r>
            <a:r>
              <a:rPr lang="en-US" sz="1800" b="0" i="0" u="sng" strike="noStrike" cap="none">
                <a:solidFill>
                  <a:schemeClr val="hlink"/>
                </a:solidFill>
                <a:latin typeface="Arial"/>
                <a:ea typeface="Arial"/>
                <a:cs typeface="Arial"/>
                <a:sym typeface="Arial"/>
                <a:hlinkClick r:id="rId3"/>
              </a:rPr>
              <a:t>Heroku</a:t>
            </a:r>
            <a:r>
              <a:rPr lang="en-US" sz="1800" b="0" i="0" u="none" strike="noStrike" cap="none">
                <a:solidFill>
                  <a:schemeClr val="lt1"/>
                </a:solidFill>
                <a:latin typeface="Arial"/>
                <a:ea typeface="Arial"/>
                <a:cs typeface="Arial"/>
                <a:sym typeface="Arial"/>
              </a:rPr>
              <a:t>. Many Buildpacks supported on Cloud Foundry derived from </a:t>
            </a:r>
            <a:r>
              <a:rPr lang="en-US" sz="1800" b="0" i="0" u="sng" strike="noStrike" cap="none">
                <a:solidFill>
                  <a:schemeClr val="hlink"/>
                </a:solidFill>
                <a:latin typeface="Arial"/>
                <a:ea typeface="Arial"/>
                <a:cs typeface="Arial"/>
                <a:sym typeface="Arial"/>
                <a:hlinkClick r:id="rId4"/>
              </a:rPr>
              <a:t>Heroku Buildpacks</a:t>
            </a:r>
            <a:r>
              <a:rPr lang="en-US" sz="1800" b="0" i="0" u="none" strike="noStrike" cap="none">
                <a:solidFill>
                  <a:schemeClr val="lt1"/>
                </a:solidFill>
                <a:latin typeface="Arial"/>
                <a:ea typeface="Arial"/>
                <a:cs typeface="Arial"/>
                <a:sym typeface="Arial"/>
              </a:rPr>
              <a:t>.</a:t>
            </a:r>
          </a:p>
          <a:p>
            <a:pPr marL="0" marR="0" lvl="0" indent="0" algn="l" rtl="0">
              <a:spcBef>
                <a:spcPts val="0"/>
              </a:spcBef>
              <a:spcAft>
                <a:spcPts val="0"/>
              </a:spcAft>
              <a:buNone/>
            </a:pPr>
            <a:endParaRPr sz="2000"/>
          </a:p>
          <a:p>
            <a:pPr marL="342900" marR="0" lvl="0" indent="-330200" algn="l" rtl="0">
              <a:lnSpc>
                <a:spcPct val="90000"/>
              </a:lnSpc>
              <a:spcBef>
                <a:spcPts val="400"/>
              </a:spcBef>
              <a:spcAft>
                <a:spcPts val="0"/>
              </a:spcAft>
              <a:buClr>
                <a:schemeClr val="lt1"/>
              </a:buClr>
              <a:buSzPct val="100000"/>
              <a:buFont typeface="Arial"/>
              <a:buChar char="•"/>
            </a:pPr>
            <a:r>
              <a:rPr lang="en-US" sz="1800" b="0" i="0" u="none" strike="noStrike" cap="none">
                <a:solidFill>
                  <a:schemeClr val="lt1"/>
                </a:solidFill>
                <a:latin typeface="Arial"/>
                <a:ea typeface="Arial"/>
                <a:cs typeface="Arial"/>
                <a:sym typeface="Arial"/>
              </a:rPr>
              <a:t>Buildpacks</a:t>
            </a:r>
            <a:r>
              <a:rPr lang="en-US" sz="1800" b="1" i="0" u="none" strike="noStrike" cap="none">
                <a:solidFill>
                  <a:schemeClr val="lt1"/>
                </a:solidFill>
                <a:latin typeface="Arial"/>
                <a:ea typeface="Arial"/>
                <a:cs typeface="Arial"/>
                <a:sym typeface="Arial"/>
              </a:rPr>
              <a:t> </a:t>
            </a:r>
            <a:r>
              <a:rPr lang="en-US" sz="1800" i="0" u="none" strike="noStrike" cap="none">
                <a:solidFill>
                  <a:schemeClr val="lt1"/>
                </a:solidFill>
                <a:latin typeface="Arial"/>
                <a:ea typeface="Arial"/>
                <a:cs typeface="Arial"/>
                <a:sym typeface="Arial"/>
              </a:rPr>
              <a:t>are </a:t>
            </a:r>
            <a:r>
              <a:rPr lang="en-US" sz="1800"/>
              <a:t>built with a simple API of three </a:t>
            </a:r>
            <a:r>
              <a:rPr lang="en-US" sz="1800" b="1" i="1">
                <a:solidFill>
                  <a:schemeClr val="accent1"/>
                </a:solidFill>
              </a:rPr>
              <a:t>bash scripts</a:t>
            </a:r>
            <a:r>
              <a:rPr lang="en-US" sz="1800" b="0" i="0" u="none" strike="noStrike" cap="none">
                <a:solidFill>
                  <a:schemeClr val="lt1"/>
                </a:solidFill>
                <a:latin typeface="Arial"/>
                <a:ea typeface="Arial"/>
                <a:cs typeface="Arial"/>
                <a:sym typeface="Arial"/>
              </a:rPr>
              <a:t> </a:t>
            </a:r>
          </a:p>
          <a:p>
            <a:pPr marL="742950" marR="0" lvl="1" indent="-266700" algn="l" rtl="0">
              <a:lnSpc>
                <a:spcPct val="90000"/>
              </a:lnSpc>
              <a:spcBef>
                <a:spcPts val="320"/>
              </a:spcBef>
              <a:spcAft>
                <a:spcPts val="0"/>
              </a:spcAft>
              <a:buClr>
                <a:schemeClr val="lt1"/>
              </a:buClr>
              <a:buSzPct val="100000"/>
              <a:buFont typeface="Arial"/>
              <a:buChar char="–"/>
            </a:pPr>
            <a:r>
              <a:rPr lang="en-US" sz="1300">
                <a:solidFill>
                  <a:srgbClr val="94C6F0"/>
                </a:solidFill>
              </a:rPr>
              <a:t>./bin/detect app_directory - </a:t>
            </a:r>
            <a:r>
              <a:rPr lang="en-US" sz="1300"/>
              <a:t>Inspect app bits</a:t>
            </a:r>
            <a:r>
              <a:rPr lang="en-US" sz="1300" b="0" i="0" u="none" strike="noStrike" cap="none">
                <a:solidFill>
                  <a:schemeClr val="lt1"/>
                </a:solidFill>
                <a:latin typeface="Arial"/>
                <a:ea typeface="Arial"/>
                <a:cs typeface="Arial"/>
                <a:sym typeface="Arial"/>
              </a:rPr>
              <a:t> to determine type of app</a:t>
            </a:r>
            <a:r>
              <a:rPr lang="en-US" sz="1300"/>
              <a:t>lication.</a:t>
            </a:r>
          </a:p>
          <a:p>
            <a:pPr marL="742950" marR="0" lvl="1" indent="-266700" algn="l" rtl="0">
              <a:lnSpc>
                <a:spcPct val="90000"/>
              </a:lnSpc>
              <a:spcBef>
                <a:spcPts val="320"/>
              </a:spcBef>
              <a:spcAft>
                <a:spcPts val="0"/>
              </a:spcAft>
              <a:buClr>
                <a:schemeClr val="lt1"/>
              </a:buClr>
              <a:buSzPct val="100000"/>
              <a:buFont typeface="Arial"/>
              <a:buChar char="–"/>
            </a:pPr>
            <a:r>
              <a:rPr lang="en-US" sz="1300">
                <a:solidFill>
                  <a:srgbClr val="9FC5E8"/>
                </a:solidFill>
              </a:rPr>
              <a:t>./bin/compile app_directory cache_directory -</a:t>
            </a:r>
            <a:r>
              <a:rPr lang="en-US" sz="1300"/>
              <a:t> </a:t>
            </a:r>
            <a:r>
              <a:rPr lang="en-US" sz="1300" b="0" i="0" u="none" strike="noStrike" cap="none">
                <a:solidFill>
                  <a:schemeClr val="lt1"/>
                </a:solidFill>
                <a:latin typeface="Arial"/>
                <a:ea typeface="Arial"/>
                <a:cs typeface="Arial"/>
                <a:sym typeface="Arial"/>
              </a:rPr>
              <a:t>Installing the appropriate run-time, packages and libraries as well as </a:t>
            </a:r>
            <a:r>
              <a:rPr lang="en-US" sz="1300"/>
              <a:t>packaging the</a:t>
            </a:r>
            <a:r>
              <a:rPr lang="en-US" sz="1300" b="0" i="0" u="none" strike="noStrike" cap="none">
                <a:solidFill>
                  <a:schemeClr val="lt1"/>
                </a:solidFill>
                <a:latin typeface="Arial"/>
                <a:ea typeface="Arial"/>
                <a:cs typeface="Arial"/>
                <a:sym typeface="Arial"/>
              </a:rPr>
              <a:t> application bits </a:t>
            </a:r>
            <a:r>
              <a:rPr lang="en-US" sz="1300"/>
              <a:t>with the runtime if needed</a:t>
            </a:r>
            <a:r>
              <a:rPr lang="en-US" sz="1300" b="0" i="0" u="none" strike="noStrike" cap="none">
                <a:solidFill>
                  <a:schemeClr val="lt1"/>
                </a:solidFill>
                <a:latin typeface="Arial"/>
                <a:ea typeface="Arial"/>
                <a:cs typeface="Arial"/>
                <a:sym typeface="Arial"/>
              </a:rPr>
              <a:t>.</a:t>
            </a:r>
          </a:p>
          <a:p>
            <a:pPr marL="742950" marR="0" lvl="1" indent="-266700" algn="l" rtl="0">
              <a:lnSpc>
                <a:spcPct val="90000"/>
              </a:lnSpc>
              <a:spcBef>
                <a:spcPts val="320"/>
              </a:spcBef>
              <a:spcAft>
                <a:spcPts val="0"/>
              </a:spcAft>
              <a:buClr>
                <a:schemeClr val="lt1"/>
              </a:buClr>
              <a:buSzPct val="100000"/>
              <a:buFont typeface="Arial"/>
              <a:buChar char="–"/>
            </a:pPr>
            <a:r>
              <a:rPr lang="en-US" sz="1300">
                <a:solidFill>
                  <a:srgbClr val="9FC5E8"/>
                </a:solidFill>
              </a:rPr>
              <a:t>./bin/release -</a:t>
            </a:r>
            <a:r>
              <a:rPr lang="en-US" sz="1300"/>
              <a:t> Returns a YAML payload that describes the default way of how the application needs to be started.</a:t>
            </a:r>
          </a:p>
          <a:p>
            <a:pPr marL="342900" marR="0" lvl="0" indent="-342900" algn="l" rtl="0">
              <a:spcBef>
                <a:spcPts val="320"/>
              </a:spcBef>
              <a:spcAft>
                <a:spcPts val="0"/>
              </a:spcAft>
              <a:buClr>
                <a:schemeClr val="lt1"/>
              </a:buClr>
              <a:buSzPct val="100000"/>
              <a:buFont typeface="Arial"/>
              <a:buNone/>
            </a:pPr>
            <a:endParaRPr sz="1600" b="0" i="0" u="none" strike="noStrike" cap="none">
              <a:solidFill>
                <a:schemeClr val="lt1"/>
              </a:solidFill>
              <a:latin typeface="Arial"/>
              <a:ea typeface="Arial"/>
              <a:cs typeface="Arial"/>
              <a:sym typeface="Arial"/>
            </a:endParaRPr>
          </a:p>
          <a:p>
            <a:pPr marL="342900" marR="0" lvl="0" indent="-342900" algn="l" rtl="0">
              <a:spcBef>
                <a:spcPts val="320"/>
              </a:spcBef>
              <a:spcAft>
                <a:spcPts val="0"/>
              </a:spcAft>
              <a:buClr>
                <a:schemeClr val="lt1"/>
              </a:buClr>
              <a:buSzPct val="88888"/>
              <a:buFont typeface="Arial"/>
              <a:buChar char="•"/>
            </a:pPr>
            <a:r>
              <a:rPr lang="en-US" sz="1800" b="0" i="0" u="none" strike="noStrike" cap="none">
                <a:solidFill>
                  <a:schemeClr val="lt1"/>
                </a:solidFill>
                <a:latin typeface="Arial"/>
                <a:ea typeface="Arial"/>
                <a:cs typeface="Arial"/>
                <a:sym typeface="Arial"/>
              </a:rPr>
              <a:t>Usage within Cloud Foundry</a:t>
            </a:r>
            <a:r>
              <a:rPr lang="en-US" sz="1600" b="0" i="0" u="none" strike="noStrike" cap="none">
                <a:solidFill>
                  <a:schemeClr val="lt1"/>
                </a:solidFill>
                <a:latin typeface="Arial"/>
                <a:ea typeface="Arial"/>
                <a:cs typeface="Arial"/>
                <a:sym typeface="Arial"/>
              </a:rPr>
              <a:t> :-</a:t>
            </a:r>
          </a:p>
          <a:p>
            <a:pPr marL="457200" marR="0" lvl="1" indent="0" algn="l" rtl="0">
              <a:spcBef>
                <a:spcPts val="240"/>
              </a:spcBef>
              <a:spcAft>
                <a:spcPts val="0"/>
              </a:spcAft>
              <a:buClr>
                <a:schemeClr val="lt1"/>
              </a:buClr>
              <a:buSzPct val="25000"/>
              <a:buFont typeface="Arial"/>
              <a:buNone/>
            </a:pPr>
            <a:r>
              <a:rPr lang="en-US" sz="1200" b="0" i="0" u="none" strike="noStrike" cap="none">
                <a:solidFill>
                  <a:schemeClr val="lt1"/>
                </a:solidFill>
                <a:latin typeface="Arial"/>
                <a:ea typeface="Arial"/>
                <a:cs typeface="Arial"/>
                <a:sym typeface="Arial"/>
              </a:rPr>
              <a:t>“$ cf push </a:t>
            </a:r>
            <a:r>
              <a:rPr lang="en-US" sz="1200" b="0" i="1" u="none" strike="noStrike" cap="none">
                <a:solidFill>
                  <a:schemeClr val="lt1"/>
                </a:solidFill>
                <a:latin typeface="Arial"/>
                <a:ea typeface="Arial"/>
                <a:cs typeface="Arial"/>
                <a:sym typeface="Arial"/>
              </a:rPr>
              <a:t>app_name” – </a:t>
            </a:r>
            <a:r>
              <a:rPr lang="en-US" sz="1200" b="0" i="0" u="none" strike="noStrike" cap="none">
                <a:solidFill>
                  <a:schemeClr val="lt1"/>
                </a:solidFill>
                <a:latin typeface="Arial"/>
                <a:ea typeface="Arial"/>
                <a:cs typeface="Arial"/>
                <a:sym typeface="Arial"/>
              </a:rPr>
              <a:t>Detect scripts of the buildpacks are called to get the application type</a:t>
            </a:r>
          </a:p>
          <a:p>
            <a:pPr marL="457200" marR="0" lvl="1" indent="0" algn="l" rtl="0">
              <a:spcBef>
                <a:spcPts val="240"/>
              </a:spcBef>
              <a:spcAft>
                <a:spcPts val="0"/>
              </a:spcAft>
              <a:buClr>
                <a:schemeClr val="lt1"/>
              </a:buClr>
              <a:buSzPct val="25000"/>
              <a:buFont typeface="Arial"/>
              <a:buNone/>
            </a:pPr>
            <a:r>
              <a:rPr lang="en-US" sz="1200" b="0" i="0" u="none" strike="noStrike" cap="none">
                <a:solidFill>
                  <a:schemeClr val="lt1"/>
                </a:solidFill>
                <a:latin typeface="Arial"/>
                <a:ea typeface="Arial"/>
                <a:cs typeface="Arial"/>
                <a:sym typeface="Arial"/>
              </a:rPr>
              <a:t>“$ cf push </a:t>
            </a:r>
            <a:r>
              <a:rPr lang="en-US" sz="1200" b="0" i="1" u="none" strike="noStrike" cap="none">
                <a:solidFill>
                  <a:schemeClr val="lt1"/>
                </a:solidFill>
                <a:latin typeface="Arial"/>
                <a:ea typeface="Arial"/>
                <a:cs typeface="Arial"/>
                <a:sym typeface="Arial"/>
              </a:rPr>
              <a:t>app_name </a:t>
            </a:r>
            <a:r>
              <a:rPr lang="en-US" sz="1200" b="0" i="0" u="none" strike="noStrike" cap="none">
                <a:solidFill>
                  <a:schemeClr val="lt1"/>
                </a:solidFill>
                <a:latin typeface="Arial"/>
                <a:ea typeface="Arial"/>
                <a:cs typeface="Arial"/>
                <a:sym typeface="Arial"/>
              </a:rPr>
              <a:t>-b </a:t>
            </a:r>
            <a:r>
              <a:rPr lang="en-US" sz="1200" b="0" i="1" u="none" strike="noStrike" cap="none">
                <a:solidFill>
                  <a:schemeClr val="lt1"/>
                </a:solidFill>
                <a:latin typeface="Arial"/>
                <a:ea typeface="Arial"/>
                <a:cs typeface="Arial"/>
                <a:sym typeface="Arial"/>
              </a:rPr>
              <a:t>buildpack_name” – </a:t>
            </a:r>
            <a:r>
              <a:rPr lang="en-US" sz="1200" b="0" i="0" u="none" strike="noStrike" cap="none">
                <a:solidFill>
                  <a:schemeClr val="lt1"/>
                </a:solidFill>
                <a:latin typeface="Arial"/>
                <a:ea typeface="Arial"/>
                <a:cs typeface="Arial"/>
                <a:sym typeface="Arial"/>
              </a:rPr>
              <a:t>Uses the </a:t>
            </a:r>
            <a:r>
              <a:rPr lang="en-US" sz="1200"/>
              <a:t>specified</a:t>
            </a:r>
            <a:r>
              <a:rPr lang="en-US" sz="1200" b="0" i="0" u="none" strike="noStrike" cap="none">
                <a:solidFill>
                  <a:schemeClr val="lt1"/>
                </a:solidFill>
                <a:latin typeface="Arial"/>
                <a:ea typeface="Arial"/>
                <a:cs typeface="Arial"/>
                <a:sym typeface="Arial"/>
              </a:rPr>
              <a:t> installed buildpack.</a:t>
            </a:r>
          </a:p>
          <a:p>
            <a:pPr marL="457200" marR="0" lvl="1" indent="0" algn="l" rtl="0">
              <a:spcBef>
                <a:spcPts val="240"/>
              </a:spcBef>
              <a:spcAft>
                <a:spcPts val="0"/>
              </a:spcAft>
              <a:buClr>
                <a:schemeClr val="lt1"/>
              </a:buClr>
              <a:buSzPct val="25000"/>
              <a:buFont typeface="Arial"/>
              <a:buNone/>
            </a:pPr>
            <a:r>
              <a:rPr lang="en-US" sz="1200" b="0" i="0" u="none" strike="noStrike" cap="none">
                <a:solidFill>
                  <a:schemeClr val="lt1"/>
                </a:solidFill>
                <a:latin typeface="Arial"/>
                <a:ea typeface="Arial"/>
                <a:cs typeface="Arial"/>
                <a:sym typeface="Arial"/>
              </a:rPr>
              <a:t>“$ cf push </a:t>
            </a:r>
            <a:r>
              <a:rPr lang="en-US" sz="1200" b="0" i="1" u="none" strike="noStrike" cap="none">
                <a:solidFill>
                  <a:schemeClr val="lt1"/>
                </a:solidFill>
                <a:latin typeface="Arial"/>
                <a:ea typeface="Arial"/>
                <a:cs typeface="Arial"/>
                <a:sym typeface="Arial"/>
              </a:rPr>
              <a:t>app_name </a:t>
            </a:r>
            <a:r>
              <a:rPr lang="en-US" sz="1200" b="0" i="0" u="none" strike="noStrike" cap="none">
                <a:solidFill>
                  <a:schemeClr val="lt1"/>
                </a:solidFill>
                <a:latin typeface="Arial"/>
                <a:ea typeface="Arial"/>
                <a:cs typeface="Arial"/>
                <a:sym typeface="Arial"/>
              </a:rPr>
              <a:t>-b </a:t>
            </a:r>
            <a:r>
              <a:rPr lang="en-US" sz="1200" b="0" i="1" u="none" strike="noStrike" cap="none">
                <a:solidFill>
                  <a:schemeClr val="lt1"/>
                </a:solidFill>
                <a:latin typeface="Arial"/>
                <a:ea typeface="Arial"/>
                <a:cs typeface="Arial"/>
                <a:sym typeface="Arial"/>
              </a:rPr>
              <a:t>buildpack_url” – </a:t>
            </a:r>
            <a:r>
              <a:rPr lang="en-US" sz="1200" b="0" i="0" u="none" strike="noStrike" cap="none">
                <a:solidFill>
                  <a:schemeClr val="lt1"/>
                </a:solidFill>
                <a:latin typeface="Arial"/>
                <a:ea typeface="Arial"/>
                <a:cs typeface="Arial"/>
                <a:sym typeface="Arial"/>
              </a:rPr>
              <a:t>Uses a buildpack hosted at the specified URL.</a:t>
            </a:r>
          </a:p>
          <a:p>
            <a:pPr marL="457200" marR="0" lvl="1" indent="0" algn="l" rtl="0">
              <a:spcBef>
                <a:spcPts val="240"/>
              </a:spcBef>
              <a:buClr>
                <a:schemeClr val="lt1"/>
              </a:buClr>
              <a:buSzPct val="25000"/>
              <a:buFont typeface="Arial"/>
              <a:buNone/>
            </a:pPr>
            <a:endParaRPr sz="12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2257353404"/>
      </p:ext>
    </p:extLst>
  </p:cSld>
  <p:clrMapOvr>
    <a:masterClrMapping/>
  </p:clrMapOvr>
  <p:transition xmlns:p14="http://schemas.microsoft.com/office/powerpoint/2010/main" spd="slow">
    <p:cut/>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Stocksy_txp157cab05rEJ000_Medium_423382.jpg"/>
          <p:cNvPicPr>
            <a:picLocks noChangeAspect="1"/>
          </p:cNvPicPr>
          <p:nvPr/>
        </p:nvPicPr>
        <p:blipFill>
          <a:blip r:embed="rId3"/>
          <a:srcRect t="15584"/>
          <a:stretch>
            <a:fillRect/>
          </a:stretch>
        </p:blipFill>
        <p:spPr>
          <a:xfrm>
            <a:off x="0" y="0"/>
            <a:ext cx="9144000" cy="5143500"/>
          </a:xfrm>
          <a:prstGeom prst="rect">
            <a:avLst/>
          </a:prstGeom>
        </p:spPr>
      </p:pic>
      <p:sp>
        <p:nvSpPr>
          <p:cNvPr id="20" name="Rectangle 19"/>
          <p:cNvSpPr/>
          <p:nvPr/>
        </p:nvSpPr>
        <p:spPr>
          <a:xfrm>
            <a:off x="0" y="0"/>
            <a:ext cx="9144000" cy="5143500"/>
          </a:xfrm>
          <a:prstGeom prst="rect">
            <a:avLst/>
          </a:prstGeom>
          <a:gradFill flip="none" rotWithShape="1">
            <a:gsLst>
              <a:gs pos="8000">
                <a:srgbClr val="000000">
                  <a:alpha val="0"/>
                </a:srgbClr>
              </a:gs>
              <a:gs pos="54000">
                <a:srgbClr val="000000">
                  <a:alpha val="86000"/>
                </a:srgbClr>
              </a:gs>
              <a:gs pos="83000">
                <a:srgbClr val="000000">
                  <a:alpha val="89000"/>
                </a:srgbClr>
              </a:gs>
            </a:gsLst>
            <a:lin ang="16500000" scaled="0"/>
            <a:tileRect/>
          </a:gradFill>
          <a:ln w="44450" cap="flat" cmpd="sng" algn="ctr">
            <a:noFill/>
            <a:prstDash val="solid"/>
            <a:round/>
            <a:headEnd type="none" w="med" len="med"/>
            <a:tailEnd type="none" w="med" len="med"/>
          </a:ln>
          <a:effectLst/>
        </p:spPr>
        <p:txBody>
          <a:bodyPr lIns="68579" tIns="34289" rIns="68579" bIns="34289" rtlCol="0" anchor="ctr"/>
          <a:lstStyle/>
          <a:p>
            <a:pPr algn="ctr">
              <a:defRPr/>
            </a:pPr>
            <a:endParaRPr lang="en-US" kern="0">
              <a:solidFill>
                <a:srgbClr val="FFFFFF"/>
              </a:solidFill>
              <a:latin typeface="News Gothic MT"/>
            </a:endParaRPr>
          </a:p>
        </p:txBody>
      </p:sp>
      <p:cxnSp>
        <p:nvCxnSpPr>
          <p:cNvPr id="40" name="Straight Connector 39"/>
          <p:cNvCxnSpPr/>
          <p:nvPr/>
        </p:nvCxnSpPr>
        <p:spPr>
          <a:xfrm>
            <a:off x="596900" y="2111130"/>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596900" y="3428754"/>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8" name="Shape 1014"/>
          <p:cNvSpPr txBox="1">
            <a:spLocks/>
          </p:cNvSpPr>
          <p:nvPr/>
        </p:nvSpPr>
        <p:spPr>
          <a:xfrm>
            <a:off x="1820794" y="1336859"/>
            <a:ext cx="5209487" cy="460500"/>
          </a:xfrm>
          <a:prstGeom prst="rect">
            <a:avLst/>
          </a:prstGeom>
          <a:noFill/>
          <a:ln>
            <a:noFill/>
          </a:ln>
        </p:spPr>
        <p:txBody>
          <a:bodyPr lIns="0" tIns="0" rIns="0" bIns="0" anchor="t" anchorCtr="0">
            <a:noAutofit/>
          </a:bodyPr>
          <a:lstStyle/>
          <a:p>
            <a:pPr algn="dist">
              <a:lnSpc>
                <a:spcPct val="90000"/>
              </a:lnSpc>
              <a:buSzPct val="25000"/>
              <a:defRPr/>
            </a:pPr>
            <a:endParaRPr lang="en" sz="4500" b="1" kern="0" cap="all" dirty="0">
              <a:solidFill>
                <a:srgbClr val="008881"/>
              </a:solidFill>
              <a:latin typeface="News Gothic MT"/>
              <a:ea typeface="Arial"/>
              <a:cs typeface="Arial"/>
              <a:sym typeface="Arial"/>
            </a:endParaRPr>
          </a:p>
        </p:txBody>
      </p:sp>
      <p:sp>
        <p:nvSpPr>
          <p:cNvPr id="10" name="Shape 1163"/>
          <p:cNvSpPr txBox="1">
            <a:spLocks/>
          </p:cNvSpPr>
          <p:nvPr/>
        </p:nvSpPr>
        <p:spPr bwMode="gray">
          <a:xfrm>
            <a:off x="205956" y="2553542"/>
            <a:ext cx="8410499" cy="460500"/>
          </a:xfrm>
          <a:prstGeom prst="rect">
            <a:avLst/>
          </a:prstGeom>
          <a:noFill/>
          <a:ln>
            <a:noFill/>
          </a:ln>
        </p:spPr>
        <p:txBody>
          <a:bodyPr lIns="0" tIns="0" rIns="0" bIns="0" anchor="t" anchorCtr="0">
            <a:noAutofit/>
          </a:bodyPr>
          <a:lstStyle>
            <a:defPPr marR="0" algn="l" rtl="0">
              <a:lnSpc>
                <a:spcPct val="100000"/>
              </a:lnSpc>
              <a:spcBef>
                <a:spcPts val="0"/>
              </a:spcBef>
              <a:spcAft>
                <a:spcPts val="0"/>
              </a:spcAft>
            </a:defPPr>
            <a:lvl1pPr marR="0" algn="l" rtl="0">
              <a:lnSpc>
                <a:spcPct val="90000"/>
              </a:lnSpc>
              <a:spcBef>
                <a:spcPts val="0"/>
              </a:spcBef>
              <a:spcAft>
                <a:spcPts val="0"/>
              </a:spcAft>
              <a:buNone/>
              <a:defRPr sz="3200" b="0" i="0" u="none" strike="noStrike" cap="none" baseline="0">
                <a:solidFill>
                  <a:schemeClr val="tx2"/>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stStyle>
          <a:p>
            <a:pPr algn="ctr">
              <a:buSzPct val="25000"/>
            </a:pPr>
            <a:r>
              <a:rPr lang="en-US" b="1" cap="all" dirty="0" smtClean="0">
                <a:solidFill>
                  <a:srgbClr val="138A7E"/>
                </a:solidFill>
              </a:rPr>
              <a:t>Basic services overview</a:t>
            </a:r>
            <a:endParaRPr lang="en" sz="2100" b="1" cap="all" dirty="0">
              <a:solidFill>
                <a:srgbClr val="138A7E"/>
              </a:solidFill>
            </a:endParaRPr>
          </a:p>
        </p:txBody>
      </p:sp>
    </p:spTree>
    <p:extLst>
      <p:ext uri="{BB962C8B-B14F-4D97-AF65-F5344CB8AC3E}">
        <p14:creationId xmlns:p14="http://schemas.microsoft.com/office/powerpoint/2010/main" val="260237236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hape 223"/>
          <p:cNvCxnSpPr/>
          <p:nvPr/>
        </p:nvCxnSpPr>
        <p:spPr>
          <a:xfrm rot="10800000" flipH="1">
            <a:off x="594600" y="700174"/>
            <a:ext cx="7954799" cy="25800"/>
          </a:xfrm>
          <a:prstGeom prst="straightConnector1">
            <a:avLst/>
          </a:prstGeom>
          <a:noFill/>
          <a:ln w="9525" cap="flat" cmpd="sng">
            <a:solidFill>
              <a:srgbClr val="999999"/>
            </a:solidFill>
            <a:prstDash val="solid"/>
            <a:round/>
            <a:headEnd type="none" w="lg" len="lg"/>
            <a:tailEnd type="none" w="lg" len="lg"/>
          </a:ln>
        </p:spPr>
      </p:cxnSp>
      <p:sp>
        <p:nvSpPr>
          <p:cNvPr id="5" name="Title 2"/>
          <p:cNvSpPr>
            <a:spLocks noGrp="1"/>
          </p:cNvSpPr>
          <p:nvPr>
            <p:ph type="title"/>
          </p:nvPr>
        </p:nvSpPr>
        <p:spPr>
          <a:xfrm>
            <a:off x="467582" y="114659"/>
            <a:ext cx="4942618" cy="585514"/>
          </a:xfrm>
        </p:spPr>
        <p:txBody>
          <a:bodyPr/>
          <a:lstStyle/>
          <a:p>
            <a:pPr algn="l"/>
            <a:r>
              <a:rPr lang="en-US" sz="2400" dirty="0" smtClean="0">
                <a:solidFill>
                  <a:srgbClr val="F5F5F5"/>
                </a:solidFill>
              </a:rPr>
              <a:t>What is a Service?</a:t>
            </a:r>
            <a:endParaRPr lang="en-US" sz="2400" dirty="0">
              <a:solidFill>
                <a:srgbClr val="F5F5F5"/>
              </a:solidFill>
            </a:endParaRPr>
          </a:p>
        </p:txBody>
      </p:sp>
      <p:pic>
        <p:nvPicPr>
          <p:cNvPr id="34" name="Shape 306"/>
          <p:cNvPicPr preferRelativeResize="0"/>
          <p:nvPr/>
        </p:nvPicPr>
        <p:blipFill>
          <a:blip r:embed="rId3">
            <a:alphaModFix/>
          </a:blip>
          <a:stretch>
            <a:fillRect/>
          </a:stretch>
        </p:blipFill>
        <p:spPr>
          <a:xfrm>
            <a:off x="8540109" y="4907301"/>
            <a:ext cx="616849" cy="255249"/>
          </a:xfrm>
          <a:prstGeom prst="rect">
            <a:avLst/>
          </a:prstGeom>
          <a:noFill/>
          <a:ln>
            <a:noFill/>
          </a:ln>
        </p:spPr>
      </p:pic>
      <p:sp>
        <p:nvSpPr>
          <p:cNvPr id="6" name="Shape 1059"/>
          <p:cNvSpPr/>
          <p:nvPr/>
        </p:nvSpPr>
        <p:spPr>
          <a:xfrm>
            <a:off x="541337" y="1294869"/>
            <a:ext cx="3896541" cy="3434451"/>
          </a:xfrm>
          <a:prstGeom prst="rect">
            <a:avLst/>
          </a:prstGeom>
          <a:noFill/>
          <a:ln>
            <a:noFill/>
          </a:ln>
        </p:spPr>
        <p:txBody>
          <a:bodyPr lIns="91425" tIns="45700" rIns="91425" bIns="45700" anchor="t" anchorCtr="0">
            <a:noAutofit/>
          </a:bodyPr>
          <a:lstStyle/>
          <a:p>
            <a:pPr marL="285750" indent="-285750">
              <a:spcBef>
                <a:spcPts val="600"/>
              </a:spcBef>
              <a:buClr>
                <a:srgbClr val="008774"/>
              </a:buClr>
              <a:buSzPct val="100000"/>
              <a:buFont typeface="Arial"/>
              <a:buChar char="•"/>
            </a:pPr>
            <a:r>
              <a:rPr lang="en-US" sz="2000" dirty="0">
                <a:solidFill>
                  <a:srgbClr val="FFFFFF"/>
                </a:solidFill>
              </a:rPr>
              <a:t>Allows resources to be easily provisioned on-</a:t>
            </a:r>
            <a:r>
              <a:rPr lang="en-US" sz="2000" dirty="0" smtClean="0">
                <a:solidFill>
                  <a:srgbClr val="FFFFFF"/>
                </a:solidFill>
              </a:rPr>
              <a:t>demand.</a:t>
            </a:r>
          </a:p>
          <a:p>
            <a:pPr marL="285750" indent="-285750">
              <a:spcBef>
                <a:spcPts val="600"/>
              </a:spcBef>
              <a:buClr>
                <a:srgbClr val="008774"/>
              </a:buClr>
              <a:buSzPct val="100000"/>
              <a:buFont typeface="Arial"/>
              <a:buChar char="•"/>
            </a:pPr>
            <a:r>
              <a:rPr lang="en-US" sz="2000" dirty="0">
                <a:solidFill>
                  <a:srgbClr val="FFFFFF"/>
                </a:solidFill>
              </a:rPr>
              <a:t>Typically middleware, frameworks, and other “components” necessary for </a:t>
            </a:r>
            <a:r>
              <a:rPr lang="en-US" sz="2000" dirty="0" smtClean="0">
                <a:solidFill>
                  <a:srgbClr val="FFFFFF"/>
                </a:solidFill>
              </a:rPr>
              <a:t>applications.</a:t>
            </a:r>
          </a:p>
          <a:p>
            <a:pPr marL="285750" indent="-285750">
              <a:spcBef>
                <a:spcPts val="600"/>
              </a:spcBef>
              <a:buClr>
                <a:srgbClr val="008774"/>
              </a:buClr>
              <a:buSzPct val="100000"/>
              <a:buFont typeface="Arial"/>
              <a:buChar char="•"/>
            </a:pPr>
            <a:r>
              <a:rPr lang="en-US" sz="2000" dirty="0" smtClean="0">
                <a:solidFill>
                  <a:srgbClr val="FFFFFF"/>
                </a:solidFill>
              </a:rPr>
              <a:t>Can be a persistent, </a:t>
            </a:r>
            <a:r>
              <a:rPr lang="en-US" sz="2000" dirty="0" err="1" smtClean="0">
                <a:solidFill>
                  <a:srgbClr val="FFFFFF"/>
                </a:solidFill>
              </a:rPr>
              <a:t>stateful</a:t>
            </a:r>
            <a:r>
              <a:rPr lang="en-US" sz="2000" dirty="0" smtClean="0">
                <a:solidFill>
                  <a:srgbClr val="FFFFFF"/>
                </a:solidFill>
              </a:rPr>
              <a:t> layer</a:t>
            </a:r>
            <a:endParaRPr lang="en-US" sz="2000" dirty="0">
              <a:solidFill>
                <a:srgbClr val="FFFFFF"/>
              </a:solidFill>
            </a:endParaRPr>
          </a:p>
          <a:p>
            <a:pPr marL="285750" marR="0" lvl="0" indent="-285750" algn="l" rtl="0">
              <a:spcBef>
                <a:spcPts val="600"/>
              </a:spcBef>
              <a:buClr>
                <a:srgbClr val="008774"/>
              </a:buClr>
              <a:buSzPct val="100000"/>
              <a:buFont typeface="Arial"/>
              <a:buChar char="•"/>
            </a:pPr>
            <a:endParaRPr lang="en-US" sz="2000" b="0" i="0" u="none" strike="noStrike" cap="none" baseline="0" dirty="0">
              <a:solidFill>
                <a:srgbClr val="FFFFFF"/>
              </a:solidFill>
              <a:latin typeface="Arial"/>
              <a:ea typeface="Arial"/>
              <a:cs typeface="Arial"/>
              <a:sym typeface="Arial"/>
            </a:endParaRPr>
          </a:p>
        </p:txBody>
      </p:sp>
      <p:pic>
        <p:nvPicPr>
          <p:cNvPr id="7" name="Picture 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058377" y="1460311"/>
            <a:ext cx="3546762" cy="1993809"/>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3407993479"/>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hape 223"/>
          <p:cNvCxnSpPr/>
          <p:nvPr/>
        </p:nvCxnSpPr>
        <p:spPr>
          <a:xfrm rot="10800000" flipH="1">
            <a:off x="594600" y="700174"/>
            <a:ext cx="7954799" cy="25800"/>
          </a:xfrm>
          <a:prstGeom prst="straightConnector1">
            <a:avLst/>
          </a:prstGeom>
          <a:noFill/>
          <a:ln w="9525" cap="flat" cmpd="sng">
            <a:solidFill>
              <a:srgbClr val="999999"/>
            </a:solidFill>
            <a:prstDash val="solid"/>
            <a:round/>
            <a:headEnd type="none" w="lg" len="lg"/>
            <a:tailEnd type="none" w="lg" len="lg"/>
          </a:ln>
        </p:spPr>
      </p:cxnSp>
      <p:sp>
        <p:nvSpPr>
          <p:cNvPr id="5" name="Title 2"/>
          <p:cNvSpPr>
            <a:spLocks noGrp="1"/>
          </p:cNvSpPr>
          <p:nvPr>
            <p:ph type="title"/>
          </p:nvPr>
        </p:nvSpPr>
        <p:spPr>
          <a:xfrm>
            <a:off x="467582" y="114659"/>
            <a:ext cx="4942618" cy="585514"/>
          </a:xfrm>
        </p:spPr>
        <p:txBody>
          <a:bodyPr/>
          <a:lstStyle/>
          <a:p>
            <a:pPr algn="l"/>
            <a:r>
              <a:rPr lang="en-US" sz="2400" dirty="0" smtClean="0">
                <a:solidFill>
                  <a:srgbClr val="F5F5F5"/>
                </a:solidFill>
              </a:rPr>
              <a:t>2 types of Services</a:t>
            </a:r>
            <a:endParaRPr lang="en-US" sz="2400" dirty="0">
              <a:solidFill>
                <a:srgbClr val="F5F5F5"/>
              </a:solidFill>
            </a:endParaRPr>
          </a:p>
        </p:txBody>
      </p:sp>
      <p:pic>
        <p:nvPicPr>
          <p:cNvPr id="34" name="Shape 306"/>
          <p:cNvPicPr preferRelativeResize="0"/>
          <p:nvPr/>
        </p:nvPicPr>
        <p:blipFill>
          <a:blip r:embed="rId3">
            <a:alphaModFix/>
          </a:blip>
          <a:stretch>
            <a:fillRect/>
          </a:stretch>
        </p:blipFill>
        <p:spPr>
          <a:xfrm>
            <a:off x="8540109" y="4907301"/>
            <a:ext cx="616849" cy="255249"/>
          </a:xfrm>
          <a:prstGeom prst="rect">
            <a:avLst/>
          </a:prstGeom>
          <a:noFill/>
          <a:ln>
            <a:noFill/>
          </a:ln>
        </p:spPr>
      </p:pic>
      <p:pic>
        <p:nvPicPr>
          <p:cNvPr id="6" name="Picture 5" descr="MP900289335.JPG"/>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171611" y="1490270"/>
            <a:ext cx="5252014" cy="2952221"/>
          </a:xfrm>
          <a:prstGeom prst="rect">
            <a:avLst/>
          </a:prstGeom>
        </p:spPr>
      </p:pic>
      <p:sp>
        <p:nvSpPr>
          <p:cNvPr id="7" name="Shape 1059"/>
          <p:cNvSpPr/>
          <p:nvPr/>
        </p:nvSpPr>
        <p:spPr>
          <a:xfrm>
            <a:off x="5751724" y="1378217"/>
            <a:ext cx="3153229" cy="3434451"/>
          </a:xfrm>
          <a:prstGeom prst="rect">
            <a:avLst/>
          </a:prstGeom>
          <a:noFill/>
          <a:ln>
            <a:noFill/>
          </a:ln>
        </p:spPr>
        <p:txBody>
          <a:bodyPr lIns="91425" tIns="45700" rIns="91425" bIns="45700" anchor="t" anchorCtr="0">
            <a:noAutofit/>
          </a:bodyPr>
          <a:lstStyle/>
          <a:p>
            <a:pPr marL="285750" indent="-285750">
              <a:spcBef>
                <a:spcPts val="600"/>
              </a:spcBef>
              <a:buClr>
                <a:srgbClr val="008774"/>
              </a:buClr>
              <a:buSzPct val="100000"/>
              <a:buFont typeface="Arial"/>
              <a:buChar char="•"/>
            </a:pPr>
            <a:r>
              <a:rPr lang="en-US" sz="2000" b="1" dirty="0" smtClean="0">
                <a:solidFill>
                  <a:srgbClr val="FFFFFF"/>
                </a:solidFill>
              </a:rPr>
              <a:t>Managed</a:t>
            </a:r>
            <a:r>
              <a:rPr lang="en-US" sz="2000" dirty="0" smtClean="0">
                <a:solidFill>
                  <a:srgbClr val="FFFFFF"/>
                </a:solidFill>
              </a:rPr>
              <a:t> – Fully integrated, with fully lifecycle management</a:t>
            </a:r>
          </a:p>
          <a:p>
            <a:pPr>
              <a:spcBef>
                <a:spcPts val="600"/>
              </a:spcBef>
              <a:buClr>
                <a:srgbClr val="008774"/>
              </a:buClr>
              <a:buSzPct val="100000"/>
            </a:pPr>
            <a:r>
              <a:rPr lang="en-US" sz="2000" dirty="0" smtClean="0">
                <a:solidFill>
                  <a:srgbClr val="FFFFFF"/>
                </a:solidFill>
              </a:rPr>
              <a:t> </a:t>
            </a:r>
          </a:p>
          <a:p>
            <a:pPr marL="285750" indent="-285750">
              <a:spcBef>
                <a:spcPts val="600"/>
              </a:spcBef>
              <a:buClr>
                <a:srgbClr val="008774"/>
              </a:buClr>
              <a:buSzPct val="100000"/>
              <a:buFont typeface="Arial"/>
              <a:buChar char="•"/>
            </a:pPr>
            <a:r>
              <a:rPr lang="en-US" sz="2000" b="1" dirty="0" smtClean="0">
                <a:solidFill>
                  <a:srgbClr val="FFFFFF"/>
                </a:solidFill>
              </a:rPr>
              <a:t>User-Provided </a:t>
            </a:r>
            <a:r>
              <a:rPr lang="en-US" sz="2000" dirty="0">
                <a:solidFill>
                  <a:srgbClr val="FFFFFF"/>
                </a:solidFill>
              </a:rPr>
              <a:t>– </a:t>
            </a:r>
            <a:r>
              <a:rPr lang="en-US" sz="2000" dirty="0" smtClean="0">
                <a:solidFill>
                  <a:srgbClr val="FFFFFF"/>
                </a:solidFill>
              </a:rPr>
              <a:t>Created </a:t>
            </a:r>
            <a:r>
              <a:rPr lang="en-US" sz="2000" dirty="0">
                <a:solidFill>
                  <a:srgbClr val="FFFFFF"/>
                </a:solidFill>
              </a:rPr>
              <a:t>and </a:t>
            </a:r>
            <a:r>
              <a:rPr lang="en-US" sz="2000" dirty="0" smtClean="0">
                <a:solidFill>
                  <a:srgbClr val="FFFFFF"/>
                </a:solidFill>
              </a:rPr>
              <a:t>managed externally to the Platform.</a:t>
            </a:r>
          </a:p>
        </p:txBody>
      </p:sp>
    </p:spTree>
    <p:extLst>
      <p:ext uri="{BB962C8B-B14F-4D97-AF65-F5344CB8AC3E}">
        <p14:creationId xmlns:p14="http://schemas.microsoft.com/office/powerpoint/2010/main" val="1712639827"/>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hape 223"/>
          <p:cNvCxnSpPr/>
          <p:nvPr/>
        </p:nvCxnSpPr>
        <p:spPr>
          <a:xfrm rot="10800000" flipH="1">
            <a:off x="594600" y="700174"/>
            <a:ext cx="7954799" cy="25800"/>
          </a:xfrm>
          <a:prstGeom prst="straightConnector1">
            <a:avLst/>
          </a:prstGeom>
          <a:noFill/>
          <a:ln w="9525" cap="flat" cmpd="sng">
            <a:solidFill>
              <a:srgbClr val="999999"/>
            </a:solidFill>
            <a:prstDash val="solid"/>
            <a:round/>
            <a:headEnd type="none" w="lg" len="lg"/>
            <a:tailEnd type="none" w="lg" len="lg"/>
          </a:ln>
        </p:spPr>
      </p:cxnSp>
      <p:sp>
        <p:nvSpPr>
          <p:cNvPr id="5" name="Title 2"/>
          <p:cNvSpPr>
            <a:spLocks noGrp="1"/>
          </p:cNvSpPr>
          <p:nvPr>
            <p:ph type="title"/>
          </p:nvPr>
        </p:nvSpPr>
        <p:spPr>
          <a:xfrm>
            <a:off x="467582" y="114659"/>
            <a:ext cx="4942618" cy="585514"/>
          </a:xfrm>
        </p:spPr>
        <p:txBody>
          <a:bodyPr/>
          <a:lstStyle/>
          <a:p>
            <a:pPr algn="l"/>
            <a:r>
              <a:rPr lang="en-US" sz="2400" dirty="0" smtClean="0">
                <a:solidFill>
                  <a:srgbClr val="F5F5F5"/>
                </a:solidFill>
              </a:rPr>
              <a:t>User-Provided Service</a:t>
            </a:r>
            <a:endParaRPr lang="en-US" sz="2400" dirty="0">
              <a:solidFill>
                <a:srgbClr val="F5F5F5"/>
              </a:solidFill>
            </a:endParaRPr>
          </a:p>
        </p:txBody>
      </p:sp>
      <p:pic>
        <p:nvPicPr>
          <p:cNvPr id="34" name="Shape 306"/>
          <p:cNvPicPr preferRelativeResize="0"/>
          <p:nvPr/>
        </p:nvPicPr>
        <p:blipFill>
          <a:blip r:embed="rId3">
            <a:alphaModFix/>
          </a:blip>
          <a:stretch>
            <a:fillRect/>
          </a:stretch>
        </p:blipFill>
        <p:spPr>
          <a:xfrm>
            <a:off x="8540109" y="4907301"/>
            <a:ext cx="616849" cy="255249"/>
          </a:xfrm>
          <a:prstGeom prst="rect">
            <a:avLst/>
          </a:prstGeom>
          <a:noFill/>
          <a:ln>
            <a:noFill/>
          </a:ln>
        </p:spPr>
      </p:pic>
      <p:sp>
        <p:nvSpPr>
          <p:cNvPr id="6" name="Shape 517"/>
          <p:cNvSpPr>
            <a:spLocks noGrp="1"/>
          </p:cNvSpPr>
          <p:nvPr>
            <p:ph type="body" idx="4294967295"/>
          </p:nvPr>
        </p:nvSpPr>
        <p:spPr>
          <a:xfrm>
            <a:off x="442914" y="1047750"/>
            <a:ext cx="5348286" cy="3429001"/>
          </a:xfrm>
          <a:prstGeom prst="rect">
            <a:avLst/>
          </a:prstGeom>
        </p:spPr>
        <p:txBody>
          <a:bodyPr>
            <a:normAutofit/>
          </a:bodyPr>
          <a:lstStyle/>
          <a:p>
            <a:pPr marL="166306" lvl="0" indent="-166306" defTabSz="886968">
              <a:spcBef>
                <a:spcPts val="1100"/>
              </a:spcBef>
              <a:defRPr sz="1800">
                <a:solidFill>
                  <a:srgbClr val="000000"/>
                </a:solidFill>
                <a:uFillTx/>
              </a:defRPr>
            </a:pPr>
            <a:r>
              <a:rPr lang="en-US" sz="1200" dirty="0" smtClean="0">
                <a:solidFill>
                  <a:schemeClr val="bg2"/>
                </a:solidFill>
                <a:uFill>
                  <a:solidFill>
                    <a:srgbClr val="4D4D4D"/>
                  </a:solidFill>
                </a:uFill>
              </a:rPr>
              <a:t>User</a:t>
            </a:r>
            <a:r>
              <a:rPr lang="en-US" sz="1200" dirty="0">
                <a:solidFill>
                  <a:schemeClr val="bg2"/>
                </a:solidFill>
                <a:uFill>
                  <a:solidFill>
                    <a:srgbClr val="4D4D4D"/>
                  </a:solidFill>
                </a:uFill>
              </a:rPr>
              <a:t>-provided - A user-provided service is simply </a:t>
            </a:r>
            <a:r>
              <a:rPr lang="en-US" sz="1200" b="1" dirty="0">
                <a:solidFill>
                  <a:schemeClr val="bg2"/>
                </a:solidFill>
                <a:uFill>
                  <a:solidFill>
                    <a:srgbClr val="4D4D4D"/>
                  </a:solidFill>
                </a:uFill>
              </a:rPr>
              <a:t>a list of connection parameters </a:t>
            </a:r>
            <a:r>
              <a:rPr lang="en-US" sz="1200" dirty="0">
                <a:solidFill>
                  <a:schemeClr val="bg2"/>
                </a:solidFill>
                <a:uFill>
                  <a:solidFill>
                    <a:srgbClr val="4D4D4D"/>
                  </a:solidFill>
                </a:uFill>
              </a:rPr>
              <a:t>that are stored in the platform and provided to an application when it binds to the service</a:t>
            </a:r>
            <a:r>
              <a:rPr lang="en-US" sz="1200" dirty="0" smtClean="0">
                <a:solidFill>
                  <a:schemeClr val="bg2"/>
                </a:solidFill>
                <a:uFill>
                  <a:solidFill>
                    <a:srgbClr val="4D4D4D"/>
                  </a:solidFill>
                </a:uFill>
              </a:rPr>
              <a:t>.</a:t>
            </a:r>
          </a:p>
          <a:p>
            <a:pPr marL="166306" lvl="0" indent="-166306" defTabSz="886968">
              <a:spcBef>
                <a:spcPts val="1100"/>
              </a:spcBef>
              <a:defRPr sz="1800">
                <a:solidFill>
                  <a:srgbClr val="000000"/>
                </a:solidFill>
                <a:uFillTx/>
              </a:defRPr>
            </a:pPr>
            <a:r>
              <a:rPr lang="en-US" sz="1200" dirty="0">
                <a:solidFill>
                  <a:schemeClr val="bg2"/>
                </a:solidFill>
                <a:uFill>
                  <a:solidFill>
                    <a:srgbClr val="4D4D4D"/>
                  </a:solidFill>
                </a:uFill>
              </a:rPr>
              <a:t>User-provided services are useful for </a:t>
            </a:r>
            <a:r>
              <a:rPr lang="en-US" sz="1200" b="1" dirty="0">
                <a:solidFill>
                  <a:schemeClr val="bg2"/>
                </a:solidFill>
                <a:uFill>
                  <a:solidFill>
                    <a:srgbClr val="4D4D4D"/>
                  </a:solidFill>
                </a:uFill>
              </a:rPr>
              <a:t>quickly getting parameters to an application</a:t>
            </a:r>
            <a:r>
              <a:rPr lang="en-US" sz="1200" dirty="0">
                <a:solidFill>
                  <a:schemeClr val="bg2"/>
                </a:solidFill>
                <a:uFill>
                  <a:solidFill>
                    <a:srgbClr val="4D4D4D"/>
                  </a:solidFill>
                </a:uFill>
              </a:rPr>
              <a:t>, without having to create a service broker and registering with it the platform.  They are also helpful for services that will probably only be used once or twice. </a:t>
            </a:r>
            <a:endParaRPr lang="en-US" sz="1200" dirty="0" smtClean="0">
              <a:solidFill>
                <a:schemeClr val="bg2"/>
              </a:solidFill>
              <a:uFill>
                <a:solidFill>
                  <a:srgbClr val="4D4D4D"/>
                </a:solidFill>
              </a:uFill>
            </a:endParaRPr>
          </a:p>
          <a:p>
            <a:pPr marL="166306" lvl="0" indent="-166306" defTabSz="886968">
              <a:spcBef>
                <a:spcPts val="1100"/>
              </a:spcBef>
              <a:defRPr sz="1800">
                <a:solidFill>
                  <a:srgbClr val="000000"/>
                </a:solidFill>
                <a:uFillTx/>
              </a:defRPr>
            </a:pPr>
            <a:r>
              <a:rPr lang="en-US" sz="1200" dirty="0" smtClean="0">
                <a:solidFill>
                  <a:schemeClr val="bg2"/>
                </a:solidFill>
                <a:uFill>
                  <a:solidFill>
                    <a:srgbClr val="4D4D4D"/>
                  </a:solidFill>
                </a:uFill>
              </a:rPr>
              <a:t>Applications </a:t>
            </a:r>
            <a:r>
              <a:rPr lang="en-US" sz="1200" dirty="0">
                <a:solidFill>
                  <a:schemeClr val="bg2"/>
                </a:solidFill>
                <a:uFill>
                  <a:solidFill>
                    <a:srgbClr val="4D4D4D"/>
                  </a:solidFill>
                </a:uFill>
              </a:rPr>
              <a:t>connect to the same instance</a:t>
            </a:r>
            <a:r>
              <a:rPr lang="en-US" sz="1200" dirty="0" smtClean="0">
                <a:solidFill>
                  <a:schemeClr val="bg2"/>
                </a:solidFill>
                <a:uFill>
                  <a:solidFill>
                    <a:srgbClr val="4D4D4D"/>
                  </a:solidFill>
                </a:uFill>
              </a:rPr>
              <a:t>.</a:t>
            </a:r>
          </a:p>
          <a:p>
            <a:pPr marL="166306" indent="-166306" defTabSz="886968">
              <a:spcBef>
                <a:spcPts val="1100"/>
              </a:spcBef>
              <a:defRPr sz="1800">
                <a:solidFill>
                  <a:srgbClr val="000000"/>
                </a:solidFill>
                <a:uFillTx/>
              </a:defRPr>
            </a:pPr>
            <a:r>
              <a:rPr lang="en-US" sz="1200" dirty="0">
                <a:solidFill>
                  <a:schemeClr val="bg2"/>
                </a:solidFill>
                <a:uFill>
                  <a:solidFill>
                    <a:srgbClr val="4D4D4D"/>
                  </a:solidFill>
                </a:uFill>
              </a:rPr>
              <a:t>User-provided services are created using the CF CLI’s create-user-provided-service command, which takes an arbitrary set of key/value pairs as an argument.</a:t>
            </a:r>
          </a:p>
          <a:p>
            <a:pPr marL="0" lvl="0" indent="0" defTabSz="886968">
              <a:spcBef>
                <a:spcPts val="1100"/>
              </a:spcBef>
              <a:buNone/>
              <a:defRPr sz="1800">
                <a:solidFill>
                  <a:srgbClr val="000000"/>
                </a:solidFill>
                <a:uFillTx/>
              </a:defRPr>
            </a:pPr>
            <a:endParaRPr lang="en-US" sz="1200" dirty="0" smtClean="0">
              <a:solidFill>
                <a:schemeClr val="bg2"/>
              </a:solidFill>
              <a:uFill>
                <a:solidFill>
                  <a:srgbClr val="4D4D4D"/>
                </a:solidFill>
              </a:uFill>
            </a:endParaRPr>
          </a:p>
          <a:p>
            <a:pPr marL="166306" lvl="0" indent="-166306" defTabSz="886968">
              <a:spcBef>
                <a:spcPts val="1100"/>
              </a:spcBef>
              <a:defRPr sz="1800">
                <a:solidFill>
                  <a:srgbClr val="000000"/>
                </a:solidFill>
                <a:uFillTx/>
              </a:defRPr>
            </a:pPr>
            <a:endParaRPr lang="en-US" sz="1200" dirty="0">
              <a:solidFill>
                <a:schemeClr val="bg2"/>
              </a:solidFill>
              <a:uFill>
                <a:solidFill>
                  <a:srgbClr val="4D4D4D"/>
                </a:solidFill>
              </a:uFill>
            </a:endParaRPr>
          </a:p>
          <a:p>
            <a:pPr marL="166306" lvl="0" indent="-166306" defTabSz="886968">
              <a:spcBef>
                <a:spcPts val="1100"/>
              </a:spcBef>
              <a:defRPr sz="1800">
                <a:solidFill>
                  <a:srgbClr val="000000"/>
                </a:solidFill>
                <a:uFillTx/>
              </a:defRPr>
            </a:pPr>
            <a:endParaRPr lang="en-US" sz="1200" dirty="0" smtClean="0">
              <a:solidFill>
                <a:schemeClr val="bg2"/>
              </a:solidFill>
              <a:uFill>
                <a:solidFill>
                  <a:srgbClr val="4D4D4D"/>
                </a:solidFill>
              </a:uFill>
            </a:endParaRPr>
          </a:p>
          <a:p>
            <a:pPr marL="0" lvl="0" indent="0" defTabSz="886968">
              <a:spcBef>
                <a:spcPts val="1100"/>
              </a:spcBef>
              <a:buNone/>
              <a:defRPr sz="1800">
                <a:solidFill>
                  <a:srgbClr val="000000"/>
                </a:solidFill>
                <a:uFillTx/>
              </a:defRPr>
            </a:pPr>
            <a:endParaRPr lang="en-US" sz="1200" dirty="0">
              <a:solidFill>
                <a:schemeClr val="bg2"/>
              </a:solidFill>
              <a:uFill>
                <a:solidFill>
                  <a:srgbClr val="4D4D4D"/>
                </a:solidFill>
              </a:uFill>
            </a:endParaRPr>
          </a:p>
        </p:txBody>
      </p:sp>
      <p:sp>
        <p:nvSpPr>
          <p:cNvPr id="7" name="Rectangle 6"/>
          <p:cNvSpPr/>
          <p:nvPr/>
        </p:nvSpPr>
        <p:spPr>
          <a:xfrm>
            <a:off x="2286000" y="4840129"/>
            <a:ext cx="6172200" cy="230832"/>
          </a:xfrm>
          <a:prstGeom prst="rect">
            <a:avLst/>
          </a:prstGeom>
        </p:spPr>
        <p:txBody>
          <a:bodyPr wrap="square">
            <a:spAutoFit/>
          </a:bodyPr>
          <a:lstStyle/>
          <a:p>
            <a:r>
              <a:rPr lang="en-US" sz="900" dirty="0">
                <a:solidFill>
                  <a:srgbClr val="FFFFFF"/>
                </a:solidFill>
              </a:rPr>
              <a:t>Full instructions can be found here </a:t>
            </a:r>
            <a:r>
              <a:rPr lang="en-US" sz="900" dirty="0">
                <a:solidFill>
                  <a:srgbClr val="FFFFFF"/>
                </a:solidFill>
                <a:hlinkClick r:id="rId4"/>
              </a:rPr>
              <a:t>https://docs.pivotal.io/pivotalcf/devguide/services/user-</a:t>
            </a:r>
            <a:r>
              <a:rPr lang="en-US" sz="900" dirty="0" smtClean="0">
                <a:solidFill>
                  <a:srgbClr val="FFFFFF"/>
                </a:solidFill>
                <a:hlinkClick r:id="rId4"/>
              </a:rPr>
              <a:t>provided.html</a:t>
            </a:r>
            <a:endParaRPr lang="en-US" sz="900" dirty="0" smtClean="0">
              <a:solidFill>
                <a:srgbClr val="FFFFFF"/>
              </a:solidFill>
            </a:endParaRPr>
          </a:p>
        </p:txBody>
      </p:sp>
      <p:sp>
        <p:nvSpPr>
          <p:cNvPr id="8" name="Rectangle 7"/>
          <p:cNvSpPr/>
          <p:nvPr/>
        </p:nvSpPr>
        <p:spPr>
          <a:xfrm>
            <a:off x="609600" y="3943350"/>
            <a:ext cx="7696200" cy="533401"/>
          </a:xfrm>
          <a:prstGeom prst="rect">
            <a:avLst/>
          </a:prstGeom>
          <a:solidFill>
            <a:schemeClr val="bg2"/>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dirty="0" smtClean="0">
                <a:solidFill>
                  <a:schemeClr val="tx1"/>
                </a:solidFill>
                <a:latin typeface="Courier New"/>
                <a:cs typeface="Courier New"/>
              </a:rPr>
              <a:t>&gt; </a:t>
            </a:r>
            <a:r>
              <a:rPr lang="en-US" sz="1200" b="1" dirty="0" err="1" smtClean="0">
                <a:solidFill>
                  <a:schemeClr val="tx1"/>
                </a:solidFill>
                <a:latin typeface="Courier New"/>
                <a:cs typeface="Courier New"/>
              </a:rPr>
              <a:t>cf</a:t>
            </a:r>
            <a:r>
              <a:rPr lang="en-US" sz="1200" b="1" dirty="0" smtClean="0">
                <a:solidFill>
                  <a:schemeClr val="tx1"/>
                </a:solidFill>
                <a:latin typeface="Courier New"/>
                <a:cs typeface="Courier New"/>
              </a:rPr>
              <a:t> create-user-provided-service my-old-</a:t>
            </a:r>
            <a:r>
              <a:rPr lang="en-US" sz="1200" b="1" dirty="0" err="1" smtClean="0">
                <a:solidFill>
                  <a:schemeClr val="tx1"/>
                </a:solidFill>
                <a:latin typeface="Courier New"/>
                <a:cs typeface="Courier New"/>
              </a:rPr>
              <a:t>db</a:t>
            </a:r>
            <a:r>
              <a:rPr lang="en-US" sz="1200" b="1" dirty="0" smtClean="0">
                <a:solidFill>
                  <a:schemeClr val="tx1"/>
                </a:solidFill>
                <a:latin typeface="Courier New"/>
                <a:cs typeface="Courier New"/>
              </a:rPr>
              <a:t> –p ‘{“user”:”admin”,”password”:”</a:t>
            </a:r>
            <a:r>
              <a:rPr lang="en-US" sz="1200" b="1" dirty="0" err="1" smtClean="0">
                <a:solidFill>
                  <a:schemeClr val="tx1"/>
                </a:solidFill>
                <a:latin typeface="Courier New"/>
                <a:cs typeface="Courier New"/>
              </a:rPr>
              <a:t>pwd</a:t>
            </a:r>
            <a:r>
              <a:rPr lang="en-US" sz="1200" b="1" dirty="0" smtClean="0">
                <a:solidFill>
                  <a:schemeClr val="tx1"/>
                </a:solidFill>
                <a:latin typeface="Courier New"/>
                <a:cs typeface="Courier New"/>
              </a:rPr>
              <a:t>”}’</a:t>
            </a:r>
            <a:endParaRPr lang="en-US" sz="1200" b="1" dirty="0">
              <a:solidFill>
                <a:schemeClr val="tx1"/>
              </a:solidFill>
              <a:latin typeface="Courier New"/>
              <a:cs typeface="Courier New"/>
            </a:endParaRPr>
          </a:p>
        </p:txBody>
      </p:sp>
    </p:spTree>
    <p:extLst>
      <p:ext uri="{BB962C8B-B14F-4D97-AF65-F5344CB8AC3E}">
        <p14:creationId xmlns:p14="http://schemas.microsoft.com/office/powerpoint/2010/main" val="2400078872"/>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hape 223"/>
          <p:cNvCxnSpPr/>
          <p:nvPr/>
        </p:nvCxnSpPr>
        <p:spPr>
          <a:xfrm rot="10800000" flipH="1">
            <a:off x="594600" y="700174"/>
            <a:ext cx="7954799" cy="25800"/>
          </a:xfrm>
          <a:prstGeom prst="straightConnector1">
            <a:avLst/>
          </a:prstGeom>
          <a:noFill/>
          <a:ln w="9525" cap="flat" cmpd="sng">
            <a:solidFill>
              <a:srgbClr val="999999"/>
            </a:solidFill>
            <a:prstDash val="solid"/>
            <a:round/>
            <a:headEnd type="none" w="lg" len="lg"/>
            <a:tailEnd type="none" w="lg" len="lg"/>
          </a:ln>
        </p:spPr>
      </p:cxnSp>
      <p:sp>
        <p:nvSpPr>
          <p:cNvPr id="5" name="Title 2"/>
          <p:cNvSpPr>
            <a:spLocks noGrp="1"/>
          </p:cNvSpPr>
          <p:nvPr>
            <p:ph type="title"/>
          </p:nvPr>
        </p:nvSpPr>
        <p:spPr>
          <a:xfrm>
            <a:off x="467582" y="114659"/>
            <a:ext cx="4942618" cy="585514"/>
          </a:xfrm>
        </p:spPr>
        <p:txBody>
          <a:bodyPr/>
          <a:lstStyle/>
          <a:p>
            <a:pPr algn="l"/>
            <a:r>
              <a:rPr lang="en-US" sz="2400" dirty="0" smtClean="0">
                <a:solidFill>
                  <a:srgbClr val="F5F5F5"/>
                </a:solidFill>
              </a:rPr>
              <a:t>Managed Services</a:t>
            </a:r>
            <a:endParaRPr lang="en-US" sz="2400" dirty="0">
              <a:solidFill>
                <a:srgbClr val="F5F5F5"/>
              </a:solidFill>
            </a:endParaRPr>
          </a:p>
        </p:txBody>
      </p:sp>
      <p:pic>
        <p:nvPicPr>
          <p:cNvPr id="34" name="Shape 306"/>
          <p:cNvPicPr preferRelativeResize="0"/>
          <p:nvPr/>
        </p:nvPicPr>
        <p:blipFill>
          <a:blip r:embed="rId3">
            <a:alphaModFix/>
          </a:blip>
          <a:stretch>
            <a:fillRect/>
          </a:stretch>
        </p:blipFill>
        <p:spPr>
          <a:xfrm>
            <a:off x="8540109" y="4907301"/>
            <a:ext cx="616849" cy="255249"/>
          </a:xfrm>
          <a:prstGeom prst="rect">
            <a:avLst/>
          </a:prstGeom>
          <a:noFill/>
          <a:ln>
            <a:noFill/>
          </a:ln>
        </p:spPr>
      </p:pic>
      <p:sp>
        <p:nvSpPr>
          <p:cNvPr id="6" name="Shape 305"/>
          <p:cNvSpPr txBox="1">
            <a:spLocks noGrp="1"/>
          </p:cNvSpPr>
          <p:nvPr>
            <p:ph type="body" idx="4294967295"/>
          </p:nvPr>
        </p:nvSpPr>
        <p:spPr>
          <a:xfrm>
            <a:off x="573754" y="938026"/>
            <a:ext cx="4592383" cy="1207540"/>
          </a:xfrm>
          <a:prstGeom prst="rect">
            <a:avLst/>
          </a:prstGeom>
          <a:noFill/>
          <a:ln>
            <a:noFill/>
          </a:ln>
        </p:spPr>
        <p:txBody>
          <a:bodyPr lIns="0" tIns="0" rIns="0" bIns="0" anchor="t" anchorCtr="0">
            <a:noAutofit/>
          </a:bodyPr>
          <a:lstStyle/>
          <a:p>
            <a:pPr>
              <a:lnSpc>
                <a:spcPct val="90000"/>
              </a:lnSpc>
              <a:spcBef>
                <a:spcPts val="0"/>
              </a:spcBef>
              <a:buNone/>
            </a:pPr>
            <a:r>
              <a:rPr lang="en-US" sz="1600" b="1" dirty="0">
                <a:solidFill>
                  <a:srgbClr val="FFFFFF"/>
                </a:solidFill>
              </a:rPr>
              <a:t>Managed Services </a:t>
            </a:r>
            <a:r>
              <a:rPr lang="en-US" sz="1600" dirty="0">
                <a:solidFill>
                  <a:srgbClr val="FFFFFF"/>
                </a:solidFill>
              </a:rPr>
              <a:t>are integrated with </a:t>
            </a:r>
            <a:r>
              <a:rPr lang="en-US" sz="1600" dirty="0" smtClean="0">
                <a:solidFill>
                  <a:srgbClr val="FFFFFF"/>
                </a:solidFill>
              </a:rPr>
              <a:t>PCF by </a:t>
            </a:r>
            <a:r>
              <a:rPr lang="en-US" sz="1600" dirty="0">
                <a:solidFill>
                  <a:srgbClr val="FFFFFF"/>
                </a:solidFill>
              </a:rPr>
              <a:t>implementing a documented </a:t>
            </a:r>
            <a:r>
              <a:rPr lang="en-US" sz="1600" dirty="0" smtClean="0">
                <a:solidFill>
                  <a:srgbClr val="FFFFFF"/>
                </a:solidFill>
              </a:rPr>
              <a:t>API.</a:t>
            </a:r>
          </a:p>
          <a:p>
            <a:pPr>
              <a:lnSpc>
                <a:spcPct val="90000"/>
              </a:lnSpc>
              <a:spcBef>
                <a:spcPts val="0"/>
              </a:spcBef>
              <a:buNone/>
            </a:pPr>
            <a:endParaRPr lang="en-US" sz="1600" dirty="0">
              <a:solidFill>
                <a:srgbClr val="FFFFFF"/>
              </a:solidFill>
            </a:endParaRPr>
          </a:p>
          <a:p>
            <a:pPr lvl="0">
              <a:lnSpc>
                <a:spcPct val="90000"/>
              </a:lnSpc>
              <a:spcBef>
                <a:spcPts val="0"/>
              </a:spcBef>
              <a:buNone/>
            </a:pPr>
            <a:r>
              <a:rPr lang="en-US" sz="1600" dirty="0" smtClean="0">
                <a:solidFill>
                  <a:srgbClr val="FFFFFF"/>
                </a:solidFill>
                <a:ea typeface="Calibri"/>
                <a:cs typeface="Arial"/>
                <a:sym typeface="Calibri"/>
              </a:rPr>
              <a:t>A </a:t>
            </a:r>
            <a:r>
              <a:rPr lang="en-US" sz="1600" b="1" dirty="0">
                <a:solidFill>
                  <a:srgbClr val="FFFFFF"/>
                </a:solidFill>
                <a:ea typeface="Calibri"/>
                <a:cs typeface="Arial"/>
                <a:sym typeface="Calibri"/>
              </a:rPr>
              <a:t>self-service</a:t>
            </a:r>
            <a:r>
              <a:rPr lang="en-US" sz="1600" dirty="0">
                <a:solidFill>
                  <a:srgbClr val="FFFFFF"/>
                </a:solidFill>
                <a:ea typeface="Calibri"/>
                <a:cs typeface="Arial"/>
                <a:sym typeface="Calibri"/>
              </a:rPr>
              <a:t> catalog of databases, analytics and middleware technologies</a:t>
            </a:r>
            <a:r>
              <a:rPr lang="en-US" sz="1600" dirty="0" smtClean="0">
                <a:solidFill>
                  <a:srgbClr val="FFFFFF"/>
                </a:solidFill>
                <a:ea typeface="Calibri"/>
                <a:cs typeface="Arial"/>
                <a:sym typeface="Calibri"/>
              </a:rPr>
              <a:t>:</a:t>
            </a:r>
            <a:endParaRPr lang="en-US" sz="1600" dirty="0">
              <a:solidFill>
                <a:srgbClr val="FFFFFF"/>
              </a:solidFill>
              <a:ea typeface="Arial"/>
              <a:cs typeface="Arial"/>
              <a:sym typeface="Arial"/>
            </a:endParaRPr>
          </a:p>
          <a:p>
            <a:pPr>
              <a:lnSpc>
                <a:spcPct val="90000"/>
              </a:lnSpc>
              <a:spcBef>
                <a:spcPts val="0"/>
              </a:spcBef>
              <a:buNone/>
            </a:pPr>
            <a:endParaRPr lang="en-US" sz="1600" dirty="0" smtClean="0">
              <a:solidFill>
                <a:srgbClr val="FFFFFF"/>
              </a:solidFill>
              <a:ea typeface="Arial"/>
              <a:cs typeface="Arial"/>
              <a:sym typeface="Arial"/>
            </a:endParaRPr>
          </a:p>
          <a:p>
            <a:pPr marR="0" algn="l" rtl="0">
              <a:lnSpc>
                <a:spcPct val="90000"/>
              </a:lnSpc>
              <a:spcBef>
                <a:spcPts val="0"/>
              </a:spcBef>
              <a:buNone/>
            </a:pPr>
            <a:endParaRPr lang="en" sz="1200" dirty="0">
              <a:solidFill>
                <a:srgbClr val="FFFFFF"/>
              </a:solidFill>
            </a:endParaRPr>
          </a:p>
        </p:txBody>
      </p:sp>
      <p:pic>
        <p:nvPicPr>
          <p:cNvPr id="7" name="Picture 6" descr="Services.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087405" y="884592"/>
            <a:ext cx="4002341" cy="3019136"/>
          </a:xfrm>
          <a:prstGeom prst="rect">
            <a:avLst/>
          </a:prstGeom>
        </p:spPr>
      </p:pic>
      <p:sp>
        <p:nvSpPr>
          <p:cNvPr id="8" name="Shape 1059"/>
          <p:cNvSpPr/>
          <p:nvPr/>
        </p:nvSpPr>
        <p:spPr>
          <a:xfrm>
            <a:off x="1342766" y="2045195"/>
            <a:ext cx="3346449" cy="1323975"/>
          </a:xfrm>
          <a:prstGeom prst="rect">
            <a:avLst/>
          </a:prstGeom>
          <a:noFill/>
          <a:ln>
            <a:noFill/>
          </a:ln>
        </p:spPr>
        <p:txBody>
          <a:bodyPr lIns="91425" tIns="45700" rIns="91425" bIns="45700" anchor="t" anchorCtr="0">
            <a:noAutofit/>
          </a:bodyPr>
          <a:lstStyle/>
          <a:p>
            <a:pPr marL="285750" marR="0" lvl="0" indent="-285750" algn="l" rtl="0">
              <a:spcBef>
                <a:spcPts val="600"/>
              </a:spcBef>
              <a:buClr>
                <a:srgbClr val="008774"/>
              </a:buClr>
              <a:buSzPct val="100000"/>
              <a:buFont typeface="Arial"/>
              <a:buChar char="•"/>
            </a:pPr>
            <a:r>
              <a:rPr lang="en-US" sz="1600" b="0" i="0" u="none" strike="noStrike" cap="none" baseline="0" dirty="0" smtClean="0">
                <a:solidFill>
                  <a:srgbClr val="FFFFFF"/>
                </a:solidFill>
                <a:ea typeface="Arial"/>
                <a:cs typeface="Arial"/>
                <a:sym typeface="Arial"/>
              </a:rPr>
              <a:t>Production </a:t>
            </a:r>
            <a:r>
              <a:rPr lang="en-US" sz="1600" b="0" i="0" u="none" strike="noStrike" cap="none" baseline="0" dirty="0">
                <a:solidFill>
                  <a:srgbClr val="FFFFFF"/>
                </a:solidFill>
                <a:ea typeface="Arial"/>
                <a:cs typeface="Arial"/>
                <a:sym typeface="Arial"/>
              </a:rPr>
              <a:t>ready</a:t>
            </a:r>
          </a:p>
          <a:p>
            <a:pPr marL="285750" marR="0" lvl="0" indent="-285750" algn="l" rtl="0">
              <a:spcBef>
                <a:spcPts val="600"/>
              </a:spcBef>
              <a:buClr>
                <a:srgbClr val="008774"/>
              </a:buClr>
              <a:buSzPct val="100000"/>
              <a:buFont typeface="Arial"/>
              <a:buChar char="•"/>
            </a:pPr>
            <a:r>
              <a:rPr lang="en-US" sz="1600" b="0" i="0" u="none" strike="noStrike" cap="none" baseline="0" dirty="0">
                <a:solidFill>
                  <a:srgbClr val="FFFFFF"/>
                </a:solidFill>
                <a:ea typeface="Arial"/>
                <a:cs typeface="Arial"/>
                <a:sym typeface="Arial"/>
              </a:rPr>
              <a:t>Integrated lifecycle management </a:t>
            </a:r>
          </a:p>
          <a:p>
            <a:pPr marL="285750" marR="0" lvl="0" indent="-285750" algn="l" rtl="0">
              <a:spcBef>
                <a:spcPts val="600"/>
              </a:spcBef>
              <a:buClr>
                <a:srgbClr val="008774"/>
              </a:buClr>
              <a:buSzPct val="100000"/>
              <a:buFont typeface="Arial"/>
              <a:buChar char="•"/>
            </a:pPr>
            <a:r>
              <a:rPr lang="en-US" sz="1600" b="0" i="0" u="none" strike="noStrike" cap="none" baseline="0" dirty="0">
                <a:solidFill>
                  <a:srgbClr val="FFFFFF"/>
                </a:solidFill>
                <a:ea typeface="Arial"/>
                <a:cs typeface="Arial"/>
                <a:sym typeface="Arial"/>
              </a:rPr>
              <a:t>Managed credentials </a:t>
            </a:r>
          </a:p>
          <a:p>
            <a:pPr marL="285750" marR="0" lvl="0" indent="-285750" algn="l" rtl="0">
              <a:spcBef>
                <a:spcPts val="600"/>
              </a:spcBef>
              <a:buClr>
                <a:srgbClr val="008774"/>
              </a:buClr>
              <a:buSzPct val="100000"/>
              <a:buFont typeface="Arial"/>
              <a:buChar char="•"/>
            </a:pPr>
            <a:r>
              <a:rPr lang="en-US" sz="1600" b="0" i="0" u="none" strike="noStrike" cap="none" baseline="0" dirty="0">
                <a:solidFill>
                  <a:srgbClr val="FFFFFF"/>
                </a:solidFill>
                <a:ea typeface="Arial"/>
                <a:cs typeface="Arial"/>
                <a:sym typeface="Arial"/>
              </a:rPr>
              <a:t>Role-based access</a:t>
            </a:r>
          </a:p>
        </p:txBody>
      </p:sp>
      <p:sp>
        <p:nvSpPr>
          <p:cNvPr id="9" name="Shape 305"/>
          <p:cNvSpPr txBox="1">
            <a:spLocks noGrp="1"/>
          </p:cNvSpPr>
          <p:nvPr>
            <p:ph type="body" idx="4294967295"/>
          </p:nvPr>
        </p:nvSpPr>
        <p:spPr>
          <a:xfrm>
            <a:off x="421446" y="4155491"/>
            <a:ext cx="7703814" cy="896545"/>
          </a:xfrm>
          <a:prstGeom prst="rect">
            <a:avLst/>
          </a:prstGeom>
          <a:noFill/>
          <a:ln>
            <a:noFill/>
          </a:ln>
        </p:spPr>
        <p:txBody>
          <a:bodyPr lIns="0" tIns="0" rIns="0" bIns="0" anchor="t" anchorCtr="0">
            <a:noAutofit/>
          </a:bodyPr>
          <a:lstStyle/>
          <a:p>
            <a:pPr>
              <a:lnSpc>
                <a:spcPct val="90000"/>
              </a:lnSpc>
              <a:spcBef>
                <a:spcPts val="0"/>
              </a:spcBef>
              <a:buNone/>
            </a:pPr>
            <a:r>
              <a:rPr lang="en-US" sz="1600" b="1" dirty="0" smtClean="0">
                <a:solidFill>
                  <a:srgbClr val="FFFFFF"/>
                </a:solidFill>
                <a:ea typeface="Arial"/>
                <a:cs typeface="Arial"/>
                <a:sym typeface="Arial"/>
              </a:rPr>
              <a:t>Service </a:t>
            </a:r>
            <a:r>
              <a:rPr lang="en-US" sz="1600" b="1" dirty="0">
                <a:solidFill>
                  <a:srgbClr val="FFFFFF"/>
                </a:solidFill>
                <a:ea typeface="Arial"/>
                <a:cs typeface="Arial"/>
                <a:sym typeface="Arial"/>
              </a:rPr>
              <a:t>Broker </a:t>
            </a:r>
            <a:r>
              <a:rPr lang="en-US" sz="1600" dirty="0">
                <a:solidFill>
                  <a:srgbClr val="FFFFFF"/>
                </a:solidFill>
                <a:ea typeface="Arial"/>
                <a:cs typeface="Arial"/>
                <a:sym typeface="Arial"/>
              </a:rPr>
              <a:t>is a component which implements the </a:t>
            </a:r>
            <a:r>
              <a:rPr lang="en-US" sz="1600" dirty="0" smtClean="0">
                <a:solidFill>
                  <a:srgbClr val="FFFFFF"/>
                </a:solidFill>
                <a:ea typeface="Arial"/>
                <a:cs typeface="Arial"/>
                <a:sym typeface="Arial"/>
              </a:rPr>
              <a:t>Service API. Service </a:t>
            </a:r>
            <a:r>
              <a:rPr lang="en-US" sz="1600" dirty="0">
                <a:solidFill>
                  <a:srgbClr val="FFFFFF"/>
                </a:solidFill>
                <a:ea typeface="Arial"/>
                <a:cs typeface="Arial"/>
                <a:sym typeface="Arial"/>
              </a:rPr>
              <a:t>brokers advertise a catalog of service offerings and service plans to Cloud </a:t>
            </a:r>
            <a:r>
              <a:rPr lang="en-US" sz="1600" dirty="0" smtClean="0">
                <a:solidFill>
                  <a:srgbClr val="FFFFFF"/>
                </a:solidFill>
                <a:ea typeface="Arial"/>
                <a:cs typeface="Arial"/>
                <a:sym typeface="Arial"/>
              </a:rPr>
              <a:t>Foundry.</a:t>
            </a:r>
          </a:p>
          <a:p>
            <a:pPr>
              <a:lnSpc>
                <a:spcPct val="90000"/>
              </a:lnSpc>
              <a:spcBef>
                <a:spcPts val="0"/>
              </a:spcBef>
              <a:buNone/>
            </a:pPr>
            <a:endParaRPr lang="en-US" sz="1600" dirty="0">
              <a:solidFill>
                <a:srgbClr val="FFFFFF"/>
              </a:solidFill>
              <a:ea typeface="Arial"/>
              <a:cs typeface="Arial"/>
              <a:sym typeface="Arial"/>
            </a:endParaRPr>
          </a:p>
          <a:p>
            <a:pPr>
              <a:lnSpc>
                <a:spcPct val="90000"/>
              </a:lnSpc>
              <a:spcBef>
                <a:spcPts val="0"/>
              </a:spcBef>
              <a:buNone/>
            </a:pPr>
            <a:endParaRPr lang="en-US" sz="1600" dirty="0" smtClean="0">
              <a:solidFill>
                <a:srgbClr val="FFFFFF"/>
              </a:solidFill>
              <a:ea typeface="Arial"/>
              <a:cs typeface="Arial"/>
              <a:sym typeface="Arial"/>
            </a:endParaRPr>
          </a:p>
          <a:p>
            <a:pPr marR="0" algn="l" rtl="0">
              <a:lnSpc>
                <a:spcPct val="90000"/>
              </a:lnSpc>
              <a:spcBef>
                <a:spcPts val="0"/>
              </a:spcBef>
              <a:buNone/>
            </a:pPr>
            <a:endParaRPr lang="en" sz="1200" dirty="0">
              <a:solidFill>
                <a:srgbClr val="FFFFFF"/>
              </a:solidFill>
            </a:endParaRPr>
          </a:p>
        </p:txBody>
      </p:sp>
    </p:spTree>
    <p:extLst>
      <p:ext uri="{BB962C8B-B14F-4D97-AF65-F5344CB8AC3E}">
        <p14:creationId xmlns:p14="http://schemas.microsoft.com/office/powerpoint/2010/main" val="3525644215"/>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hape 223"/>
          <p:cNvCxnSpPr/>
          <p:nvPr/>
        </p:nvCxnSpPr>
        <p:spPr>
          <a:xfrm rot="10800000" flipH="1">
            <a:off x="594600" y="700174"/>
            <a:ext cx="7954799" cy="25800"/>
          </a:xfrm>
          <a:prstGeom prst="straightConnector1">
            <a:avLst/>
          </a:prstGeom>
          <a:noFill/>
          <a:ln w="9525" cap="flat" cmpd="sng">
            <a:solidFill>
              <a:srgbClr val="999999"/>
            </a:solidFill>
            <a:prstDash val="solid"/>
            <a:round/>
            <a:headEnd type="none" w="lg" len="lg"/>
            <a:tailEnd type="none" w="lg" len="lg"/>
          </a:ln>
        </p:spPr>
      </p:cxnSp>
      <p:sp>
        <p:nvSpPr>
          <p:cNvPr id="5" name="Title 2"/>
          <p:cNvSpPr>
            <a:spLocks noGrp="1"/>
          </p:cNvSpPr>
          <p:nvPr>
            <p:ph type="title"/>
          </p:nvPr>
        </p:nvSpPr>
        <p:spPr>
          <a:xfrm>
            <a:off x="467581" y="114659"/>
            <a:ext cx="6406375" cy="585514"/>
          </a:xfrm>
        </p:spPr>
        <p:txBody>
          <a:bodyPr/>
          <a:lstStyle/>
          <a:p>
            <a:pPr algn="l"/>
            <a:r>
              <a:rPr lang="en-US" sz="2400" dirty="0" smtClean="0">
                <a:solidFill>
                  <a:srgbClr val="F5F5F5"/>
                </a:solidFill>
              </a:rPr>
              <a:t>Service Creation &amp; Binding</a:t>
            </a:r>
            <a:endParaRPr lang="en-US" sz="2400" dirty="0">
              <a:solidFill>
                <a:srgbClr val="F5F5F5"/>
              </a:solidFill>
            </a:endParaRPr>
          </a:p>
        </p:txBody>
      </p:sp>
      <p:pic>
        <p:nvPicPr>
          <p:cNvPr id="34" name="Shape 306"/>
          <p:cNvPicPr preferRelativeResize="0"/>
          <p:nvPr/>
        </p:nvPicPr>
        <p:blipFill>
          <a:blip r:embed="rId3">
            <a:alphaModFix/>
          </a:blip>
          <a:stretch>
            <a:fillRect/>
          </a:stretch>
        </p:blipFill>
        <p:spPr>
          <a:xfrm>
            <a:off x="8540109" y="4907301"/>
            <a:ext cx="616849" cy="255249"/>
          </a:xfrm>
          <a:prstGeom prst="rect">
            <a:avLst/>
          </a:prstGeom>
          <a:noFill/>
          <a:ln>
            <a:noFill/>
          </a:ln>
        </p:spPr>
      </p:pic>
      <p:sp>
        <p:nvSpPr>
          <p:cNvPr id="9" name="Shape 433"/>
          <p:cNvSpPr/>
          <p:nvPr/>
        </p:nvSpPr>
        <p:spPr>
          <a:xfrm>
            <a:off x="2038258" y="1184075"/>
            <a:ext cx="3258782" cy="3720844"/>
          </a:xfrm>
          <a:prstGeom prst="roundRect">
            <a:avLst>
              <a:gd name="adj" fmla="val 1559"/>
            </a:avLst>
          </a:prstGeom>
          <a:solidFill>
            <a:srgbClr val="EBEBEB"/>
          </a:solidFill>
          <a:ln w="25400">
            <a:solidFill>
              <a:srgbClr val="0F786E"/>
            </a:solidFill>
            <a:round/>
          </a:ln>
        </p:spPr>
        <p:txBody>
          <a:bodyPr lIns="0" tIns="0" rIns="0" bIns="0" anchor="ctr"/>
          <a:lstStyle/>
          <a:p>
            <a:pPr lvl="0"/>
            <a:endParaRPr/>
          </a:p>
        </p:txBody>
      </p:sp>
      <p:grpSp>
        <p:nvGrpSpPr>
          <p:cNvPr id="14" name="Group 436"/>
          <p:cNvGrpSpPr/>
          <p:nvPr/>
        </p:nvGrpSpPr>
        <p:grpSpPr>
          <a:xfrm>
            <a:off x="2894409" y="1628575"/>
            <a:ext cx="2061528" cy="387175"/>
            <a:chOff x="0" y="0"/>
            <a:chExt cx="2061526" cy="387174"/>
          </a:xfrm>
        </p:grpSpPr>
        <p:sp>
          <p:nvSpPr>
            <p:cNvPr id="15" name="Shape 434"/>
            <p:cNvSpPr/>
            <p:nvPr/>
          </p:nvSpPr>
          <p:spPr>
            <a:xfrm>
              <a:off x="0" y="0"/>
              <a:ext cx="2061527" cy="387175"/>
            </a:xfrm>
            <a:prstGeom prst="roundRect">
              <a:avLst>
                <a:gd name="adj" fmla="val 13038"/>
              </a:avLst>
            </a:prstGeom>
            <a:solidFill>
              <a:srgbClr val="545454"/>
            </a:solid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defRPr>
                  <a:solidFill>
                    <a:srgbClr val="FFFFFF"/>
                  </a:solidFill>
                  <a:latin typeface="Avenir Next"/>
                  <a:ea typeface="Avenir Next"/>
                  <a:cs typeface="Avenir Next"/>
                  <a:sym typeface="Avenir Next"/>
                </a:defRPr>
              </a:lvl1pPr>
            </a:lstStyle>
            <a:p>
              <a:pPr lvl="0">
                <a:defRPr>
                  <a:solidFill>
                    <a:srgbClr val="000000"/>
                  </a:solidFill>
                  <a:uFillTx/>
                </a:defRPr>
              </a:pPr>
              <a:r>
                <a:rPr>
                  <a:solidFill>
                    <a:srgbClr val="FFFFFF"/>
                  </a:solidFill>
                  <a:uFill>
                    <a:solidFill>
                      <a:srgbClr val="4D4D4D"/>
                    </a:solidFill>
                  </a:uFill>
                </a:rPr>
                <a:t>        DB</a:t>
              </a:r>
            </a:p>
          </p:txBody>
        </p:sp>
        <p:sp>
          <p:nvSpPr>
            <p:cNvPr id="16" name="Shape 435"/>
            <p:cNvSpPr/>
            <p:nvPr/>
          </p:nvSpPr>
          <p:spPr>
            <a:xfrm>
              <a:off x="139793" y="85728"/>
              <a:ext cx="206830" cy="215719"/>
            </a:xfrm>
            <a:custGeom>
              <a:avLst/>
              <a:gdLst/>
              <a:ahLst/>
              <a:cxnLst>
                <a:cxn ang="0">
                  <a:pos x="wd2" y="hd2"/>
                </a:cxn>
                <a:cxn ang="5400000">
                  <a:pos x="wd2" y="hd2"/>
                </a:cxn>
                <a:cxn ang="10800000">
                  <a:pos x="wd2" y="hd2"/>
                </a:cxn>
                <a:cxn ang="16200000">
                  <a:pos x="wd2" y="hd2"/>
                </a:cxn>
              </a:cxnLst>
              <a:rect l="0" t="0" r="r" b="b"/>
              <a:pathLst>
                <a:path w="21600" h="21600" extrusionOk="0">
                  <a:moveTo>
                    <a:pt x="0" y="12228"/>
                  </a:moveTo>
                  <a:cubicBezTo>
                    <a:pt x="0" y="13862"/>
                    <a:pt x="4835" y="15186"/>
                    <a:pt x="10800" y="15186"/>
                  </a:cubicBezTo>
                  <a:cubicBezTo>
                    <a:pt x="16765" y="15186"/>
                    <a:pt x="21600" y="13862"/>
                    <a:pt x="21600" y="12228"/>
                  </a:cubicBezTo>
                  <a:lnTo>
                    <a:pt x="21600" y="18660"/>
                  </a:lnTo>
                  <a:lnTo>
                    <a:pt x="21593" y="18660"/>
                  </a:lnTo>
                  <a:cubicBezTo>
                    <a:pt x="21563" y="20285"/>
                    <a:pt x="16742" y="21600"/>
                    <a:pt x="10800" y="21600"/>
                  </a:cubicBezTo>
                  <a:cubicBezTo>
                    <a:pt x="4858" y="21600"/>
                    <a:pt x="37" y="20285"/>
                    <a:pt x="7" y="18660"/>
                  </a:cubicBezTo>
                  <a:lnTo>
                    <a:pt x="0" y="18660"/>
                  </a:lnTo>
                  <a:lnTo>
                    <a:pt x="0" y="18641"/>
                  </a:lnTo>
                  <a:close/>
                  <a:moveTo>
                    <a:pt x="0" y="4106"/>
                  </a:moveTo>
                  <a:cubicBezTo>
                    <a:pt x="0" y="5740"/>
                    <a:pt x="4835" y="7065"/>
                    <a:pt x="10800" y="7065"/>
                  </a:cubicBezTo>
                  <a:cubicBezTo>
                    <a:pt x="16765" y="7065"/>
                    <a:pt x="21600" y="5740"/>
                    <a:pt x="21600" y="4106"/>
                  </a:cubicBezTo>
                  <a:lnTo>
                    <a:pt x="21600" y="10538"/>
                  </a:lnTo>
                  <a:lnTo>
                    <a:pt x="21593" y="10538"/>
                  </a:lnTo>
                  <a:cubicBezTo>
                    <a:pt x="21563" y="12164"/>
                    <a:pt x="16742" y="13478"/>
                    <a:pt x="10800" y="13478"/>
                  </a:cubicBezTo>
                  <a:cubicBezTo>
                    <a:pt x="4858" y="13478"/>
                    <a:pt x="37" y="12164"/>
                    <a:pt x="7" y="10538"/>
                  </a:cubicBezTo>
                  <a:lnTo>
                    <a:pt x="0" y="10538"/>
                  </a:lnTo>
                  <a:lnTo>
                    <a:pt x="0" y="10520"/>
                  </a:lnTo>
                  <a:close/>
                  <a:moveTo>
                    <a:pt x="10800" y="0"/>
                  </a:moveTo>
                  <a:cubicBezTo>
                    <a:pt x="16437" y="0"/>
                    <a:pt x="21006" y="1252"/>
                    <a:pt x="21006" y="2796"/>
                  </a:cubicBezTo>
                  <a:cubicBezTo>
                    <a:pt x="21006" y="4340"/>
                    <a:pt x="16437" y="5592"/>
                    <a:pt x="10800" y="5592"/>
                  </a:cubicBezTo>
                  <a:cubicBezTo>
                    <a:pt x="5163" y="5592"/>
                    <a:pt x="594" y="4340"/>
                    <a:pt x="594" y="2796"/>
                  </a:cubicBezTo>
                  <a:cubicBezTo>
                    <a:pt x="594" y="1252"/>
                    <a:pt x="5163" y="0"/>
                    <a:pt x="10800" y="0"/>
                  </a:cubicBezTo>
                  <a:close/>
                </a:path>
              </a:pathLst>
            </a:custGeom>
            <a:solidFill>
              <a:srgbClr val="FFFFFF"/>
            </a:solidFill>
            <a:ln w="12700" cap="flat">
              <a:noFill/>
              <a:miter lim="400000"/>
              <a:tailEnd type="triangle" w="med" len="med"/>
            </a:ln>
            <a:effectLst/>
          </p:spPr>
          <p:txBody>
            <a:bodyPr wrap="square" lIns="0" tIns="0" rIns="0" bIns="0" numCol="1" anchor="ctr">
              <a:noAutofit/>
            </a:bodyPr>
            <a:lstStyle/>
            <a:p>
              <a:pPr lvl="0" algn="ctr">
                <a:defRPr>
                  <a:solidFill>
                    <a:srgbClr val="FFFFFF"/>
                  </a:solidFill>
                  <a:uFillTx/>
                </a:defRPr>
              </a:pPr>
              <a:endParaRPr/>
            </a:p>
          </p:txBody>
        </p:sp>
      </p:grpSp>
      <p:grpSp>
        <p:nvGrpSpPr>
          <p:cNvPr id="17" name="Group 439"/>
          <p:cNvGrpSpPr/>
          <p:nvPr/>
        </p:nvGrpSpPr>
        <p:grpSpPr>
          <a:xfrm>
            <a:off x="2120089" y="1312477"/>
            <a:ext cx="367762" cy="3529198"/>
            <a:chOff x="0" y="0"/>
            <a:chExt cx="367761" cy="3529197"/>
          </a:xfrm>
        </p:grpSpPr>
        <p:sp>
          <p:nvSpPr>
            <p:cNvPr id="18" name="Shape 437"/>
            <p:cNvSpPr/>
            <p:nvPr/>
          </p:nvSpPr>
          <p:spPr>
            <a:xfrm rot="16200000">
              <a:off x="-1580718" y="1580718"/>
              <a:ext cx="3529198" cy="367762"/>
            </a:xfrm>
            <a:prstGeom prst="roundRect">
              <a:avLst>
                <a:gd name="adj" fmla="val 13079"/>
              </a:avLst>
            </a:prstGeom>
            <a:solidFill>
              <a:srgbClr val="5E5E5E"/>
            </a:solid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defRPr>
                  <a:solidFill>
                    <a:srgbClr val="FFFFFF"/>
                  </a:solidFill>
                  <a:latin typeface="Avenir Next"/>
                  <a:ea typeface="Avenir Next"/>
                  <a:cs typeface="Avenir Next"/>
                  <a:sym typeface="Avenir Next"/>
                </a:defRPr>
              </a:lvl1pPr>
            </a:lstStyle>
            <a:p>
              <a:pPr lvl="0">
                <a:defRPr>
                  <a:solidFill>
                    <a:srgbClr val="000000"/>
                  </a:solidFill>
                  <a:uFillTx/>
                </a:defRPr>
              </a:pPr>
              <a:r>
                <a:rPr>
                  <a:solidFill>
                    <a:srgbClr val="FFFFFF"/>
                  </a:solidFill>
                  <a:uFill>
                    <a:solidFill>
                      <a:srgbClr val="4D4D4D"/>
                    </a:solidFill>
                  </a:uFill>
                </a:rPr>
                <a:t>        Router</a:t>
              </a:r>
            </a:p>
          </p:txBody>
        </p:sp>
        <p:pic>
          <p:nvPicPr>
            <p:cNvPr id="19" name="pasted-image.pdf"/>
            <p:cNvPicPr/>
            <p:nvPr/>
          </p:nvPicPr>
          <p:blipFill>
            <a:blip r:embed="rId4">
              <a:extLst/>
            </a:blip>
            <a:stretch>
              <a:fillRect/>
            </a:stretch>
          </p:blipFill>
          <p:spPr>
            <a:xfrm rot="16200000">
              <a:off x="74044" y="3210348"/>
              <a:ext cx="228477" cy="228477"/>
            </a:xfrm>
            <a:prstGeom prst="rect">
              <a:avLst/>
            </a:prstGeom>
            <a:ln w="3175" cap="flat">
              <a:noFill/>
              <a:miter lim="400000"/>
            </a:ln>
            <a:effectLst/>
          </p:spPr>
        </p:pic>
      </p:grpSp>
      <p:sp>
        <p:nvSpPr>
          <p:cNvPr id="20" name="Shape 442"/>
          <p:cNvSpPr/>
          <p:nvPr/>
        </p:nvSpPr>
        <p:spPr>
          <a:xfrm>
            <a:off x="4114800" y="1628575"/>
            <a:ext cx="675755" cy="39624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lvl="0">
              <a:defRPr>
                <a:solidFill>
                  <a:srgbClr val="000000"/>
                </a:solidFill>
                <a:uFillTx/>
              </a:defRPr>
            </a:pPr>
            <a:r>
              <a:rPr sz="900">
                <a:solidFill>
                  <a:srgbClr val="FFFFFF"/>
                </a:solidFill>
                <a:latin typeface="Avenir Next"/>
                <a:ea typeface="Avenir Next"/>
                <a:cs typeface="Avenir Next"/>
                <a:sym typeface="Avenir Next"/>
              </a:rPr>
              <a:t>Service</a:t>
            </a:r>
          </a:p>
          <a:p>
            <a:pPr lvl="0">
              <a:defRPr>
                <a:solidFill>
                  <a:srgbClr val="000000"/>
                </a:solidFill>
                <a:uFillTx/>
              </a:defRPr>
            </a:pPr>
            <a:r>
              <a:rPr sz="900">
                <a:solidFill>
                  <a:srgbClr val="FFFFFF"/>
                </a:solidFill>
                <a:latin typeface="Avenir Next"/>
                <a:ea typeface="Avenir Next"/>
                <a:cs typeface="Avenir Next"/>
                <a:sym typeface="Avenir Next"/>
              </a:rPr>
              <a:t>credentials</a:t>
            </a:r>
          </a:p>
        </p:txBody>
      </p:sp>
      <p:sp>
        <p:nvSpPr>
          <p:cNvPr id="21" name="Shape 443"/>
          <p:cNvSpPr/>
          <p:nvPr/>
        </p:nvSpPr>
        <p:spPr>
          <a:xfrm rot="10800000">
            <a:off x="6271376" y="2645770"/>
            <a:ext cx="1614775" cy="304801"/>
          </a:xfrm>
          <a:prstGeom prst="rightArrow">
            <a:avLst>
              <a:gd name="adj1" fmla="val 65968"/>
              <a:gd name="adj2" fmla="val 85375"/>
            </a:avLst>
          </a:prstGeom>
          <a:solidFill>
            <a:srgbClr val="0F786E"/>
          </a:solidFill>
          <a:ln w="12700">
            <a:miter lim="400000"/>
            <a:tailEnd type="triangle"/>
          </a:ln>
        </p:spPr>
        <p:txBody>
          <a:bodyPr lIns="0" tIns="0" rIns="0" bIns="0" anchor="ctr"/>
          <a:lstStyle/>
          <a:p>
            <a:pPr lvl="0" algn="ctr">
              <a:defRPr>
                <a:solidFill>
                  <a:srgbClr val="FFFFFF"/>
                </a:solidFill>
                <a:uFillTx/>
              </a:defRPr>
            </a:pPr>
            <a:endParaRPr/>
          </a:p>
        </p:txBody>
      </p:sp>
      <p:sp>
        <p:nvSpPr>
          <p:cNvPr id="22" name="Shape 444"/>
          <p:cNvSpPr/>
          <p:nvPr/>
        </p:nvSpPr>
        <p:spPr>
          <a:xfrm rot="10800000">
            <a:off x="6271376" y="3271422"/>
            <a:ext cx="1614775" cy="304801"/>
          </a:xfrm>
          <a:prstGeom prst="rightArrow">
            <a:avLst>
              <a:gd name="adj1" fmla="val 65968"/>
              <a:gd name="adj2" fmla="val 85375"/>
            </a:avLst>
          </a:prstGeom>
          <a:solidFill>
            <a:srgbClr val="0F786E"/>
          </a:solidFill>
          <a:ln w="12700">
            <a:miter lim="400000"/>
            <a:tailEnd type="triangle"/>
          </a:ln>
        </p:spPr>
        <p:txBody>
          <a:bodyPr lIns="0" tIns="0" rIns="0" bIns="0" anchor="ctr"/>
          <a:lstStyle/>
          <a:p>
            <a:pPr lvl="0" algn="ctr">
              <a:defRPr>
                <a:solidFill>
                  <a:srgbClr val="FFFFFF"/>
                </a:solidFill>
                <a:uFillTx/>
              </a:defRPr>
            </a:pPr>
            <a:endParaRPr/>
          </a:p>
        </p:txBody>
      </p:sp>
      <p:grpSp>
        <p:nvGrpSpPr>
          <p:cNvPr id="23" name="Group 447"/>
          <p:cNvGrpSpPr/>
          <p:nvPr/>
        </p:nvGrpSpPr>
        <p:grpSpPr>
          <a:xfrm>
            <a:off x="6271376" y="2332944"/>
            <a:ext cx="1614775" cy="304801"/>
            <a:chOff x="0" y="0"/>
            <a:chExt cx="1614774" cy="304800"/>
          </a:xfrm>
        </p:grpSpPr>
        <p:sp>
          <p:nvSpPr>
            <p:cNvPr id="24" name="Shape 445"/>
            <p:cNvSpPr/>
            <p:nvPr/>
          </p:nvSpPr>
          <p:spPr>
            <a:xfrm>
              <a:off x="0" y="0"/>
              <a:ext cx="1614775" cy="304800"/>
            </a:xfrm>
            <a:prstGeom prst="rightArrow">
              <a:avLst>
                <a:gd name="adj1" fmla="val 65968"/>
                <a:gd name="adj2" fmla="val 85375"/>
              </a:avLst>
            </a:prstGeom>
            <a:solidFill>
              <a:srgbClr val="0F786E"/>
            </a:solidFill>
            <a:ln w="12700" cap="flat">
              <a:noFill/>
              <a:miter lim="400000"/>
              <a:tailEnd type="triangle" w="med" len="med"/>
            </a:ln>
            <a:effectLst/>
          </p:spPr>
          <p:txBody>
            <a:bodyPr wrap="square" lIns="0" tIns="0" rIns="0" bIns="0" numCol="1" anchor="ctr">
              <a:noAutofit/>
            </a:bodyPr>
            <a:lstStyle/>
            <a:p>
              <a:pPr lvl="0" algn="ctr">
                <a:defRPr>
                  <a:solidFill>
                    <a:srgbClr val="FFFFFF"/>
                  </a:solidFill>
                  <a:uFillTx/>
                </a:defRPr>
              </a:pPr>
              <a:endParaRPr/>
            </a:p>
          </p:txBody>
        </p:sp>
        <p:sp>
          <p:nvSpPr>
            <p:cNvPr id="25" name="Shape 446"/>
            <p:cNvSpPr/>
            <p:nvPr/>
          </p:nvSpPr>
          <p:spPr>
            <a:xfrm>
              <a:off x="0" y="63500"/>
              <a:ext cx="1443110" cy="177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a:defRPr sz="1000">
                  <a:solidFill>
                    <a:srgbClr val="FFFFFF"/>
                  </a:solidFill>
                  <a:uFillTx/>
                  <a:latin typeface="Avenir Next"/>
                  <a:ea typeface="Avenir Next"/>
                  <a:cs typeface="Avenir Next"/>
                  <a:sym typeface="Avenir Next"/>
                </a:defRPr>
              </a:lvl1pPr>
            </a:lstStyle>
            <a:p>
              <a:pPr lvl="0">
                <a:defRPr sz="1800">
                  <a:solidFill>
                    <a:srgbClr val="000000"/>
                  </a:solidFill>
                </a:defRPr>
              </a:pPr>
              <a:r>
                <a:rPr sz="1000">
                  <a:solidFill>
                    <a:srgbClr val="FFFFFF"/>
                  </a:solidFill>
                </a:rPr>
                <a:t>reserve resources</a:t>
              </a:r>
            </a:p>
          </p:txBody>
        </p:sp>
      </p:grpSp>
      <p:grpSp>
        <p:nvGrpSpPr>
          <p:cNvPr id="26" name="Group 450"/>
          <p:cNvGrpSpPr/>
          <p:nvPr/>
        </p:nvGrpSpPr>
        <p:grpSpPr>
          <a:xfrm>
            <a:off x="6271376" y="2971119"/>
            <a:ext cx="1614775" cy="304801"/>
            <a:chOff x="0" y="0"/>
            <a:chExt cx="1614774" cy="304800"/>
          </a:xfrm>
        </p:grpSpPr>
        <p:sp>
          <p:nvSpPr>
            <p:cNvPr id="27" name="Shape 448"/>
            <p:cNvSpPr/>
            <p:nvPr/>
          </p:nvSpPr>
          <p:spPr>
            <a:xfrm>
              <a:off x="0" y="0"/>
              <a:ext cx="1614775" cy="304800"/>
            </a:xfrm>
            <a:prstGeom prst="rightArrow">
              <a:avLst>
                <a:gd name="adj1" fmla="val 65968"/>
                <a:gd name="adj2" fmla="val 85375"/>
              </a:avLst>
            </a:prstGeom>
            <a:solidFill>
              <a:srgbClr val="0F786E"/>
            </a:solidFill>
            <a:ln w="12700" cap="flat">
              <a:noFill/>
              <a:miter lim="400000"/>
              <a:tailEnd type="triangle" w="med" len="med"/>
            </a:ln>
            <a:effectLst/>
          </p:spPr>
          <p:txBody>
            <a:bodyPr wrap="square" lIns="0" tIns="0" rIns="0" bIns="0" numCol="1" anchor="ctr">
              <a:noAutofit/>
            </a:bodyPr>
            <a:lstStyle/>
            <a:p>
              <a:pPr lvl="0" algn="ctr">
                <a:defRPr>
                  <a:solidFill>
                    <a:srgbClr val="FFFFFF"/>
                  </a:solidFill>
                  <a:uFillTx/>
                </a:defRPr>
              </a:pPr>
              <a:endParaRPr/>
            </a:p>
          </p:txBody>
        </p:sp>
        <p:sp>
          <p:nvSpPr>
            <p:cNvPr id="28" name="Shape 449"/>
            <p:cNvSpPr/>
            <p:nvPr/>
          </p:nvSpPr>
          <p:spPr>
            <a:xfrm>
              <a:off x="0" y="63500"/>
              <a:ext cx="1443110" cy="177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a:defRPr sz="1000">
                  <a:solidFill>
                    <a:srgbClr val="FFFFFF"/>
                  </a:solidFill>
                  <a:uFillTx/>
                  <a:latin typeface="Avenir Next"/>
                  <a:ea typeface="Avenir Next"/>
                  <a:cs typeface="Avenir Next"/>
                  <a:sym typeface="Avenir Next"/>
                </a:defRPr>
              </a:lvl1pPr>
            </a:lstStyle>
            <a:p>
              <a:pPr lvl="0">
                <a:defRPr sz="1800">
                  <a:solidFill>
                    <a:srgbClr val="000000"/>
                  </a:solidFill>
                </a:defRPr>
              </a:pPr>
              <a:r>
                <a:rPr sz="1000">
                  <a:solidFill>
                    <a:srgbClr val="FFFFFF"/>
                  </a:solidFill>
                </a:rPr>
                <a:t>obtain connection data</a:t>
              </a:r>
            </a:p>
          </p:txBody>
        </p:sp>
      </p:grpSp>
      <p:grpSp>
        <p:nvGrpSpPr>
          <p:cNvPr id="29" name="Group 453"/>
          <p:cNvGrpSpPr/>
          <p:nvPr/>
        </p:nvGrpSpPr>
        <p:grpSpPr>
          <a:xfrm>
            <a:off x="304800" y="2339775"/>
            <a:ext cx="914400" cy="1217217"/>
            <a:chOff x="0" y="0"/>
            <a:chExt cx="914400" cy="1217216"/>
          </a:xfrm>
        </p:grpSpPr>
        <p:sp>
          <p:nvSpPr>
            <p:cNvPr id="30" name="Shape 451"/>
            <p:cNvSpPr/>
            <p:nvPr/>
          </p:nvSpPr>
          <p:spPr>
            <a:xfrm>
              <a:off x="0" y="0"/>
              <a:ext cx="914400" cy="1217217"/>
            </a:xfrm>
            <a:prstGeom prst="roundRect">
              <a:avLst>
                <a:gd name="adj" fmla="val 4579"/>
              </a:avLst>
            </a:prstGeom>
            <a:solidFill>
              <a:srgbClr val="E49837"/>
            </a:solidFill>
            <a:ln w="12700" cap="flat">
              <a:noFill/>
              <a:miter lim="400000"/>
            </a:ln>
            <a:effectLst>
              <a:outerShdw blurRad="38100" dist="23000" dir="5400000" rotWithShape="0">
                <a:srgbClr val="808080">
                  <a:alpha val="34999"/>
                </a:srgbClr>
              </a:outerShdw>
            </a:effectLst>
          </p:spPr>
          <p:txBody>
            <a:bodyPr wrap="square" lIns="0" tIns="0" rIns="0" bIns="0" numCol="1" anchor="t">
              <a:noAutofit/>
            </a:bodyPr>
            <a:lstStyle/>
            <a:p>
              <a:pPr lvl="0" algn="ctr">
                <a:defRPr sz="1200" b="1">
                  <a:solidFill>
                    <a:srgbClr val="FFFFFF"/>
                  </a:solidFill>
                  <a:uFillTx/>
                </a:defRPr>
              </a:pPr>
              <a:endParaRPr/>
            </a:p>
          </p:txBody>
        </p:sp>
        <p:sp>
          <p:nvSpPr>
            <p:cNvPr id="31" name="Shape 452"/>
            <p:cNvSpPr/>
            <p:nvPr/>
          </p:nvSpPr>
          <p:spPr>
            <a:xfrm>
              <a:off x="12263" y="12263"/>
              <a:ext cx="889874" cy="2032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1200">
                  <a:solidFill>
                    <a:srgbClr val="FFFFFF"/>
                  </a:solidFill>
                  <a:uFillTx/>
                  <a:latin typeface="Avenir Next"/>
                  <a:ea typeface="Avenir Next"/>
                  <a:cs typeface="Avenir Next"/>
                  <a:sym typeface="Avenir Next"/>
                </a:defRPr>
              </a:lvl1pPr>
            </a:lstStyle>
            <a:p>
              <a:pPr lvl="0">
                <a:defRPr sz="1800">
                  <a:solidFill>
                    <a:srgbClr val="000000"/>
                  </a:solidFill>
                </a:defRPr>
              </a:pPr>
              <a:r>
                <a:rPr sz="1200">
                  <a:solidFill>
                    <a:srgbClr val="FFFFFF"/>
                  </a:solidFill>
                </a:rPr>
                <a:t>CLI</a:t>
              </a:r>
            </a:p>
          </p:txBody>
        </p:sp>
      </p:grpSp>
      <p:grpSp>
        <p:nvGrpSpPr>
          <p:cNvPr id="32" name="Group 456"/>
          <p:cNvGrpSpPr/>
          <p:nvPr/>
        </p:nvGrpSpPr>
        <p:grpSpPr>
          <a:xfrm>
            <a:off x="2831917" y="2339775"/>
            <a:ext cx="914401" cy="1217217"/>
            <a:chOff x="0" y="0"/>
            <a:chExt cx="914400" cy="1217216"/>
          </a:xfrm>
        </p:grpSpPr>
        <p:sp>
          <p:nvSpPr>
            <p:cNvPr id="33" name="Shape 454"/>
            <p:cNvSpPr/>
            <p:nvPr/>
          </p:nvSpPr>
          <p:spPr>
            <a:xfrm>
              <a:off x="0" y="0"/>
              <a:ext cx="914400" cy="1217217"/>
            </a:xfrm>
            <a:prstGeom prst="roundRect">
              <a:avLst>
                <a:gd name="adj" fmla="val 4579"/>
              </a:avLst>
            </a:prstGeom>
            <a:solidFill>
              <a:srgbClr val="E49837"/>
            </a:solidFill>
            <a:ln w="12700" cap="flat">
              <a:noFill/>
              <a:miter lim="400000"/>
            </a:ln>
            <a:effectLst>
              <a:outerShdw blurRad="38100" dist="23000" dir="5400000" rotWithShape="0">
                <a:srgbClr val="808080">
                  <a:alpha val="34999"/>
                </a:srgbClr>
              </a:outerShdw>
            </a:effectLst>
          </p:spPr>
          <p:txBody>
            <a:bodyPr wrap="square" lIns="0" tIns="0" rIns="0" bIns="0" numCol="1" anchor="t">
              <a:noAutofit/>
            </a:bodyPr>
            <a:lstStyle/>
            <a:p>
              <a:pPr lvl="0" algn="ctr">
                <a:defRPr sz="1200" b="1">
                  <a:solidFill>
                    <a:srgbClr val="FFFFFF"/>
                  </a:solidFill>
                  <a:uFillTx/>
                </a:defRPr>
              </a:pPr>
              <a:endParaRPr/>
            </a:p>
          </p:txBody>
        </p:sp>
        <p:sp>
          <p:nvSpPr>
            <p:cNvPr id="35" name="Shape 455"/>
            <p:cNvSpPr/>
            <p:nvPr/>
          </p:nvSpPr>
          <p:spPr>
            <a:xfrm>
              <a:off x="12263" y="12263"/>
              <a:ext cx="889874" cy="4064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1200">
                  <a:solidFill>
                    <a:srgbClr val="FFFFFF"/>
                  </a:solidFill>
                  <a:uFillTx/>
                  <a:latin typeface="Avenir Next"/>
                  <a:ea typeface="Avenir Next"/>
                  <a:cs typeface="Avenir Next"/>
                  <a:sym typeface="Avenir Next"/>
                </a:defRPr>
              </a:lvl1pPr>
            </a:lstStyle>
            <a:p>
              <a:pPr lvl="0">
                <a:defRPr sz="1800">
                  <a:solidFill>
                    <a:srgbClr val="000000"/>
                  </a:solidFill>
                </a:defRPr>
              </a:pPr>
              <a:r>
                <a:rPr sz="1200">
                  <a:solidFill>
                    <a:srgbClr val="FFFFFF"/>
                  </a:solidFill>
                </a:rPr>
                <a:t>Cloud Controller</a:t>
              </a:r>
            </a:p>
          </p:txBody>
        </p:sp>
      </p:grpSp>
      <p:grpSp>
        <p:nvGrpSpPr>
          <p:cNvPr id="36" name="Group 459"/>
          <p:cNvGrpSpPr/>
          <p:nvPr/>
        </p:nvGrpSpPr>
        <p:grpSpPr>
          <a:xfrm>
            <a:off x="5359034" y="2339775"/>
            <a:ext cx="914401" cy="1217217"/>
            <a:chOff x="0" y="0"/>
            <a:chExt cx="914400" cy="1217216"/>
          </a:xfrm>
        </p:grpSpPr>
        <p:sp>
          <p:nvSpPr>
            <p:cNvPr id="37" name="Shape 457"/>
            <p:cNvSpPr/>
            <p:nvPr/>
          </p:nvSpPr>
          <p:spPr>
            <a:xfrm>
              <a:off x="0" y="0"/>
              <a:ext cx="914400" cy="1217217"/>
            </a:xfrm>
            <a:prstGeom prst="roundRect">
              <a:avLst>
                <a:gd name="adj" fmla="val 4579"/>
              </a:avLst>
            </a:prstGeom>
            <a:solidFill>
              <a:srgbClr val="E49837"/>
            </a:solidFill>
            <a:ln w="12700" cap="flat">
              <a:noFill/>
              <a:miter lim="400000"/>
            </a:ln>
            <a:effectLst>
              <a:outerShdw blurRad="38100" dist="23000" dir="5400000" rotWithShape="0">
                <a:srgbClr val="808080">
                  <a:alpha val="34999"/>
                </a:srgbClr>
              </a:outerShdw>
            </a:effectLst>
          </p:spPr>
          <p:txBody>
            <a:bodyPr wrap="square" lIns="0" tIns="0" rIns="0" bIns="0" numCol="1" anchor="t">
              <a:noAutofit/>
            </a:bodyPr>
            <a:lstStyle/>
            <a:p>
              <a:pPr lvl="0" algn="ctr">
                <a:defRPr sz="1200" b="1">
                  <a:solidFill>
                    <a:srgbClr val="FFFFFF"/>
                  </a:solidFill>
                  <a:uFillTx/>
                </a:defRPr>
              </a:pPr>
              <a:endParaRPr/>
            </a:p>
          </p:txBody>
        </p:sp>
        <p:sp>
          <p:nvSpPr>
            <p:cNvPr id="38" name="Shape 458"/>
            <p:cNvSpPr/>
            <p:nvPr/>
          </p:nvSpPr>
          <p:spPr>
            <a:xfrm>
              <a:off x="12263" y="12263"/>
              <a:ext cx="889874" cy="4064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lvl="0" algn="ctr">
                <a:defRPr>
                  <a:solidFill>
                    <a:srgbClr val="000000"/>
                  </a:solidFill>
                  <a:uFillTx/>
                </a:defRPr>
              </a:pPr>
              <a:r>
                <a:rPr sz="1200">
                  <a:solidFill>
                    <a:srgbClr val="FFFFFF"/>
                  </a:solidFill>
                  <a:latin typeface="Avenir Next"/>
                  <a:ea typeface="Avenir Next"/>
                  <a:cs typeface="Avenir Next"/>
                  <a:sym typeface="Avenir Next"/>
                </a:rPr>
                <a:t>Service</a:t>
              </a:r>
            </a:p>
            <a:p>
              <a:pPr lvl="0" algn="ctr">
                <a:defRPr>
                  <a:solidFill>
                    <a:srgbClr val="000000"/>
                  </a:solidFill>
                  <a:uFillTx/>
                </a:defRPr>
              </a:pPr>
              <a:r>
                <a:rPr sz="1200">
                  <a:solidFill>
                    <a:srgbClr val="FFFFFF"/>
                  </a:solidFill>
                  <a:latin typeface="Avenir Next"/>
                  <a:ea typeface="Avenir Next"/>
                  <a:cs typeface="Avenir Next"/>
                  <a:sym typeface="Avenir Next"/>
                </a:rPr>
                <a:t>Broker</a:t>
              </a:r>
            </a:p>
          </p:txBody>
        </p:sp>
      </p:grpSp>
      <p:grpSp>
        <p:nvGrpSpPr>
          <p:cNvPr id="39" name="Group 462"/>
          <p:cNvGrpSpPr/>
          <p:nvPr/>
        </p:nvGrpSpPr>
        <p:grpSpPr>
          <a:xfrm>
            <a:off x="7886151" y="2339775"/>
            <a:ext cx="914401" cy="1217217"/>
            <a:chOff x="0" y="0"/>
            <a:chExt cx="914400" cy="1217216"/>
          </a:xfrm>
        </p:grpSpPr>
        <p:sp>
          <p:nvSpPr>
            <p:cNvPr id="40" name="Shape 460"/>
            <p:cNvSpPr/>
            <p:nvPr/>
          </p:nvSpPr>
          <p:spPr>
            <a:xfrm>
              <a:off x="0" y="0"/>
              <a:ext cx="914400" cy="1217217"/>
            </a:xfrm>
            <a:prstGeom prst="roundRect">
              <a:avLst>
                <a:gd name="adj" fmla="val 4579"/>
              </a:avLst>
            </a:prstGeom>
            <a:solidFill>
              <a:srgbClr val="E49837"/>
            </a:solidFill>
            <a:ln w="12700" cap="flat">
              <a:noFill/>
              <a:miter lim="400000"/>
            </a:ln>
            <a:effectLst>
              <a:outerShdw blurRad="38100" dist="23000" dir="5400000" rotWithShape="0">
                <a:srgbClr val="808080">
                  <a:alpha val="34999"/>
                </a:srgbClr>
              </a:outerShdw>
            </a:effectLst>
          </p:spPr>
          <p:txBody>
            <a:bodyPr wrap="square" lIns="0" tIns="0" rIns="0" bIns="0" numCol="1" anchor="t">
              <a:noAutofit/>
            </a:bodyPr>
            <a:lstStyle/>
            <a:p>
              <a:pPr lvl="0" algn="ctr">
                <a:defRPr sz="1200" b="1">
                  <a:solidFill>
                    <a:srgbClr val="FFFFFF"/>
                  </a:solidFill>
                  <a:uFillTx/>
                </a:defRPr>
              </a:pPr>
              <a:endParaRPr/>
            </a:p>
          </p:txBody>
        </p:sp>
        <p:sp>
          <p:nvSpPr>
            <p:cNvPr id="41" name="Shape 461"/>
            <p:cNvSpPr/>
            <p:nvPr/>
          </p:nvSpPr>
          <p:spPr>
            <a:xfrm>
              <a:off x="12263" y="12263"/>
              <a:ext cx="889874" cy="4064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lvl="0" algn="ctr">
                <a:defRPr>
                  <a:solidFill>
                    <a:srgbClr val="000000"/>
                  </a:solidFill>
                  <a:uFillTx/>
                </a:defRPr>
              </a:pPr>
              <a:r>
                <a:rPr sz="1200">
                  <a:solidFill>
                    <a:srgbClr val="FFFFFF"/>
                  </a:solidFill>
                  <a:latin typeface="Avenir Next"/>
                  <a:ea typeface="Avenir Next"/>
                  <a:cs typeface="Avenir Next"/>
                  <a:sym typeface="Avenir Next"/>
                </a:rPr>
                <a:t>Data</a:t>
              </a:r>
            </a:p>
            <a:p>
              <a:pPr lvl="0" algn="ctr">
                <a:defRPr>
                  <a:solidFill>
                    <a:srgbClr val="000000"/>
                  </a:solidFill>
                  <a:uFillTx/>
                </a:defRPr>
              </a:pPr>
              <a:r>
                <a:rPr sz="1200">
                  <a:solidFill>
                    <a:srgbClr val="FFFFFF"/>
                  </a:solidFill>
                  <a:latin typeface="Avenir Next"/>
                  <a:ea typeface="Avenir Next"/>
                  <a:cs typeface="Avenir Next"/>
                  <a:sym typeface="Avenir Next"/>
                </a:rPr>
                <a:t>Service</a:t>
              </a:r>
            </a:p>
          </p:txBody>
        </p:sp>
      </p:grpSp>
      <p:sp>
        <p:nvSpPr>
          <p:cNvPr id="42" name="Shape 463"/>
          <p:cNvSpPr/>
          <p:nvPr/>
        </p:nvSpPr>
        <p:spPr>
          <a:xfrm>
            <a:off x="3189576" y="2934404"/>
            <a:ext cx="199083" cy="265672"/>
          </a:xfrm>
          <a:custGeom>
            <a:avLst/>
            <a:gdLst/>
            <a:ahLst/>
            <a:cxnLst>
              <a:cxn ang="0">
                <a:pos x="wd2" y="hd2"/>
              </a:cxn>
              <a:cxn ang="5400000">
                <a:pos x="wd2" y="hd2"/>
              </a:cxn>
              <a:cxn ang="10800000">
                <a:pos x="wd2" y="hd2"/>
              </a:cxn>
              <a:cxn ang="16200000">
                <a:pos x="wd2" y="hd2"/>
              </a:cxn>
            </a:cxnLst>
            <a:rect l="0" t="0" r="r" b="b"/>
            <a:pathLst>
              <a:path w="21600" h="21600" extrusionOk="0">
                <a:moveTo>
                  <a:pt x="10800" y="16618"/>
                </a:moveTo>
                <a:lnTo>
                  <a:pt x="6946" y="18824"/>
                </a:lnTo>
                <a:cubicBezTo>
                  <a:pt x="7990" y="19479"/>
                  <a:pt x="9343" y="19815"/>
                  <a:pt x="10800" y="19815"/>
                </a:cubicBezTo>
                <a:cubicBezTo>
                  <a:pt x="12257" y="19815"/>
                  <a:pt x="13610" y="19479"/>
                  <a:pt x="14654" y="18825"/>
                </a:cubicBezTo>
                <a:close/>
                <a:moveTo>
                  <a:pt x="4280" y="12886"/>
                </a:moveTo>
                <a:cubicBezTo>
                  <a:pt x="3997" y="13421"/>
                  <a:pt x="3858" y="14005"/>
                  <a:pt x="3858" y="14613"/>
                </a:cubicBezTo>
                <a:cubicBezTo>
                  <a:pt x="3858" y="16342"/>
                  <a:pt x="4983" y="17873"/>
                  <a:pt x="6787" y="18744"/>
                </a:cubicBezTo>
                <a:lnTo>
                  <a:pt x="8263" y="15166"/>
                </a:lnTo>
                <a:close/>
                <a:moveTo>
                  <a:pt x="17320" y="12886"/>
                </a:moveTo>
                <a:lnTo>
                  <a:pt x="13337" y="15166"/>
                </a:lnTo>
                <a:lnTo>
                  <a:pt x="14813" y="18744"/>
                </a:lnTo>
                <a:cubicBezTo>
                  <a:pt x="16617" y="17873"/>
                  <a:pt x="17742" y="16342"/>
                  <a:pt x="17742" y="14613"/>
                </a:cubicBezTo>
                <a:cubicBezTo>
                  <a:pt x="17742" y="14005"/>
                  <a:pt x="17603" y="13421"/>
                  <a:pt x="17320" y="12886"/>
                </a:cubicBezTo>
                <a:close/>
                <a:moveTo>
                  <a:pt x="10970" y="9424"/>
                </a:moveTo>
                <a:lnTo>
                  <a:pt x="12368" y="12816"/>
                </a:lnTo>
                <a:lnTo>
                  <a:pt x="17290" y="12816"/>
                </a:lnTo>
                <a:cubicBezTo>
                  <a:pt x="16353" y="10863"/>
                  <a:pt x="13884" y="9465"/>
                  <a:pt x="10970" y="9424"/>
                </a:cubicBezTo>
                <a:close/>
                <a:moveTo>
                  <a:pt x="10630" y="9424"/>
                </a:moveTo>
                <a:cubicBezTo>
                  <a:pt x="7716" y="9465"/>
                  <a:pt x="5247" y="10863"/>
                  <a:pt x="4310" y="12816"/>
                </a:cubicBezTo>
                <a:lnTo>
                  <a:pt x="9232" y="12816"/>
                </a:lnTo>
                <a:close/>
                <a:moveTo>
                  <a:pt x="12665" y="2637"/>
                </a:moveTo>
                <a:lnTo>
                  <a:pt x="20124" y="2637"/>
                </a:lnTo>
                <a:lnTo>
                  <a:pt x="20124" y="5249"/>
                </a:lnTo>
                <a:lnTo>
                  <a:pt x="15871" y="8762"/>
                </a:lnTo>
                <a:cubicBezTo>
                  <a:pt x="18434" y="9999"/>
                  <a:pt x="20124" y="12158"/>
                  <a:pt x="20124" y="14613"/>
                </a:cubicBezTo>
                <a:cubicBezTo>
                  <a:pt x="20124" y="18472"/>
                  <a:pt x="15949" y="21600"/>
                  <a:pt x="10800" y="21600"/>
                </a:cubicBezTo>
                <a:cubicBezTo>
                  <a:pt x="5651" y="21600"/>
                  <a:pt x="1476" y="18472"/>
                  <a:pt x="1476" y="14613"/>
                </a:cubicBezTo>
                <a:cubicBezTo>
                  <a:pt x="1476" y="12161"/>
                  <a:pt x="3162" y="10004"/>
                  <a:pt x="5719" y="8766"/>
                </a:cubicBezTo>
                <a:lnTo>
                  <a:pt x="1476" y="5261"/>
                </a:lnTo>
                <a:lnTo>
                  <a:pt x="1476" y="2649"/>
                </a:lnTo>
                <a:lnTo>
                  <a:pt x="8935" y="2649"/>
                </a:lnTo>
                <a:lnTo>
                  <a:pt x="8935" y="7767"/>
                </a:lnTo>
                <a:cubicBezTo>
                  <a:pt x="9538" y="7675"/>
                  <a:pt x="10161" y="7626"/>
                  <a:pt x="10800" y="7626"/>
                </a:cubicBezTo>
                <a:lnTo>
                  <a:pt x="12665" y="7767"/>
                </a:lnTo>
                <a:lnTo>
                  <a:pt x="12665" y="5249"/>
                </a:lnTo>
                <a:close/>
                <a:moveTo>
                  <a:pt x="0" y="0"/>
                </a:moveTo>
                <a:lnTo>
                  <a:pt x="21600" y="0"/>
                </a:lnTo>
                <a:lnTo>
                  <a:pt x="21600" y="1688"/>
                </a:lnTo>
                <a:lnTo>
                  <a:pt x="0" y="1688"/>
                </a:lnTo>
                <a:close/>
              </a:path>
            </a:pathLst>
          </a:custGeom>
          <a:solidFill>
            <a:srgbClr val="FFFFFF"/>
          </a:solidFill>
          <a:ln w="12700">
            <a:miter lim="400000"/>
            <a:tailEnd type="triangle"/>
          </a:ln>
        </p:spPr>
        <p:txBody>
          <a:bodyPr lIns="0" tIns="0" rIns="0" bIns="0" anchor="ctr"/>
          <a:lstStyle/>
          <a:p>
            <a:pPr lvl="0" algn="ctr">
              <a:defRPr>
                <a:solidFill>
                  <a:srgbClr val="FFFFFF"/>
                </a:solidFill>
                <a:uFillTx/>
              </a:defRPr>
            </a:pPr>
            <a:endParaRPr/>
          </a:p>
        </p:txBody>
      </p:sp>
      <p:sp>
        <p:nvSpPr>
          <p:cNvPr id="43" name="Shape 464"/>
          <p:cNvSpPr/>
          <p:nvPr/>
        </p:nvSpPr>
        <p:spPr>
          <a:xfrm>
            <a:off x="5702458" y="2934404"/>
            <a:ext cx="227550" cy="227547"/>
          </a:xfrm>
          <a:custGeom>
            <a:avLst/>
            <a:gdLst/>
            <a:ahLst/>
            <a:cxnLst>
              <a:cxn ang="0">
                <a:pos x="wd2" y="hd2"/>
              </a:cxn>
              <a:cxn ang="5400000">
                <a:pos x="wd2" y="hd2"/>
              </a:cxn>
              <a:cxn ang="10800000">
                <a:pos x="wd2" y="hd2"/>
              </a:cxn>
              <a:cxn ang="16200000">
                <a:pos x="wd2" y="hd2"/>
              </a:cxn>
            </a:cxnLst>
            <a:rect l="0" t="0" r="r" b="b"/>
            <a:pathLst>
              <a:path w="21600" h="21600" extrusionOk="0">
                <a:moveTo>
                  <a:pt x="4619" y="15178"/>
                </a:moveTo>
                <a:cubicBezTo>
                  <a:pt x="3556" y="15178"/>
                  <a:pt x="2695" y="16040"/>
                  <a:pt x="2695" y="17103"/>
                </a:cubicBezTo>
                <a:lnTo>
                  <a:pt x="2694" y="17103"/>
                </a:lnTo>
                <a:cubicBezTo>
                  <a:pt x="2694" y="18166"/>
                  <a:pt x="3556" y="19027"/>
                  <a:pt x="4619" y="19027"/>
                </a:cubicBezTo>
                <a:cubicBezTo>
                  <a:pt x="5682" y="19027"/>
                  <a:pt x="6544" y="18166"/>
                  <a:pt x="6544" y="17103"/>
                </a:cubicBezTo>
                <a:lnTo>
                  <a:pt x="6544" y="15178"/>
                </a:lnTo>
                <a:close/>
                <a:moveTo>
                  <a:pt x="15177" y="15049"/>
                </a:moveTo>
                <a:lnTo>
                  <a:pt x="15177" y="16974"/>
                </a:lnTo>
                <a:cubicBezTo>
                  <a:pt x="15177" y="18037"/>
                  <a:pt x="16039" y="18899"/>
                  <a:pt x="17102" y="18899"/>
                </a:cubicBezTo>
                <a:lnTo>
                  <a:pt x="17102" y="18899"/>
                </a:lnTo>
                <a:cubicBezTo>
                  <a:pt x="18165" y="18899"/>
                  <a:pt x="19026" y="18037"/>
                  <a:pt x="19026" y="16974"/>
                </a:cubicBezTo>
                <a:cubicBezTo>
                  <a:pt x="19026" y="15911"/>
                  <a:pt x="18165" y="15049"/>
                  <a:pt x="17102" y="15049"/>
                </a:cubicBezTo>
                <a:close/>
                <a:moveTo>
                  <a:pt x="8952" y="8913"/>
                </a:moveTo>
                <a:lnTo>
                  <a:pt x="8952" y="8936"/>
                </a:lnTo>
                <a:lnTo>
                  <a:pt x="8933" y="8936"/>
                </a:lnTo>
                <a:lnTo>
                  <a:pt x="8933" y="12667"/>
                </a:lnTo>
                <a:lnTo>
                  <a:pt x="12666" y="12667"/>
                </a:lnTo>
                <a:lnTo>
                  <a:pt x="12666" y="12660"/>
                </a:lnTo>
                <a:lnTo>
                  <a:pt x="12687" y="12660"/>
                </a:lnTo>
                <a:lnTo>
                  <a:pt x="12687" y="8933"/>
                </a:lnTo>
                <a:lnTo>
                  <a:pt x="12667" y="8933"/>
                </a:lnTo>
                <a:lnTo>
                  <a:pt x="12667" y="8913"/>
                </a:lnTo>
                <a:close/>
                <a:moveTo>
                  <a:pt x="4517" y="2698"/>
                </a:moveTo>
                <a:cubicBezTo>
                  <a:pt x="3454" y="2698"/>
                  <a:pt x="2592" y="3559"/>
                  <a:pt x="2592" y="4622"/>
                </a:cubicBezTo>
                <a:cubicBezTo>
                  <a:pt x="2592" y="5685"/>
                  <a:pt x="3454" y="6547"/>
                  <a:pt x="4517" y="6547"/>
                </a:cubicBezTo>
                <a:lnTo>
                  <a:pt x="6441" y="6547"/>
                </a:lnTo>
                <a:lnTo>
                  <a:pt x="6441" y="4622"/>
                </a:lnTo>
                <a:cubicBezTo>
                  <a:pt x="6441" y="3559"/>
                  <a:pt x="5580" y="2698"/>
                  <a:pt x="4517" y="2698"/>
                </a:cubicBezTo>
                <a:close/>
                <a:moveTo>
                  <a:pt x="16981" y="2573"/>
                </a:moveTo>
                <a:cubicBezTo>
                  <a:pt x="15918" y="2573"/>
                  <a:pt x="15056" y="3434"/>
                  <a:pt x="15056" y="4497"/>
                </a:cubicBezTo>
                <a:lnTo>
                  <a:pt x="15056" y="6422"/>
                </a:lnTo>
                <a:lnTo>
                  <a:pt x="16981" y="6422"/>
                </a:lnTo>
                <a:cubicBezTo>
                  <a:pt x="18044" y="6422"/>
                  <a:pt x="18905" y="5560"/>
                  <a:pt x="18905" y="4497"/>
                </a:cubicBezTo>
                <a:lnTo>
                  <a:pt x="18906" y="4497"/>
                </a:lnTo>
                <a:cubicBezTo>
                  <a:pt x="18906" y="3434"/>
                  <a:pt x="18044" y="2573"/>
                  <a:pt x="16981" y="2573"/>
                </a:cubicBezTo>
                <a:close/>
                <a:moveTo>
                  <a:pt x="17134" y="0"/>
                </a:moveTo>
                <a:cubicBezTo>
                  <a:pt x="19600" y="0"/>
                  <a:pt x="21600" y="2000"/>
                  <a:pt x="21600" y="4466"/>
                </a:cubicBezTo>
                <a:lnTo>
                  <a:pt x="21600" y="4466"/>
                </a:lnTo>
                <a:cubicBezTo>
                  <a:pt x="21600" y="6933"/>
                  <a:pt x="19600" y="8933"/>
                  <a:pt x="17134" y="8933"/>
                </a:cubicBezTo>
                <a:lnTo>
                  <a:pt x="15058" y="8933"/>
                </a:lnTo>
                <a:lnTo>
                  <a:pt x="15058" y="12660"/>
                </a:lnTo>
                <a:lnTo>
                  <a:pt x="17132" y="12660"/>
                </a:lnTo>
                <a:cubicBezTo>
                  <a:pt x="19599" y="12660"/>
                  <a:pt x="21599" y="14660"/>
                  <a:pt x="21599" y="17127"/>
                </a:cubicBezTo>
                <a:cubicBezTo>
                  <a:pt x="21599" y="19593"/>
                  <a:pt x="19599" y="21593"/>
                  <a:pt x="17132" y="21593"/>
                </a:cubicBezTo>
                <a:lnTo>
                  <a:pt x="17132" y="21593"/>
                </a:lnTo>
                <a:cubicBezTo>
                  <a:pt x="14666" y="21593"/>
                  <a:pt x="12666" y="19593"/>
                  <a:pt x="12666" y="17127"/>
                </a:cubicBezTo>
                <a:lnTo>
                  <a:pt x="12666" y="15180"/>
                </a:lnTo>
                <a:lnTo>
                  <a:pt x="8933" y="15180"/>
                </a:lnTo>
                <a:lnTo>
                  <a:pt x="8933" y="17134"/>
                </a:lnTo>
                <a:cubicBezTo>
                  <a:pt x="8933" y="19600"/>
                  <a:pt x="6933" y="21600"/>
                  <a:pt x="4466" y="21600"/>
                </a:cubicBezTo>
                <a:cubicBezTo>
                  <a:pt x="2000" y="21600"/>
                  <a:pt x="0" y="19600"/>
                  <a:pt x="0" y="17134"/>
                </a:cubicBezTo>
                <a:lnTo>
                  <a:pt x="0" y="17134"/>
                </a:lnTo>
                <a:cubicBezTo>
                  <a:pt x="0" y="14667"/>
                  <a:pt x="2000" y="12667"/>
                  <a:pt x="4466" y="12667"/>
                </a:cubicBezTo>
                <a:lnTo>
                  <a:pt x="6551" y="12667"/>
                </a:lnTo>
                <a:lnTo>
                  <a:pt x="6551" y="8936"/>
                </a:lnTo>
                <a:lnTo>
                  <a:pt x="4486" y="8936"/>
                </a:lnTo>
                <a:cubicBezTo>
                  <a:pt x="2019" y="8936"/>
                  <a:pt x="19" y="6937"/>
                  <a:pt x="19" y="4470"/>
                </a:cubicBezTo>
                <a:cubicBezTo>
                  <a:pt x="19" y="2003"/>
                  <a:pt x="2019" y="3"/>
                  <a:pt x="4486" y="3"/>
                </a:cubicBezTo>
                <a:lnTo>
                  <a:pt x="4486" y="3"/>
                </a:lnTo>
                <a:cubicBezTo>
                  <a:pt x="6953" y="3"/>
                  <a:pt x="8952" y="2003"/>
                  <a:pt x="8952" y="4470"/>
                </a:cubicBezTo>
                <a:lnTo>
                  <a:pt x="8952" y="6673"/>
                </a:lnTo>
                <a:lnTo>
                  <a:pt x="12667" y="6673"/>
                </a:lnTo>
                <a:lnTo>
                  <a:pt x="12667" y="4466"/>
                </a:lnTo>
                <a:cubicBezTo>
                  <a:pt x="12667" y="2000"/>
                  <a:pt x="14667" y="0"/>
                  <a:pt x="17134" y="0"/>
                </a:cubicBezTo>
                <a:close/>
              </a:path>
            </a:pathLst>
          </a:custGeom>
          <a:solidFill>
            <a:srgbClr val="FFFFFF"/>
          </a:solidFill>
          <a:ln w="12700">
            <a:miter lim="400000"/>
            <a:tailEnd type="triangle"/>
          </a:ln>
        </p:spPr>
        <p:txBody>
          <a:bodyPr lIns="0" tIns="0" rIns="0" bIns="0" anchor="ctr"/>
          <a:lstStyle/>
          <a:p>
            <a:pPr lvl="0" algn="ctr">
              <a:defRPr>
                <a:solidFill>
                  <a:srgbClr val="FFFFFF"/>
                </a:solidFill>
                <a:uFillTx/>
              </a:defRPr>
            </a:pPr>
            <a:endParaRPr/>
          </a:p>
        </p:txBody>
      </p:sp>
      <p:sp>
        <p:nvSpPr>
          <p:cNvPr id="44" name="Shape 465"/>
          <p:cNvSpPr/>
          <p:nvPr/>
        </p:nvSpPr>
        <p:spPr>
          <a:xfrm>
            <a:off x="628650" y="2958900"/>
            <a:ext cx="266700" cy="212421"/>
          </a:xfrm>
          <a:custGeom>
            <a:avLst/>
            <a:gdLst/>
            <a:ahLst/>
            <a:cxnLst>
              <a:cxn ang="0">
                <a:pos x="wd2" y="hd2"/>
              </a:cxn>
              <a:cxn ang="5400000">
                <a:pos x="wd2" y="hd2"/>
              </a:cxn>
              <a:cxn ang="10800000">
                <a:pos x="wd2" y="hd2"/>
              </a:cxn>
              <a:cxn ang="16200000">
                <a:pos x="wd2" y="hd2"/>
              </a:cxn>
            </a:cxnLst>
            <a:rect l="0" t="0" r="r" b="b"/>
            <a:pathLst>
              <a:path w="21600" h="21600" extrusionOk="0">
                <a:moveTo>
                  <a:pt x="10792" y="12461"/>
                </a:moveTo>
                <a:lnTo>
                  <a:pt x="10792" y="15062"/>
                </a:lnTo>
                <a:lnTo>
                  <a:pt x="17082" y="15062"/>
                </a:lnTo>
                <a:lnTo>
                  <a:pt x="17082" y="12461"/>
                </a:lnTo>
                <a:close/>
                <a:moveTo>
                  <a:pt x="2687" y="2893"/>
                </a:moveTo>
                <a:lnTo>
                  <a:pt x="2687" y="5824"/>
                </a:lnTo>
                <a:lnTo>
                  <a:pt x="7569" y="8970"/>
                </a:lnTo>
                <a:lnTo>
                  <a:pt x="2687" y="12117"/>
                </a:lnTo>
                <a:lnTo>
                  <a:pt x="2687" y="15047"/>
                </a:lnTo>
                <a:lnTo>
                  <a:pt x="10172" y="10223"/>
                </a:lnTo>
                <a:lnTo>
                  <a:pt x="10172" y="7717"/>
                </a:lnTo>
                <a:close/>
                <a:moveTo>
                  <a:pt x="1710" y="0"/>
                </a:moveTo>
                <a:lnTo>
                  <a:pt x="19890" y="0"/>
                </a:lnTo>
                <a:cubicBezTo>
                  <a:pt x="20834" y="0"/>
                  <a:pt x="21600" y="961"/>
                  <a:pt x="21600" y="2147"/>
                </a:cubicBezTo>
                <a:lnTo>
                  <a:pt x="21600" y="19453"/>
                </a:lnTo>
                <a:cubicBezTo>
                  <a:pt x="21600" y="20639"/>
                  <a:pt x="20834" y="21600"/>
                  <a:pt x="19890" y="21600"/>
                </a:cubicBezTo>
                <a:lnTo>
                  <a:pt x="1710" y="21600"/>
                </a:lnTo>
                <a:cubicBezTo>
                  <a:pt x="766" y="21600"/>
                  <a:pt x="0" y="20639"/>
                  <a:pt x="0" y="19453"/>
                </a:cubicBezTo>
                <a:lnTo>
                  <a:pt x="0" y="2147"/>
                </a:lnTo>
                <a:cubicBezTo>
                  <a:pt x="0" y="961"/>
                  <a:pt x="766" y="0"/>
                  <a:pt x="1710" y="0"/>
                </a:cubicBezTo>
                <a:close/>
              </a:path>
            </a:pathLst>
          </a:custGeom>
          <a:solidFill>
            <a:srgbClr val="FFFFFF"/>
          </a:solidFill>
          <a:ln w="12700">
            <a:miter lim="400000"/>
            <a:tailEnd type="triangle"/>
          </a:ln>
        </p:spPr>
        <p:txBody>
          <a:bodyPr lIns="0" tIns="0" rIns="0" bIns="0" anchor="ctr"/>
          <a:lstStyle/>
          <a:p>
            <a:pPr lvl="0" algn="ctr">
              <a:defRPr>
                <a:solidFill>
                  <a:srgbClr val="FFFFFF"/>
                </a:solidFill>
                <a:uFillTx/>
              </a:defRPr>
            </a:pPr>
            <a:endParaRPr/>
          </a:p>
        </p:txBody>
      </p:sp>
      <p:sp>
        <p:nvSpPr>
          <p:cNvPr id="45" name="Shape 466"/>
          <p:cNvSpPr/>
          <p:nvPr/>
        </p:nvSpPr>
        <p:spPr>
          <a:xfrm>
            <a:off x="8227935" y="2949151"/>
            <a:ext cx="230831" cy="222170"/>
          </a:xfrm>
          <a:custGeom>
            <a:avLst/>
            <a:gdLst/>
            <a:ahLst/>
            <a:cxnLst>
              <a:cxn ang="0">
                <a:pos x="wd2" y="hd2"/>
              </a:cxn>
              <a:cxn ang="5400000">
                <a:pos x="wd2" y="hd2"/>
              </a:cxn>
              <a:cxn ang="10800000">
                <a:pos x="wd2" y="hd2"/>
              </a:cxn>
              <a:cxn ang="16200000">
                <a:pos x="wd2" y="hd2"/>
              </a:cxn>
            </a:cxnLst>
            <a:rect l="0" t="0" r="r" b="b"/>
            <a:pathLst>
              <a:path w="21556" h="21528" extrusionOk="0">
                <a:moveTo>
                  <a:pt x="0" y="11833"/>
                </a:moveTo>
                <a:cubicBezTo>
                  <a:pt x="0" y="13415"/>
                  <a:pt x="4324" y="14696"/>
                  <a:pt x="9658" y="14696"/>
                </a:cubicBezTo>
                <a:lnTo>
                  <a:pt x="9658" y="20903"/>
                </a:lnTo>
                <a:cubicBezTo>
                  <a:pt x="4344" y="20903"/>
                  <a:pt x="33" y="19631"/>
                  <a:pt x="6" y="18058"/>
                </a:cubicBezTo>
                <a:lnTo>
                  <a:pt x="0" y="18058"/>
                </a:lnTo>
                <a:lnTo>
                  <a:pt x="0" y="18040"/>
                </a:lnTo>
                <a:close/>
                <a:moveTo>
                  <a:pt x="0" y="3974"/>
                </a:moveTo>
                <a:cubicBezTo>
                  <a:pt x="0" y="5555"/>
                  <a:pt x="4324" y="6837"/>
                  <a:pt x="9658" y="6837"/>
                </a:cubicBezTo>
                <a:lnTo>
                  <a:pt x="9658" y="13044"/>
                </a:lnTo>
                <a:cubicBezTo>
                  <a:pt x="4344" y="13044"/>
                  <a:pt x="33" y="11771"/>
                  <a:pt x="6" y="10198"/>
                </a:cubicBezTo>
                <a:lnTo>
                  <a:pt x="0" y="10198"/>
                </a:lnTo>
                <a:lnTo>
                  <a:pt x="0" y="10180"/>
                </a:lnTo>
                <a:close/>
                <a:moveTo>
                  <a:pt x="11051" y="0"/>
                </a:moveTo>
                <a:lnTo>
                  <a:pt x="11868" y="0"/>
                </a:lnTo>
                <a:cubicBezTo>
                  <a:pt x="12167" y="0"/>
                  <a:pt x="12408" y="251"/>
                  <a:pt x="12408" y="561"/>
                </a:cubicBezTo>
                <a:cubicBezTo>
                  <a:pt x="12408" y="1224"/>
                  <a:pt x="12504" y="1796"/>
                  <a:pt x="12617" y="2442"/>
                </a:cubicBezTo>
                <a:cubicBezTo>
                  <a:pt x="13437" y="2609"/>
                  <a:pt x="14213" y="2900"/>
                  <a:pt x="14916" y="3319"/>
                </a:cubicBezTo>
                <a:cubicBezTo>
                  <a:pt x="15420" y="2886"/>
                  <a:pt x="15859" y="2505"/>
                  <a:pt x="16282" y="1982"/>
                </a:cubicBezTo>
                <a:cubicBezTo>
                  <a:pt x="16474" y="1745"/>
                  <a:pt x="16815" y="1714"/>
                  <a:pt x="17043" y="1913"/>
                </a:cubicBezTo>
                <a:lnTo>
                  <a:pt x="17681" y="2469"/>
                </a:lnTo>
                <a:lnTo>
                  <a:pt x="17779" y="2554"/>
                </a:lnTo>
                <a:lnTo>
                  <a:pt x="18417" y="3109"/>
                </a:lnTo>
                <a:cubicBezTo>
                  <a:pt x="18646" y="3308"/>
                  <a:pt x="18675" y="3662"/>
                  <a:pt x="18484" y="3899"/>
                </a:cubicBezTo>
                <a:cubicBezTo>
                  <a:pt x="18071" y="4409"/>
                  <a:pt x="17790" y="4912"/>
                  <a:pt x="17476" y="5485"/>
                </a:cubicBezTo>
                <a:cubicBezTo>
                  <a:pt x="17994" y="6140"/>
                  <a:pt x="18420" y="6877"/>
                  <a:pt x="18715" y="7682"/>
                </a:cubicBezTo>
                <a:cubicBezTo>
                  <a:pt x="19378" y="7686"/>
                  <a:pt x="19956" y="7689"/>
                  <a:pt x="20611" y="7569"/>
                </a:cubicBezTo>
                <a:cubicBezTo>
                  <a:pt x="20905" y="7516"/>
                  <a:pt x="21185" y="7719"/>
                  <a:pt x="21237" y="8024"/>
                </a:cubicBezTo>
                <a:lnTo>
                  <a:pt x="21381" y="8875"/>
                </a:lnTo>
                <a:lnTo>
                  <a:pt x="21404" y="9006"/>
                </a:lnTo>
                <a:lnTo>
                  <a:pt x="21548" y="9857"/>
                </a:lnTo>
                <a:cubicBezTo>
                  <a:pt x="21600" y="10161"/>
                  <a:pt x="21404" y="10452"/>
                  <a:pt x="21110" y="10506"/>
                </a:cubicBezTo>
                <a:cubicBezTo>
                  <a:pt x="20475" y="10622"/>
                  <a:pt x="19946" y="10821"/>
                  <a:pt x="19347" y="11052"/>
                </a:cubicBezTo>
                <a:cubicBezTo>
                  <a:pt x="19339" y="11954"/>
                  <a:pt x="19197" y="12824"/>
                  <a:pt x="18927" y="13636"/>
                </a:cubicBezTo>
                <a:cubicBezTo>
                  <a:pt x="19422" y="14071"/>
                  <a:pt x="19857" y="14452"/>
                  <a:pt x="20423" y="14791"/>
                </a:cubicBezTo>
                <a:cubicBezTo>
                  <a:pt x="20682" y="14946"/>
                  <a:pt x="20770" y="15288"/>
                  <a:pt x="20621" y="15557"/>
                </a:cubicBezTo>
                <a:lnTo>
                  <a:pt x="20204" y="16305"/>
                </a:lnTo>
                <a:lnTo>
                  <a:pt x="20141" y="16420"/>
                </a:lnTo>
                <a:lnTo>
                  <a:pt x="19724" y="17168"/>
                </a:lnTo>
                <a:cubicBezTo>
                  <a:pt x="19575" y="17436"/>
                  <a:pt x="19245" y="17528"/>
                  <a:pt x="18986" y="17373"/>
                </a:cubicBezTo>
                <a:cubicBezTo>
                  <a:pt x="18429" y="17039"/>
                  <a:pt x="17901" y="16839"/>
                  <a:pt x="17301" y="16616"/>
                </a:cubicBezTo>
                <a:cubicBezTo>
                  <a:pt x="16769" y="17276"/>
                  <a:pt x="16133" y="17840"/>
                  <a:pt x="15427" y="18297"/>
                </a:cubicBezTo>
                <a:cubicBezTo>
                  <a:pt x="15533" y="18944"/>
                  <a:pt x="15631" y="19515"/>
                  <a:pt x="15850" y="20139"/>
                </a:cubicBezTo>
                <a:cubicBezTo>
                  <a:pt x="15952" y="20430"/>
                  <a:pt x="15808" y="20752"/>
                  <a:pt x="15527" y="20858"/>
                </a:cubicBezTo>
                <a:lnTo>
                  <a:pt x="14745" y="21153"/>
                </a:lnTo>
                <a:lnTo>
                  <a:pt x="14625" y="21199"/>
                </a:lnTo>
                <a:lnTo>
                  <a:pt x="13842" y="21494"/>
                </a:lnTo>
                <a:cubicBezTo>
                  <a:pt x="13562" y="21600"/>
                  <a:pt x="13252" y="21450"/>
                  <a:pt x="13150" y="21159"/>
                </a:cubicBezTo>
                <a:cubicBezTo>
                  <a:pt x="12936" y="20549"/>
                  <a:pt x="12665" y="20054"/>
                  <a:pt x="12354" y="19502"/>
                </a:cubicBezTo>
                <a:lnTo>
                  <a:pt x="11051" y="19622"/>
                </a:lnTo>
                <a:lnTo>
                  <a:pt x="11051" y="15428"/>
                </a:lnTo>
                <a:cubicBezTo>
                  <a:pt x="13450" y="15423"/>
                  <a:pt x="15393" y="13403"/>
                  <a:pt x="15393" y="10911"/>
                </a:cubicBezTo>
                <a:cubicBezTo>
                  <a:pt x="15393" y="8420"/>
                  <a:pt x="13450" y="6400"/>
                  <a:pt x="11051" y="6395"/>
                </a:cubicBezTo>
                <a:close/>
                <a:moveTo>
                  <a:pt x="9658" y="0"/>
                </a:moveTo>
                <a:lnTo>
                  <a:pt x="9658" y="5411"/>
                </a:lnTo>
                <a:cubicBezTo>
                  <a:pt x="4617" y="5411"/>
                  <a:pt x="531" y="4200"/>
                  <a:pt x="531" y="2706"/>
                </a:cubicBezTo>
                <a:cubicBezTo>
                  <a:pt x="531" y="1211"/>
                  <a:pt x="4617" y="0"/>
                  <a:pt x="9658" y="0"/>
                </a:cubicBezTo>
                <a:close/>
              </a:path>
            </a:pathLst>
          </a:custGeom>
          <a:solidFill>
            <a:srgbClr val="FFFFFF"/>
          </a:solidFill>
          <a:ln w="12700">
            <a:miter lim="400000"/>
            <a:tailEnd type="triangle"/>
          </a:ln>
        </p:spPr>
        <p:txBody>
          <a:bodyPr lIns="0" tIns="0" rIns="0" bIns="0" anchor="ctr"/>
          <a:lstStyle/>
          <a:p>
            <a:pPr lvl="0" algn="ctr">
              <a:defRPr>
                <a:solidFill>
                  <a:srgbClr val="FFFFFF"/>
                </a:solidFill>
                <a:uFillTx/>
              </a:defRPr>
            </a:pPr>
            <a:endParaRPr/>
          </a:p>
        </p:txBody>
      </p:sp>
      <p:sp>
        <p:nvSpPr>
          <p:cNvPr id="46" name="Shape 467"/>
          <p:cNvSpPr/>
          <p:nvPr/>
        </p:nvSpPr>
        <p:spPr>
          <a:xfrm rot="16200000">
            <a:off x="3134436" y="2032692"/>
            <a:ext cx="309363" cy="304801"/>
          </a:xfrm>
          <a:prstGeom prst="rightArrow">
            <a:avLst>
              <a:gd name="adj1" fmla="val 51014"/>
              <a:gd name="adj2" fmla="val 56403"/>
            </a:avLst>
          </a:prstGeom>
          <a:solidFill>
            <a:srgbClr val="7F7F7F"/>
          </a:solidFill>
          <a:ln w="12700">
            <a:miter lim="400000"/>
            <a:tailEnd type="triangle"/>
          </a:ln>
        </p:spPr>
        <p:txBody>
          <a:bodyPr lIns="0" tIns="0" rIns="0" bIns="0" anchor="ctr"/>
          <a:lstStyle/>
          <a:p>
            <a:pPr lvl="0" algn="ctr">
              <a:defRPr>
                <a:solidFill>
                  <a:srgbClr val="FFFFFF"/>
                </a:solidFill>
                <a:uFillTx/>
              </a:defRPr>
            </a:pPr>
            <a:endParaRPr/>
          </a:p>
        </p:txBody>
      </p:sp>
      <p:pic>
        <p:nvPicPr>
          <p:cNvPr id="47" name="droppedImage.png"/>
          <p:cNvPicPr/>
          <p:nvPr/>
        </p:nvPicPr>
        <p:blipFill>
          <a:blip r:embed="rId5">
            <a:extLst/>
          </a:blip>
          <a:srcRect l="3267" t="13725" r="13071" b="40958"/>
          <a:stretch>
            <a:fillRect/>
          </a:stretch>
        </p:blipFill>
        <p:spPr>
          <a:xfrm>
            <a:off x="3817620" y="3606204"/>
            <a:ext cx="1435528" cy="777579"/>
          </a:xfrm>
          <a:prstGeom prst="rect">
            <a:avLst/>
          </a:prstGeom>
          <a:ln w="3175">
            <a:miter lim="400000"/>
          </a:ln>
          <a:effectLst>
            <a:outerShdw blurRad="127000" dist="76200" dir="2700000" rotWithShape="0">
              <a:srgbClr val="000000">
                <a:alpha val="75000"/>
              </a:srgbClr>
            </a:outerShdw>
          </a:effectLst>
        </p:spPr>
      </p:pic>
      <p:sp>
        <p:nvSpPr>
          <p:cNvPr id="48" name="Shape 469"/>
          <p:cNvSpPr/>
          <p:nvPr/>
        </p:nvSpPr>
        <p:spPr>
          <a:xfrm>
            <a:off x="4158974" y="4315116"/>
            <a:ext cx="966192" cy="40894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a:solidFill>
                  <a:srgbClr val="5E5E5E"/>
                </a:solidFill>
                <a:latin typeface="Avenir Next"/>
                <a:ea typeface="Avenir Next"/>
                <a:cs typeface="Avenir Next"/>
                <a:sym typeface="Avenir Next"/>
              </a:defRPr>
            </a:lvl1pPr>
          </a:lstStyle>
          <a:p>
            <a:pPr lvl="0">
              <a:defRPr>
                <a:solidFill>
                  <a:srgbClr val="000000"/>
                </a:solidFill>
                <a:uFillTx/>
              </a:defRPr>
            </a:pPr>
            <a:r>
              <a:rPr>
                <a:solidFill>
                  <a:srgbClr val="5E5E5E"/>
                </a:solidFill>
                <a:uFill>
                  <a:solidFill>
                    <a:srgbClr val="4D4D4D"/>
                  </a:solidFill>
                </a:uFill>
              </a:rPr>
              <a:t>Runtime</a:t>
            </a:r>
          </a:p>
        </p:txBody>
      </p:sp>
      <p:grpSp>
        <p:nvGrpSpPr>
          <p:cNvPr id="49" name="Group 472"/>
          <p:cNvGrpSpPr/>
          <p:nvPr/>
        </p:nvGrpSpPr>
        <p:grpSpPr>
          <a:xfrm>
            <a:off x="1220007" y="2332944"/>
            <a:ext cx="1614776" cy="304801"/>
            <a:chOff x="0" y="0"/>
            <a:chExt cx="1614774" cy="304800"/>
          </a:xfrm>
        </p:grpSpPr>
        <p:sp>
          <p:nvSpPr>
            <p:cNvPr id="50" name="Shape 470"/>
            <p:cNvSpPr/>
            <p:nvPr/>
          </p:nvSpPr>
          <p:spPr>
            <a:xfrm>
              <a:off x="0" y="0"/>
              <a:ext cx="1614775" cy="304800"/>
            </a:xfrm>
            <a:prstGeom prst="rightArrow">
              <a:avLst>
                <a:gd name="adj1" fmla="val 65968"/>
                <a:gd name="adj2" fmla="val 85375"/>
              </a:avLst>
            </a:prstGeom>
            <a:solidFill>
              <a:srgbClr val="7F7F7F"/>
            </a:solidFill>
            <a:ln w="12700" cap="flat">
              <a:noFill/>
              <a:miter lim="400000"/>
              <a:tailEnd type="triangle" w="med" len="med"/>
            </a:ln>
            <a:effectLst/>
          </p:spPr>
          <p:txBody>
            <a:bodyPr wrap="square" lIns="0" tIns="0" rIns="0" bIns="0" numCol="1" anchor="ctr">
              <a:noAutofit/>
            </a:bodyPr>
            <a:lstStyle/>
            <a:p>
              <a:pPr lvl="0" algn="ctr">
                <a:defRPr>
                  <a:solidFill>
                    <a:srgbClr val="FFFFFF"/>
                  </a:solidFill>
                  <a:uFillTx/>
                </a:defRPr>
              </a:pPr>
              <a:endParaRPr/>
            </a:p>
          </p:txBody>
        </p:sp>
        <p:sp>
          <p:nvSpPr>
            <p:cNvPr id="51" name="Shape 471"/>
            <p:cNvSpPr/>
            <p:nvPr/>
          </p:nvSpPr>
          <p:spPr>
            <a:xfrm>
              <a:off x="0" y="63500"/>
              <a:ext cx="1443110" cy="177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a:defRPr sz="1000">
                  <a:solidFill>
                    <a:srgbClr val="FFFFFF"/>
                  </a:solidFill>
                  <a:uFillTx/>
                  <a:latin typeface="Avenir Next"/>
                  <a:ea typeface="Avenir Next"/>
                  <a:cs typeface="Avenir Next"/>
                  <a:sym typeface="Avenir Next"/>
                </a:defRPr>
              </a:lvl1pPr>
            </a:lstStyle>
            <a:p>
              <a:pPr lvl="0">
                <a:defRPr sz="1800">
                  <a:solidFill>
                    <a:srgbClr val="000000"/>
                  </a:solidFill>
                </a:defRPr>
              </a:pPr>
              <a:r>
                <a:rPr sz="1000">
                  <a:solidFill>
                    <a:srgbClr val="FFFFFF"/>
                  </a:solidFill>
                </a:rPr>
                <a:t>create service (HTTP)</a:t>
              </a:r>
            </a:p>
          </p:txBody>
        </p:sp>
      </p:grpSp>
      <p:sp>
        <p:nvSpPr>
          <p:cNvPr id="52" name="Shape 473"/>
          <p:cNvSpPr/>
          <p:nvPr/>
        </p:nvSpPr>
        <p:spPr>
          <a:xfrm rot="10800000">
            <a:off x="1217142" y="2645770"/>
            <a:ext cx="1614775" cy="304801"/>
          </a:xfrm>
          <a:prstGeom prst="rightArrow">
            <a:avLst>
              <a:gd name="adj1" fmla="val 65968"/>
              <a:gd name="adj2" fmla="val 85375"/>
            </a:avLst>
          </a:prstGeom>
          <a:solidFill>
            <a:srgbClr val="7F7F7F"/>
          </a:solidFill>
          <a:ln w="12700">
            <a:miter lim="400000"/>
            <a:tailEnd type="triangle"/>
          </a:ln>
        </p:spPr>
        <p:txBody>
          <a:bodyPr lIns="0" tIns="0" rIns="0" bIns="0" anchor="ctr"/>
          <a:lstStyle/>
          <a:p>
            <a:pPr lvl="0" algn="ctr">
              <a:defRPr>
                <a:solidFill>
                  <a:srgbClr val="FFFFFF"/>
                </a:solidFill>
                <a:uFillTx/>
              </a:defRPr>
            </a:pPr>
            <a:endParaRPr/>
          </a:p>
        </p:txBody>
      </p:sp>
      <p:grpSp>
        <p:nvGrpSpPr>
          <p:cNvPr id="53" name="Group 476"/>
          <p:cNvGrpSpPr/>
          <p:nvPr/>
        </p:nvGrpSpPr>
        <p:grpSpPr>
          <a:xfrm>
            <a:off x="1222065" y="2971119"/>
            <a:ext cx="1614775" cy="304801"/>
            <a:chOff x="0" y="0"/>
            <a:chExt cx="1614774" cy="304800"/>
          </a:xfrm>
        </p:grpSpPr>
        <p:sp>
          <p:nvSpPr>
            <p:cNvPr id="54" name="Shape 474"/>
            <p:cNvSpPr/>
            <p:nvPr/>
          </p:nvSpPr>
          <p:spPr>
            <a:xfrm>
              <a:off x="0" y="0"/>
              <a:ext cx="1614775" cy="304800"/>
            </a:xfrm>
            <a:prstGeom prst="rightArrow">
              <a:avLst>
                <a:gd name="adj1" fmla="val 65968"/>
                <a:gd name="adj2" fmla="val 85375"/>
              </a:avLst>
            </a:prstGeom>
            <a:solidFill>
              <a:srgbClr val="7F7F7F"/>
            </a:solidFill>
            <a:ln w="12700" cap="flat">
              <a:noFill/>
              <a:miter lim="400000"/>
              <a:tailEnd type="triangle" w="med" len="med"/>
            </a:ln>
            <a:effectLst/>
          </p:spPr>
          <p:txBody>
            <a:bodyPr wrap="square" lIns="0" tIns="0" rIns="0" bIns="0" numCol="1" anchor="ctr">
              <a:noAutofit/>
            </a:bodyPr>
            <a:lstStyle/>
            <a:p>
              <a:pPr lvl="0" algn="ctr">
                <a:defRPr>
                  <a:solidFill>
                    <a:srgbClr val="FFFFFF"/>
                  </a:solidFill>
                  <a:uFillTx/>
                </a:defRPr>
              </a:pPr>
              <a:endParaRPr/>
            </a:p>
          </p:txBody>
        </p:sp>
        <p:sp>
          <p:nvSpPr>
            <p:cNvPr id="55" name="Shape 475"/>
            <p:cNvSpPr/>
            <p:nvPr/>
          </p:nvSpPr>
          <p:spPr>
            <a:xfrm>
              <a:off x="0" y="63500"/>
              <a:ext cx="1443110" cy="177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a:defRPr sz="1000">
                  <a:solidFill>
                    <a:srgbClr val="FFFFFF"/>
                  </a:solidFill>
                  <a:uFillTx/>
                  <a:latin typeface="Avenir Next"/>
                  <a:ea typeface="Avenir Next"/>
                  <a:cs typeface="Avenir Next"/>
                  <a:sym typeface="Avenir Next"/>
                </a:defRPr>
              </a:lvl1pPr>
            </a:lstStyle>
            <a:p>
              <a:pPr lvl="0">
                <a:defRPr sz="1800">
                  <a:solidFill>
                    <a:srgbClr val="000000"/>
                  </a:solidFill>
                </a:defRPr>
              </a:pPr>
              <a:r>
                <a:rPr sz="1000">
                  <a:solidFill>
                    <a:srgbClr val="FFFFFF"/>
                  </a:solidFill>
                </a:rPr>
                <a:t>bind service (HTTP)</a:t>
              </a:r>
            </a:p>
          </p:txBody>
        </p:sp>
      </p:grpSp>
      <p:sp>
        <p:nvSpPr>
          <p:cNvPr id="56" name="Shape 477"/>
          <p:cNvSpPr/>
          <p:nvPr/>
        </p:nvSpPr>
        <p:spPr>
          <a:xfrm rot="10800000">
            <a:off x="1217142" y="3271422"/>
            <a:ext cx="1614775" cy="304801"/>
          </a:xfrm>
          <a:prstGeom prst="rightArrow">
            <a:avLst>
              <a:gd name="adj1" fmla="val 65968"/>
              <a:gd name="adj2" fmla="val 85375"/>
            </a:avLst>
          </a:prstGeom>
          <a:solidFill>
            <a:srgbClr val="7F7F7F"/>
          </a:solidFill>
          <a:ln w="12700">
            <a:miter lim="400000"/>
            <a:tailEnd type="triangle"/>
          </a:ln>
        </p:spPr>
        <p:txBody>
          <a:bodyPr lIns="0" tIns="0" rIns="0" bIns="0" anchor="ctr"/>
          <a:lstStyle/>
          <a:p>
            <a:pPr lvl="0" algn="ctr">
              <a:defRPr>
                <a:solidFill>
                  <a:srgbClr val="FFFFFF"/>
                </a:solidFill>
                <a:uFillTx/>
              </a:defRPr>
            </a:pPr>
            <a:endParaRPr/>
          </a:p>
        </p:txBody>
      </p:sp>
      <p:sp>
        <p:nvSpPr>
          <p:cNvPr id="57" name="Shape 478"/>
          <p:cNvSpPr/>
          <p:nvPr/>
        </p:nvSpPr>
        <p:spPr>
          <a:xfrm rot="10800000">
            <a:off x="3746317" y="2645770"/>
            <a:ext cx="1614775" cy="304801"/>
          </a:xfrm>
          <a:prstGeom prst="rightArrow">
            <a:avLst>
              <a:gd name="adj1" fmla="val 65968"/>
              <a:gd name="adj2" fmla="val 85375"/>
            </a:avLst>
          </a:prstGeom>
          <a:solidFill>
            <a:srgbClr val="7F7F7F"/>
          </a:solidFill>
          <a:ln w="12700">
            <a:miter lim="400000"/>
            <a:tailEnd type="triangle"/>
          </a:ln>
        </p:spPr>
        <p:txBody>
          <a:bodyPr lIns="0" tIns="0" rIns="0" bIns="0" anchor="ctr"/>
          <a:lstStyle/>
          <a:p>
            <a:pPr lvl="0" algn="ctr">
              <a:defRPr>
                <a:solidFill>
                  <a:srgbClr val="FFFFFF"/>
                </a:solidFill>
                <a:uFillTx/>
              </a:defRPr>
            </a:pPr>
            <a:endParaRPr/>
          </a:p>
        </p:txBody>
      </p:sp>
      <p:sp>
        <p:nvSpPr>
          <p:cNvPr id="58" name="Shape 479"/>
          <p:cNvSpPr/>
          <p:nvPr/>
        </p:nvSpPr>
        <p:spPr>
          <a:xfrm rot="10800000">
            <a:off x="3746317" y="3271422"/>
            <a:ext cx="1614775" cy="304801"/>
          </a:xfrm>
          <a:prstGeom prst="rightArrow">
            <a:avLst>
              <a:gd name="adj1" fmla="val 65968"/>
              <a:gd name="adj2" fmla="val 85375"/>
            </a:avLst>
          </a:prstGeom>
          <a:solidFill>
            <a:srgbClr val="7F7F7F"/>
          </a:solidFill>
          <a:ln w="12700">
            <a:miter lim="400000"/>
            <a:tailEnd type="triangle"/>
          </a:ln>
        </p:spPr>
        <p:txBody>
          <a:bodyPr lIns="0" tIns="0" rIns="0" bIns="0" anchor="ctr"/>
          <a:lstStyle/>
          <a:p>
            <a:pPr lvl="0" algn="ctr">
              <a:defRPr>
                <a:solidFill>
                  <a:srgbClr val="FFFFFF"/>
                </a:solidFill>
                <a:uFillTx/>
              </a:defRPr>
            </a:pPr>
            <a:endParaRPr/>
          </a:p>
        </p:txBody>
      </p:sp>
      <p:grpSp>
        <p:nvGrpSpPr>
          <p:cNvPr id="59" name="Group 482"/>
          <p:cNvGrpSpPr/>
          <p:nvPr/>
        </p:nvGrpSpPr>
        <p:grpSpPr>
          <a:xfrm>
            <a:off x="3744259" y="2332944"/>
            <a:ext cx="1614775" cy="304801"/>
            <a:chOff x="0" y="0"/>
            <a:chExt cx="1614774" cy="304800"/>
          </a:xfrm>
        </p:grpSpPr>
        <p:sp>
          <p:nvSpPr>
            <p:cNvPr id="60" name="Shape 480"/>
            <p:cNvSpPr/>
            <p:nvPr/>
          </p:nvSpPr>
          <p:spPr>
            <a:xfrm>
              <a:off x="0" y="0"/>
              <a:ext cx="1614775" cy="304800"/>
            </a:xfrm>
            <a:prstGeom prst="rightArrow">
              <a:avLst>
                <a:gd name="adj1" fmla="val 65968"/>
                <a:gd name="adj2" fmla="val 85375"/>
              </a:avLst>
            </a:prstGeom>
            <a:solidFill>
              <a:srgbClr val="7F7F7F"/>
            </a:solidFill>
            <a:ln w="12700" cap="flat">
              <a:noFill/>
              <a:miter lim="400000"/>
              <a:tailEnd type="triangle" w="med" len="med"/>
            </a:ln>
            <a:effectLst/>
          </p:spPr>
          <p:txBody>
            <a:bodyPr wrap="square" lIns="0" tIns="0" rIns="0" bIns="0" numCol="1" anchor="ctr">
              <a:noAutofit/>
            </a:bodyPr>
            <a:lstStyle/>
            <a:p>
              <a:pPr lvl="0" algn="ctr">
                <a:defRPr>
                  <a:solidFill>
                    <a:srgbClr val="FFFFFF"/>
                  </a:solidFill>
                  <a:uFillTx/>
                </a:defRPr>
              </a:pPr>
              <a:endParaRPr/>
            </a:p>
          </p:txBody>
        </p:sp>
        <p:sp>
          <p:nvSpPr>
            <p:cNvPr id="61" name="Shape 481"/>
            <p:cNvSpPr/>
            <p:nvPr/>
          </p:nvSpPr>
          <p:spPr>
            <a:xfrm>
              <a:off x="0" y="63500"/>
              <a:ext cx="1443110" cy="177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a:defRPr sz="1000">
                  <a:solidFill>
                    <a:srgbClr val="FFFFFF"/>
                  </a:solidFill>
                  <a:uFillTx/>
                  <a:latin typeface="Avenir Next"/>
                  <a:ea typeface="Avenir Next"/>
                  <a:cs typeface="Avenir Next"/>
                  <a:sym typeface="Avenir Next"/>
                </a:defRPr>
              </a:lvl1pPr>
            </a:lstStyle>
            <a:p>
              <a:pPr lvl="0">
                <a:defRPr sz="1800">
                  <a:solidFill>
                    <a:srgbClr val="000000"/>
                  </a:solidFill>
                </a:defRPr>
              </a:pPr>
              <a:r>
                <a:rPr sz="1000">
                  <a:solidFill>
                    <a:srgbClr val="FFFFFF"/>
                  </a:solidFill>
                </a:rPr>
                <a:t>create service (HTTP)</a:t>
              </a:r>
            </a:p>
          </p:txBody>
        </p:sp>
      </p:grpSp>
      <p:grpSp>
        <p:nvGrpSpPr>
          <p:cNvPr id="62" name="Group 485"/>
          <p:cNvGrpSpPr/>
          <p:nvPr/>
        </p:nvGrpSpPr>
        <p:grpSpPr>
          <a:xfrm>
            <a:off x="3746317" y="2968030"/>
            <a:ext cx="1614775" cy="304801"/>
            <a:chOff x="0" y="0"/>
            <a:chExt cx="1614774" cy="304800"/>
          </a:xfrm>
        </p:grpSpPr>
        <p:sp>
          <p:nvSpPr>
            <p:cNvPr id="63" name="Shape 483"/>
            <p:cNvSpPr/>
            <p:nvPr/>
          </p:nvSpPr>
          <p:spPr>
            <a:xfrm>
              <a:off x="0" y="0"/>
              <a:ext cx="1614775" cy="304800"/>
            </a:xfrm>
            <a:prstGeom prst="rightArrow">
              <a:avLst>
                <a:gd name="adj1" fmla="val 65968"/>
                <a:gd name="adj2" fmla="val 85375"/>
              </a:avLst>
            </a:prstGeom>
            <a:solidFill>
              <a:srgbClr val="7F7F7F"/>
            </a:solidFill>
            <a:ln w="12700" cap="flat">
              <a:noFill/>
              <a:miter lim="400000"/>
              <a:tailEnd type="triangle" w="med" len="med"/>
            </a:ln>
            <a:effectLst/>
          </p:spPr>
          <p:txBody>
            <a:bodyPr wrap="square" lIns="0" tIns="0" rIns="0" bIns="0" numCol="1" anchor="ctr">
              <a:noAutofit/>
            </a:bodyPr>
            <a:lstStyle/>
            <a:p>
              <a:pPr lvl="0" algn="ctr">
                <a:defRPr>
                  <a:solidFill>
                    <a:srgbClr val="FFFFFF"/>
                  </a:solidFill>
                  <a:uFillTx/>
                </a:defRPr>
              </a:pPr>
              <a:endParaRPr/>
            </a:p>
          </p:txBody>
        </p:sp>
        <p:sp>
          <p:nvSpPr>
            <p:cNvPr id="64" name="Shape 484"/>
            <p:cNvSpPr/>
            <p:nvPr/>
          </p:nvSpPr>
          <p:spPr>
            <a:xfrm>
              <a:off x="0" y="63500"/>
              <a:ext cx="1443110" cy="177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a:defRPr sz="1000">
                  <a:solidFill>
                    <a:srgbClr val="FFFFFF"/>
                  </a:solidFill>
                  <a:uFillTx/>
                  <a:latin typeface="Avenir Next"/>
                  <a:ea typeface="Avenir Next"/>
                  <a:cs typeface="Avenir Next"/>
                  <a:sym typeface="Avenir Next"/>
                </a:defRPr>
              </a:lvl1pPr>
            </a:lstStyle>
            <a:p>
              <a:pPr lvl="0">
                <a:defRPr sz="1800">
                  <a:solidFill>
                    <a:srgbClr val="000000"/>
                  </a:solidFill>
                </a:defRPr>
              </a:pPr>
              <a:r>
                <a:rPr sz="1000">
                  <a:solidFill>
                    <a:srgbClr val="FFFFFF"/>
                  </a:solidFill>
                </a:rPr>
                <a:t>bind service (HTTP)</a:t>
              </a:r>
            </a:p>
          </p:txBody>
        </p:sp>
      </p:grpSp>
    </p:spTree>
    <p:extLst>
      <p:ext uri="{BB962C8B-B14F-4D97-AF65-F5344CB8AC3E}">
        <p14:creationId xmlns:p14="http://schemas.microsoft.com/office/powerpoint/2010/main" val="353699461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iterate>
                                    <p:tmAbs val="0"/>
                                  </p:iterate>
                                  <p:childTnLst>
                                    <p:set>
                                      <p:cBhvr>
                                        <p:cTn id="6" fill="hold"/>
                                        <p:tgtEl>
                                          <p:spTgt spid="49"/>
                                        </p:tgtEl>
                                        <p:attrNameLst>
                                          <p:attrName>style.visibility</p:attrName>
                                        </p:attrNameLst>
                                      </p:cBhvr>
                                      <p:to>
                                        <p:strVal val="visible"/>
                                      </p:to>
                                    </p:set>
                                    <p:animEffect transition="in" filter="wipe(left)">
                                      <p:cBhvr>
                                        <p:cTn id="7" dur="500"/>
                                        <p:tgtEl>
                                          <p:spTgt spid="49"/>
                                        </p:tgtEl>
                                      </p:cBhvr>
                                    </p:animEffect>
                                  </p:childTnLst>
                                </p:cTn>
                              </p:par>
                            </p:childTnLst>
                          </p:cTn>
                        </p:par>
                        <p:par>
                          <p:cTn id="8" fill="hold">
                            <p:stCondLst>
                              <p:cond delay="500"/>
                            </p:stCondLst>
                            <p:childTnLst>
                              <p:par>
                                <p:cTn id="9" presetID="22" presetClass="entr" presetSubtype="8" fill="hold" grpId="0" nodeType="afterEffect">
                                  <p:stCondLst>
                                    <p:cond delay="0"/>
                                  </p:stCondLst>
                                  <p:iterate>
                                    <p:tmAbs val="0"/>
                                  </p:iterate>
                                  <p:childTnLst>
                                    <p:set>
                                      <p:cBhvr>
                                        <p:cTn id="10" fill="hold"/>
                                        <p:tgtEl>
                                          <p:spTgt spid="59"/>
                                        </p:tgtEl>
                                        <p:attrNameLst>
                                          <p:attrName>style.visibility</p:attrName>
                                        </p:attrNameLst>
                                      </p:cBhvr>
                                      <p:to>
                                        <p:strVal val="visible"/>
                                      </p:to>
                                    </p:set>
                                    <p:animEffect transition="in" filter="wipe(left)">
                                      <p:cBhvr>
                                        <p:cTn id="11" dur="500"/>
                                        <p:tgtEl>
                                          <p:spTgt spid="59"/>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iterate>
                                    <p:tmAbs val="0"/>
                                  </p:iterate>
                                  <p:childTnLst>
                                    <p:set>
                                      <p:cBhvr>
                                        <p:cTn id="15" fill="hold"/>
                                        <p:tgtEl>
                                          <p:spTgt spid="23"/>
                                        </p:tgtEl>
                                        <p:attrNameLst>
                                          <p:attrName>style.visibility</p:attrName>
                                        </p:attrNameLst>
                                      </p:cBhvr>
                                      <p:to>
                                        <p:strVal val="visible"/>
                                      </p:to>
                                    </p:set>
                                    <p:animEffect transition="in" filter="wipe(left)">
                                      <p:cBhvr>
                                        <p:cTn id="16" dur="500"/>
                                        <p:tgtEl>
                                          <p:spTgt spid="23"/>
                                        </p:tgtEl>
                                      </p:cBhvr>
                                    </p:animEffect>
                                  </p:childTnLst>
                                </p:cTn>
                              </p:par>
                            </p:childTnLst>
                          </p:cTn>
                        </p:par>
                        <p:par>
                          <p:cTn id="17" fill="hold">
                            <p:stCondLst>
                              <p:cond delay="500"/>
                            </p:stCondLst>
                            <p:childTnLst>
                              <p:par>
                                <p:cTn id="18" presetID="22" presetClass="entr" presetSubtype="2" fill="hold" grpId="0" nodeType="afterEffect">
                                  <p:stCondLst>
                                    <p:cond delay="0"/>
                                  </p:stCondLst>
                                  <p:iterate>
                                    <p:tmAbs val="0"/>
                                  </p:iterate>
                                  <p:childTnLst>
                                    <p:set>
                                      <p:cBhvr>
                                        <p:cTn id="19" fill="hold"/>
                                        <p:tgtEl>
                                          <p:spTgt spid="21"/>
                                        </p:tgtEl>
                                        <p:attrNameLst>
                                          <p:attrName>style.visibility</p:attrName>
                                        </p:attrNameLst>
                                      </p:cBhvr>
                                      <p:to>
                                        <p:strVal val="visible"/>
                                      </p:to>
                                    </p:set>
                                    <p:animEffect transition="in" filter="wipe(right)">
                                      <p:cBhvr>
                                        <p:cTn id="20" dur="500"/>
                                        <p:tgtEl>
                                          <p:spTgt spid="21"/>
                                        </p:tgtEl>
                                      </p:cBhvr>
                                    </p:animEffect>
                                  </p:childTnLst>
                                </p:cTn>
                              </p:par>
                            </p:childTnLst>
                          </p:cTn>
                        </p:par>
                        <p:par>
                          <p:cTn id="21" fill="hold">
                            <p:stCondLst>
                              <p:cond delay="1000"/>
                            </p:stCondLst>
                            <p:childTnLst>
                              <p:par>
                                <p:cTn id="22" presetID="22" presetClass="entr" presetSubtype="2" fill="hold" grpId="0" nodeType="afterEffect">
                                  <p:stCondLst>
                                    <p:cond delay="0"/>
                                  </p:stCondLst>
                                  <p:iterate>
                                    <p:tmAbs val="0"/>
                                  </p:iterate>
                                  <p:childTnLst>
                                    <p:set>
                                      <p:cBhvr>
                                        <p:cTn id="23" fill="hold"/>
                                        <p:tgtEl>
                                          <p:spTgt spid="57"/>
                                        </p:tgtEl>
                                        <p:attrNameLst>
                                          <p:attrName>style.visibility</p:attrName>
                                        </p:attrNameLst>
                                      </p:cBhvr>
                                      <p:to>
                                        <p:strVal val="visible"/>
                                      </p:to>
                                    </p:set>
                                    <p:animEffect transition="in" filter="wipe(right)">
                                      <p:cBhvr>
                                        <p:cTn id="24" dur="500"/>
                                        <p:tgtEl>
                                          <p:spTgt spid="57"/>
                                        </p:tgtEl>
                                      </p:cBhvr>
                                    </p:animEffect>
                                  </p:childTnLst>
                                </p:cTn>
                              </p:par>
                            </p:childTnLst>
                          </p:cTn>
                        </p:par>
                        <p:par>
                          <p:cTn id="25" fill="hold">
                            <p:stCondLst>
                              <p:cond delay="1500"/>
                            </p:stCondLst>
                            <p:childTnLst>
                              <p:par>
                                <p:cTn id="26" presetID="22" presetClass="entr" presetSubtype="2" fill="hold" grpId="0" nodeType="afterEffect">
                                  <p:stCondLst>
                                    <p:cond delay="0"/>
                                  </p:stCondLst>
                                  <p:iterate>
                                    <p:tmAbs val="0"/>
                                  </p:iterate>
                                  <p:childTnLst>
                                    <p:set>
                                      <p:cBhvr>
                                        <p:cTn id="27" fill="hold"/>
                                        <p:tgtEl>
                                          <p:spTgt spid="52"/>
                                        </p:tgtEl>
                                        <p:attrNameLst>
                                          <p:attrName>style.visibility</p:attrName>
                                        </p:attrNameLst>
                                      </p:cBhvr>
                                      <p:to>
                                        <p:strVal val="visible"/>
                                      </p:to>
                                    </p:set>
                                    <p:animEffect transition="in" filter="wipe(right)">
                                      <p:cBhvr>
                                        <p:cTn id="28" dur="500"/>
                                        <p:tgtEl>
                                          <p:spTgt spid="52"/>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iterate>
                                    <p:tmAbs val="0"/>
                                  </p:iterate>
                                  <p:childTnLst>
                                    <p:set>
                                      <p:cBhvr>
                                        <p:cTn id="32" fill="hold"/>
                                        <p:tgtEl>
                                          <p:spTgt spid="53"/>
                                        </p:tgtEl>
                                        <p:attrNameLst>
                                          <p:attrName>style.visibility</p:attrName>
                                        </p:attrNameLst>
                                      </p:cBhvr>
                                      <p:to>
                                        <p:strVal val="visible"/>
                                      </p:to>
                                    </p:set>
                                    <p:animEffect transition="in" filter="wipe(left)">
                                      <p:cBhvr>
                                        <p:cTn id="33" dur="500"/>
                                        <p:tgtEl>
                                          <p:spTgt spid="53"/>
                                        </p:tgtEl>
                                      </p:cBhvr>
                                    </p:animEffect>
                                  </p:childTnLst>
                                </p:cTn>
                              </p:par>
                            </p:childTnLst>
                          </p:cTn>
                        </p:par>
                        <p:par>
                          <p:cTn id="34" fill="hold">
                            <p:stCondLst>
                              <p:cond delay="500"/>
                            </p:stCondLst>
                            <p:childTnLst>
                              <p:par>
                                <p:cTn id="35" presetID="22" presetClass="entr" presetSubtype="8" fill="hold" grpId="0" nodeType="afterEffect">
                                  <p:stCondLst>
                                    <p:cond delay="0"/>
                                  </p:stCondLst>
                                  <p:iterate>
                                    <p:tmAbs val="0"/>
                                  </p:iterate>
                                  <p:childTnLst>
                                    <p:set>
                                      <p:cBhvr>
                                        <p:cTn id="36" fill="hold"/>
                                        <p:tgtEl>
                                          <p:spTgt spid="62"/>
                                        </p:tgtEl>
                                        <p:attrNameLst>
                                          <p:attrName>style.visibility</p:attrName>
                                        </p:attrNameLst>
                                      </p:cBhvr>
                                      <p:to>
                                        <p:strVal val="visible"/>
                                      </p:to>
                                    </p:set>
                                    <p:animEffect transition="in" filter="wipe(left)">
                                      <p:cBhvr>
                                        <p:cTn id="37" dur="500"/>
                                        <p:tgtEl>
                                          <p:spTgt spid="62"/>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iterate>
                                    <p:tmAbs val="0"/>
                                  </p:iterate>
                                  <p:childTnLst>
                                    <p:set>
                                      <p:cBhvr>
                                        <p:cTn id="41" fill="hold"/>
                                        <p:tgtEl>
                                          <p:spTgt spid="26"/>
                                        </p:tgtEl>
                                        <p:attrNameLst>
                                          <p:attrName>style.visibility</p:attrName>
                                        </p:attrNameLst>
                                      </p:cBhvr>
                                      <p:to>
                                        <p:strVal val="visible"/>
                                      </p:to>
                                    </p:set>
                                    <p:animEffect transition="in" filter="wipe(left)">
                                      <p:cBhvr>
                                        <p:cTn id="42" dur="500"/>
                                        <p:tgtEl>
                                          <p:spTgt spid="26"/>
                                        </p:tgtEl>
                                      </p:cBhvr>
                                    </p:animEffect>
                                  </p:childTnLst>
                                </p:cTn>
                              </p:par>
                            </p:childTnLst>
                          </p:cTn>
                        </p:par>
                        <p:par>
                          <p:cTn id="43" fill="hold">
                            <p:stCondLst>
                              <p:cond delay="500"/>
                            </p:stCondLst>
                            <p:childTnLst>
                              <p:par>
                                <p:cTn id="44" presetID="22" presetClass="entr" presetSubtype="2" fill="hold" grpId="0" nodeType="afterEffect">
                                  <p:stCondLst>
                                    <p:cond delay="0"/>
                                  </p:stCondLst>
                                  <p:iterate>
                                    <p:tmAbs val="0"/>
                                  </p:iterate>
                                  <p:childTnLst>
                                    <p:set>
                                      <p:cBhvr>
                                        <p:cTn id="45" fill="hold"/>
                                        <p:tgtEl>
                                          <p:spTgt spid="22"/>
                                        </p:tgtEl>
                                        <p:attrNameLst>
                                          <p:attrName>style.visibility</p:attrName>
                                        </p:attrNameLst>
                                      </p:cBhvr>
                                      <p:to>
                                        <p:strVal val="visible"/>
                                      </p:to>
                                    </p:set>
                                    <p:animEffect transition="in" filter="wipe(right)">
                                      <p:cBhvr>
                                        <p:cTn id="46" dur="500"/>
                                        <p:tgtEl>
                                          <p:spTgt spid="22"/>
                                        </p:tgtEl>
                                      </p:cBhvr>
                                    </p:animEffect>
                                  </p:childTnLst>
                                </p:cTn>
                              </p:par>
                            </p:childTnLst>
                          </p:cTn>
                        </p:par>
                        <p:par>
                          <p:cTn id="47" fill="hold">
                            <p:stCondLst>
                              <p:cond delay="1000"/>
                            </p:stCondLst>
                            <p:childTnLst>
                              <p:par>
                                <p:cTn id="48" presetID="22" presetClass="entr" presetSubtype="2" fill="hold" grpId="0" nodeType="afterEffect">
                                  <p:stCondLst>
                                    <p:cond delay="0"/>
                                  </p:stCondLst>
                                  <p:iterate>
                                    <p:tmAbs val="0"/>
                                  </p:iterate>
                                  <p:childTnLst>
                                    <p:set>
                                      <p:cBhvr>
                                        <p:cTn id="49" fill="hold"/>
                                        <p:tgtEl>
                                          <p:spTgt spid="58"/>
                                        </p:tgtEl>
                                        <p:attrNameLst>
                                          <p:attrName>style.visibility</p:attrName>
                                        </p:attrNameLst>
                                      </p:cBhvr>
                                      <p:to>
                                        <p:strVal val="visible"/>
                                      </p:to>
                                    </p:set>
                                    <p:animEffect transition="in" filter="wipe(right)">
                                      <p:cBhvr>
                                        <p:cTn id="50" dur="500"/>
                                        <p:tgtEl>
                                          <p:spTgt spid="58"/>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4" fill="hold" grpId="0" nodeType="clickEffect">
                                  <p:stCondLst>
                                    <p:cond delay="0"/>
                                  </p:stCondLst>
                                  <p:iterate>
                                    <p:tmAbs val="0"/>
                                  </p:iterate>
                                  <p:childTnLst>
                                    <p:set>
                                      <p:cBhvr>
                                        <p:cTn id="54" fill="hold"/>
                                        <p:tgtEl>
                                          <p:spTgt spid="46"/>
                                        </p:tgtEl>
                                        <p:attrNameLst>
                                          <p:attrName>style.visibility</p:attrName>
                                        </p:attrNameLst>
                                      </p:cBhvr>
                                      <p:to>
                                        <p:strVal val="visible"/>
                                      </p:to>
                                    </p:set>
                                    <p:animEffect transition="in" filter="wipe(down)">
                                      <p:cBhvr>
                                        <p:cTn id="55" dur="500"/>
                                        <p:tgtEl>
                                          <p:spTgt spid="46"/>
                                        </p:tgtEl>
                                      </p:cBhvr>
                                    </p:animEffect>
                                  </p:childTnLst>
                                </p:cTn>
                              </p:par>
                            </p:childTnLst>
                          </p:cTn>
                        </p:par>
                        <p:par>
                          <p:cTn id="56" fill="hold">
                            <p:stCondLst>
                              <p:cond delay="500"/>
                            </p:stCondLst>
                            <p:childTnLst>
                              <p:par>
                                <p:cTn id="57" presetID="10" presetClass="entr" presetSubtype="0" fill="hold" grpId="0" nodeType="afterEffect">
                                  <p:stCondLst>
                                    <p:cond delay="0"/>
                                  </p:stCondLst>
                                  <p:iterate>
                                    <p:tmAbs val="0"/>
                                  </p:iterate>
                                  <p:childTnLst>
                                    <p:set>
                                      <p:cBhvr>
                                        <p:cTn id="58" fill="hold"/>
                                        <p:tgtEl>
                                          <p:spTgt spid="20"/>
                                        </p:tgtEl>
                                        <p:attrNameLst>
                                          <p:attrName>style.visibility</p:attrName>
                                        </p:attrNameLst>
                                      </p:cBhvr>
                                      <p:to>
                                        <p:strVal val="visible"/>
                                      </p:to>
                                    </p:set>
                                    <p:animEffect transition="in" filter="fade">
                                      <p:cBhvr>
                                        <p:cTn id="59" dur="500"/>
                                        <p:tgtEl>
                                          <p:spTgt spid="20"/>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2" fill="hold" grpId="0" nodeType="clickEffect">
                                  <p:stCondLst>
                                    <p:cond delay="0"/>
                                  </p:stCondLst>
                                  <p:iterate>
                                    <p:tmAbs val="0"/>
                                  </p:iterate>
                                  <p:childTnLst>
                                    <p:set>
                                      <p:cBhvr>
                                        <p:cTn id="63" fill="hold"/>
                                        <p:tgtEl>
                                          <p:spTgt spid="56"/>
                                        </p:tgtEl>
                                        <p:attrNameLst>
                                          <p:attrName>style.visibility</p:attrName>
                                        </p:attrNameLst>
                                      </p:cBhvr>
                                      <p:to>
                                        <p:strVal val="visible"/>
                                      </p:to>
                                    </p:set>
                                    <p:animEffect transition="in" filter="wipe(right)">
                                      <p:cBhvr>
                                        <p:cTn id="64"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advAuto="0"/>
      <p:bldP spid="21" grpId="0" animBg="1" advAuto="0"/>
      <p:bldP spid="22" grpId="0" animBg="1" advAuto="0"/>
      <p:bldP spid="23" grpId="0" animBg="1" advAuto="0"/>
      <p:bldP spid="26" grpId="0" animBg="1" advAuto="0"/>
      <p:bldP spid="46" grpId="0" animBg="1" advAuto="0"/>
      <p:bldP spid="49" grpId="0" animBg="1" advAuto="0"/>
      <p:bldP spid="52" grpId="0" animBg="1" advAuto="0"/>
      <p:bldP spid="53" grpId="0" animBg="1" advAuto="0"/>
      <p:bldP spid="56" grpId="0" animBg="1" advAuto="0"/>
      <p:bldP spid="57" grpId="0" animBg="1" advAuto="0"/>
      <p:bldP spid="58" grpId="0" animBg="1" advAuto="0"/>
      <p:bldP spid="59" grpId="0" animBg="1" advAuto="0"/>
      <p:bldP spid="62" grpId="0" animBg="1" advAuto="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01"/>
        <p:cNvGrpSpPr/>
        <p:nvPr/>
      </p:nvGrpSpPr>
      <p:grpSpPr>
        <a:xfrm>
          <a:off x="0" y="0"/>
          <a:ext cx="0" cy="0"/>
          <a:chOff x="0" y="0"/>
          <a:chExt cx="0" cy="0"/>
        </a:xfrm>
      </p:grpSpPr>
      <p:sp>
        <p:nvSpPr>
          <p:cNvPr id="1102" name="Shape 1102"/>
          <p:cNvSpPr txBox="1"/>
          <p:nvPr/>
        </p:nvSpPr>
        <p:spPr>
          <a:xfrm>
            <a:off x="121850" y="1365250"/>
            <a:ext cx="3385576" cy="3187673"/>
          </a:xfrm>
          <a:prstGeom prst="rect">
            <a:avLst/>
          </a:prstGeom>
          <a:noFill/>
          <a:ln>
            <a:noFill/>
          </a:ln>
        </p:spPr>
        <p:txBody>
          <a:bodyPr lIns="91425" tIns="45700" rIns="91425" bIns="45700" anchor="t" anchorCtr="0">
            <a:noAutofit/>
          </a:bodyPr>
          <a:lstStyle/>
          <a:p>
            <a:pPr marL="285750" marR="0" lvl="0" indent="-285750" algn="l" rtl="0">
              <a:lnSpc>
                <a:spcPct val="100000"/>
              </a:lnSpc>
              <a:spcBef>
                <a:spcPts val="1200"/>
              </a:spcBef>
              <a:spcAft>
                <a:spcPts val="0"/>
              </a:spcAft>
              <a:buFont typeface="Arial"/>
              <a:buChar char="•"/>
            </a:pPr>
            <a:r>
              <a:rPr lang="en-US" dirty="0" smtClean="0">
                <a:solidFill>
                  <a:schemeClr val="bg1"/>
                </a:solidFill>
                <a:latin typeface="Open Sans"/>
                <a:ea typeface="Open Sans"/>
                <a:cs typeface="Open Sans"/>
                <a:sym typeface="Open Sans"/>
              </a:rPr>
              <a:t>Click to Install the Platform</a:t>
            </a:r>
          </a:p>
          <a:p>
            <a:pPr marL="285750" marR="0" lvl="0" indent="-285750" algn="l" rtl="0">
              <a:lnSpc>
                <a:spcPct val="100000"/>
              </a:lnSpc>
              <a:spcBef>
                <a:spcPts val="1200"/>
              </a:spcBef>
              <a:spcAft>
                <a:spcPts val="0"/>
              </a:spcAft>
              <a:buFont typeface="Arial"/>
              <a:buChar char="•"/>
            </a:pPr>
            <a:r>
              <a:rPr lang="en-US" dirty="0" smtClean="0">
                <a:solidFill>
                  <a:schemeClr val="bg1"/>
                </a:solidFill>
                <a:latin typeface="Open Sans"/>
                <a:ea typeface="Open Sans"/>
                <a:cs typeface="Open Sans"/>
                <a:sym typeface="Open Sans"/>
              </a:rPr>
              <a:t>Built-in High Availability</a:t>
            </a:r>
          </a:p>
          <a:p>
            <a:pPr marL="285750" marR="0" lvl="0" indent="-285750" algn="l" rtl="0">
              <a:lnSpc>
                <a:spcPct val="100000"/>
              </a:lnSpc>
              <a:spcBef>
                <a:spcPts val="1200"/>
              </a:spcBef>
              <a:spcAft>
                <a:spcPts val="0"/>
              </a:spcAft>
              <a:buFont typeface="Arial"/>
              <a:buChar char="•"/>
            </a:pPr>
            <a:r>
              <a:rPr lang="en-US" dirty="0" smtClean="0">
                <a:solidFill>
                  <a:schemeClr val="bg1"/>
                </a:solidFill>
                <a:latin typeface="Open Sans"/>
                <a:ea typeface="Open Sans"/>
                <a:cs typeface="Open Sans"/>
                <a:sym typeface="Open Sans"/>
              </a:rPr>
              <a:t>Install and Manage Services</a:t>
            </a:r>
          </a:p>
          <a:p>
            <a:pPr marL="285750" marR="0" lvl="0" indent="-285750" algn="l" rtl="0">
              <a:lnSpc>
                <a:spcPct val="100000"/>
              </a:lnSpc>
              <a:spcBef>
                <a:spcPts val="1200"/>
              </a:spcBef>
              <a:spcAft>
                <a:spcPts val="0"/>
              </a:spcAft>
              <a:buFont typeface="Arial"/>
              <a:buChar char="•"/>
            </a:pPr>
            <a:r>
              <a:rPr lang="en-US" dirty="0" smtClean="0">
                <a:solidFill>
                  <a:schemeClr val="bg1"/>
                </a:solidFill>
                <a:latin typeface="Open Sans"/>
                <a:ea typeface="Open Sans"/>
                <a:cs typeface="Open Sans"/>
                <a:sym typeface="Open Sans"/>
              </a:rPr>
              <a:t>Handle Live upgrades and updates</a:t>
            </a:r>
          </a:p>
          <a:p>
            <a:pPr marL="285750" marR="0" lvl="0" indent="-285750" algn="l" rtl="0">
              <a:lnSpc>
                <a:spcPct val="100000"/>
              </a:lnSpc>
              <a:spcBef>
                <a:spcPts val="1200"/>
              </a:spcBef>
              <a:spcAft>
                <a:spcPts val="0"/>
              </a:spcAft>
              <a:buFont typeface="Arial"/>
              <a:buChar char="•"/>
            </a:pPr>
            <a:r>
              <a:rPr lang="en-US" dirty="0" smtClean="0">
                <a:solidFill>
                  <a:schemeClr val="bg1"/>
                </a:solidFill>
                <a:latin typeface="Open Sans"/>
                <a:ea typeface="Open Sans"/>
                <a:cs typeface="Open Sans"/>
                <a:sym typeface="Open Sans"/>
              </a:rPr>
              <a:t>Click to scale the platform</a:t>
            </a:r>
          </a:p>
          <a:p>
            <a:pPr marL="285750" marR="0" lvl="0" indent="-285750" algn="l" rtl="0">
              <a:lnSpc>
                <a:spcPct val="100000"/>
              </a:lnSpc>
              <a:spcBef>
                <a:spcPts val="1200"/>
              </a:spcBef>
              <a:spcAft>
                <a:spcPts val="0"/>
              </a:spcAft>
              <a:buFont typeface="Arial"/>
              <a:buChar char="•"/>
            </a:pPr>
            <a:r>
              <a:rPr lang="en-US" dirty="0" smtClean="0">
                <a:solidFill>
                  <a:schemeClr val="bg1"/>
                </a:solidFill>
                <a:latin typeface="Open Sans"/>
                <a:ea typeface="Open Sans"/>
                <a:cs typeface="Open Sans"/>
                <a:sym typeface="Open Sans"/>
              </a:rPr>
              <a:t>Built-in Platform monitoring</a:t>
            </a:r>
            <a:endParaRPr lang="en-US" dirty="0">
              <a:solidFill>
                <a:schemeClr val="bg1"/>
              </a:solidFill>
              <a:latin typeface="Open Sans"/>
              <a:ea typeface="Open Sans"/>
              <a:cs typeface="Open Sans"/>
              <a:sym typeface="Open Sans"/>
            </a:endParaRPr>
          </a:p>
        </p:txBody>
      </p:sp>
      <p:sp>
        <p:nvSpPr>
          <p:cNvPr id="2" name="Title 1"/>
          <p:cNvSpPr>
            <a:spLocks noGrp="1"/>
          </p:cNvSpPr>
          <p:nvPr>
            <p:ph type="title"/>
          </p:nvPr>
        </p:nvSpPr>
        <p:spPr>
          <a:xfrm>
            <a:off x="1117708" y="407953"/>
            <a:ext cx="8026291" cy="585514"/>
          </a:xfrm>
        </p:spPr>
        <p:txBody>
          <a:bodyPr/>
          <a:lstStyle/>
          <a:p>
            <a:r>
              <a:rPr lang="en-US" dirty="0" smtClean="0">
                <a:solidFill>
                  <a:srgbClr val="008881"/>
                </a:solidFill>
              </a:rPr>
              <a:t>Operations - Pivotal Ops Manager</a:t>
            </a:r>
            <a:endParaRPr lang="en-US" dirty="0">
              <a:solidFill>
                <a:srgbClr val="008881"/>
              </a:solidFill>
            </a:endParaRPr>
          </a:p>
        </p:txBody>
      </p:sp>
      <p:pic>
        <p:nvPicPr>
          <p:cNvPr id="3" name="Picture 2" descr="Screen Shot 2015-12-21 at 5.32.49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98825" y="1365250"/>
            <a:ext cx="4724366" cy="3000375"/>
          </a:xfrm>
          <a:prstGeom prst="rect">
            <a:avLst/>
          </a:prstGeom>
        </p:spPr>
      </p:pic>
    </p:spTree>
    <p:extLst>
      <p:ext uri="{BB962C8B-B14F-4D97-AF65-F5344CB8AC3E}">
        <p14:creationId xmlns:p14="http://schemas.microsoft.com/office/powerpoint/2010/main" val="4221418600"/>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hape 223"/>
          <p:cNvCxnSpPr/>
          <p:nvPr/>
        </p:nvCxnSpPr>
        <p:spPr>
          <a:xfrm rot="10800000" flipH="1">
            <a:off x="594600" y="700174"/>
            <a:ext cx="7954799" cy="25800"/>
          </a:xfrm>
          <a:prstGeom prst="straightConnector1">
            <a:avLst/>
          </a:prstGeom>
          <a:noFill/>
          <a:ln w="9525" cap="flat" cmpd="sng">
            <a:solidFill>
              <a:srgbClr val="999999"/>
            </a:solidFill>
            <a:prstDash val="solid"/>
            <a:round/>
            <a:headEnd type="none" w="lg" len="lg"/>
            <a:tailEnd type="none" w="lg" len="lg"/>
          </a:ln>
        </p:spPr>
      </p:cxnSp>
      <p:sp>
        <p:nvSpPr>
          <p:cNvPr id="5" name="Title 2"/>
          <p:cNvSpPr>
            <a:spLocks noGrp="1"/>
          </p:cNvSpPr>
          <p:nvPr>
            <p:ph type="title"/>
          </p:nvPr>
        </p:nvSpPr>
        <p:spPr>
          <a:xfrm>
            <a:off x="467581" y="114659"/>
            <a:ext cx="6406375" cy="585514"/>
          </a:xfrm>
        </p:spPr>
        <p:txBody>
          <a:bodyPr/>
          <a:lstStyle/>
          <a:p>
            <a:pPr algn="l"/>
            <a:r>
              <a:rPr lang="en-US" sz="2400" dirty="0" smtClean="0">
                <a:solidFill>
                  <a:srgbClr val="F5F5F5"/>
                </a:solidFill>
              </a:rPr>
              <a:t>Example: Service Creation &amp; Binding</a:t>
            </a:r>
            <a:endParaRPr lang="en-US" sz="2400" dirty="0">
              <a:solidFill>
                <a:srgbClr val="F5F5F5"/>
              </a:solidFill>
            </a:endParaRPr>
          </a:p>
        </p:txBody>
      </p:sp>
      <p:pic>
        <p:nvPicPr>
          <p:cNvPr id="34" name="Shape 306"/>
          <p:cNvPicPr preferRelativeResize="0"/>
          <p:nvPr/>
        </p:nvPicPr>
        <p:blipFill>
          <a:blip r:embed="rId3">
            <a:alphaModFix/>
          </a:blip>
          <a:stretch>
            <a:fillRect/>
          </a:stretch>
        </p:blipFill>
        <p:spPr>
          <a:xfrm>
            <a:off x="8540109" y="4907301"/>
            <a:ext cx="616849" cy="255249"/>
          </a:xfrm>
          <a:prstGeom prst="rect">
            <a:avLst/>
          </a:prstGeom>
          <a:noFill/>
          <a:ln>
            <a:noFill/>
          </a:ln>
        </p:spPr>
      </p:pic>
      <p:sp>
        <p:nvSpPr>
          <p:cNvPr id="10" name="Rectangle 9"/>
          <p:cNvSpPr/>
          <p:nvPr/>
        </p:nvSpPr>
        <p:spPr>
          <a:xfrm>
            <a:off x="186686" y="1833086"/>
            <a:ext cx="2621004" cy="2308324"/>
          </a:xfrm>
          <a:prstGeom prst="rect">
            <a:avLst/>
          </a:prstGeom>
        </p:spPr>
        <p:txBody>
          <a:bodyPr wrap="square">
            <a:spAutoFit/>
          </a:bodyPr>
          <a:lstStyle/>
          <a:p>
            <a:pPr marL="285750" indent="-285750">
              <a:buFont typeface="Arial"/>
              <a:buChar char="•"/>
            </a:pPr>
            <a:r>
              <a:rPr lang="en-US" b="1" dirty="0" smtClean="0">
                <a:solidFill>
                  <a:schemeClr val="accent1"/>
                </a:solidFill>
              </a:rPr>
              <a:t>Create Service</a:t>
            </a:r>
          </a:p>
          <a:p>
            <a:pPr marL="285750" indent="-285750">
              <a:buFont typeface="Arial"/>
              <a:buChar char="•"/>
            </a:pPr>
            <a:endParaRPr lang="en-US" dirty="0"/>
          </a:p>
          <a:p>
            <a:pPr marL="285750" indent="-285750">
              <a:buFont typeface="Arial"/>
              <a:buChar char="•"/>
            </a:pPr>
            <a:r>
              <a:rPr lang="en-US" dirty="0" smtClean="0">
                <a:solidFill>
                  <a:schemeClr val="accent3"/>
                </a:solidFill>
              </a:rPr>
              <a:t>Bind service</a:t>
            </a:r>
          </a:p>
          <a:p>
            <a:pPr marL="285750" indent="-285750">
              <a:buFont typeface="Arial"/>
              <a:buChar char="•"/>
            </a:pPr>
            <a:endParaRPr lang="en-US" dirty="0">
              <a:solidFill>
                <a:schemeClr val="accent3"/>
              </a:solidFill>
            </a:endParaRPr>
          </a:p>
          <a:p>
            <a:pPr marL="285750" indent="-285750">
              <a:buFont typeface="Arial"/>
              <a:buChar char="•"/>
            </a:pPr>
            <a:r>
              <a:rPr lang="en-US" dirty="0" smtClean="0">
                <a:solidFill>
                  <a:schemeClr val="accent3"/>
                </a:solidFill>
              </a:rPr>
              <a:t>Restart App</a:t>
            </a:r>
          </a:p>
          <a:p>
            <a:pPr marL="285750" indent="-285750">
              <a:buFont typeface="Arial"/>
              <a:buChar char="•"/>
            </a:pPr>
            <a:endParaRPr lang="en-US" dirty="0">
              <a:solidFill>
                <a:schemeClr val="accent3"/>
              </a:solidFill>
            </a:endParaRPr>
          </a:p>
          <a:p>
            <a:pPr marL="285750" indent="-285750">
              <a:buFont typeface="Arial"/>
              <a:buChar char="•"/>
            </a:pPr>
            <a:r>
              <a:rPr lang="en-US" dirty="0" smtClean="0">
                <a:solidFill>
                  <a:schemeClr val="accent3"/>
                </a:solidFill>
              </a:rPr>
              <a:t>Verify</a:t>
            </a:r>
            <a:endParaRPr lang="en-US" dirty="0">
              <a:solidFill>
                <a:schemeClr val="accent3"/>
              </a:solidFill>
            </a:endParaRPr>
          </a:p>
          <a:p>
            <a:endParaRPr lang="en-US" dirty="0"/>
          </a:p>
        </p:txBody>
      </p:sp>
      <p:pic>
        <p:nvPicPr>
          <p:cNvPr id="11" name="Picture 10" descr="Screen Shot 2015-12-16 at 9.38.20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40232" y="1641592"/>
            <a:ext cx="6392200" cy="3136577"/>
          </a:xfrm>
          <a:prstGeom prst="rect">
            <a:avLst/>
          </a:prstGeom>
        </p:spPr>
      </p:pic>
      <p:cxnSp>
        <p:nvCxnSpPr>
          <p:cNvPr id="12" name="Straight Arrow Connector 11"/>
          <p:cNvCxnSpPr/>
          <p:nvPr/>
        </p:nvCxnSpPr>
        <p:spPr>
          <a:xfrm flipH="1">
            <a:off x="3416087" y="2427653"/>
            <a:ext cx="554834" cy="676716"/>
          </a:xfrm>
          <a:prstGeom prst="straightConnector1">
            <a:avLst/>
          </a:prstGeom>
          <a:ln w="50800">
            <a:solidFill>
              <a:srgbClr val="FF6600"/>
            </a:solidFill>
            <a:tailEnd type="arrow"/>
          </a:ln>
        </p:spPr>
        <p:style>
          <a:lnRef idx="2">
            <a:schemeClr val="accent1"/>
          </a:lnRef>
          <a:fillRef idx="0">
            <a:schemeClr val="accent1"/>
          </a:fillRef>
          <a:effectRef idx="1">
            <a:schemeClr val="accent1"/>
          </a:effectRef>
          <a:fontRef idx="minor">
            <a:schemeClr val="tx1"/>
          </a:fontRef>
        </p:style>
      </p:cxnSp>
      <p:sp>
        <p:nvSpPr>
          <p:cNvPr id="13" name="Rectangle 12"/>
          <p:cNvSpPr/>
          <p:nvPr/>
        </p:nvSpPr>
        <p:spPr>
          <a:xfrm>
            <a:off x="2826507" y="1272260"/>
            <a:ext cx="2602771" cy="369332"/>
          </a:xfrm>
          <a:prstGeom prst="rect">
            <a:avLst/>
          </a:prstGeom>
        </p:spPr>
        <p:txBody>
          <a:bodyPr wrap="none">
            <a:spAutoFit/>
          </a:bodyPr>
          <a:lstStyle/>
          <a:p>
            <a:r>
              <a:rPr lang="en-US" dirty="0">
                <a:solidFill>
                  <a:srgbClr val="FFFFFF"/>
                </a:solidFill>
              </a:rPr>
              <a:t>Click on "Marketplace"</a:t>
            </a:r>
          </a:p>
        </p:txBody>
      </p:sp>
    </p:spTree>
    <p:extLst>
      <p:ext uri="{BB962C8B-B14F-4D97-AF65-F5344CB8AC3E}">
        <p14:creationId xmlns:p14="http://schemas.microsoft.com/office/powerpoint/2010/main" val="3572306554"/>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hape 223"/>
          <p:cNvCxnSpPr/>
          <p:nvPr/>
        </p:nvCxnSpPr>
        <p:spPr>
          <a:xfrm rot="10800000" flipH="1">
            <a:off x="594600" y="700174"/>
            <a:ext cx="7954799" cy="25800"/>
          </a:xfrm>
          <a:prstGeom prst="straightConnector1">
            <a:avLst/>
          </a:prstGeom>
          <a:noFill/>
          <a:ln w="9525" cap="flat" cmpd="sng">
            <a:solidFill>
              <a:srgbClr val="999999"/>
            </a:solidFill>
            <a:prstDash val="solid"/>
            <a:round/>
            <a:headEnd type="none" w="lg" len="lg"/>
            <a:tailEnd type="none" w="lg" len="lg"/>
          </a:ln>
        </p:spPr>
      </p:cxnSp>
      <p:sp>
        <p:nvSpPr>
          <p:cNvPr id="5" name="Title 2"/>
          <p:cNvSpPr>
            <a:spLocks noGrp="1"/>
          </p:cNvSpPr>
          <p:nvPr>
            <p:ph type="title"/>
          </p:nvPr>
        </p:nvSpPr>
        <p:spPr>
          <a:xfrm>
            <a:off x="467581" y="114659"/>
            <a:ext cx="6131417" cy="585514"/>
          </a:xfrm>
        </p:spPr>
        <p:txBody>
          <a:bodyPr/>
          <a:lstStyle/>
          <a:p>
            <a:pPr algn="l"/>
            <a:r>
              <a:rPr lang="en-US" sz="2400" dirty="0" smtClean="0">
                <a:solidFill>
                  <a:srgbClr val="F5F5F5"/>
                </a:solidFill>
              </a:rPr>
              <a:t>Example: Service Creation &amp; Binding</a:t>
            </a:r>
            <a:endParaRPr lang="en-US" sz="2400" dirty="0">
              <a:solidFill>
                <a:srgbClr val="F5F5F5"/>
              </a:solidFill>
            </a:endParaRPr>
          </a:p>
        </p:txBody>
      </p:sp>
      <p:pic>
        <p:nvPicPr>
          <p:cNvPr id="34" name="Shape 306"/>
          <p:cNvPicPr preferRelativeResize="0"/>
          <p:nvPr/>
        </p:nvPicPr>
        <p:blipFill>
          <a:blip r:embed="rId3">
            <a:alphaModFix/>
          </a:blip>
          <a:stretch>
            <a:fillRect/>
          </a:stretch>
        </p:blipFill>
        <p:spPr>
          <a:xfrm>
            <a:off x="8540109" y="4907301"/>
            <a:ext cx="616849" cy="255249"/>
          </a:xfrm>
          <a:prstGeom prst="rect">
            <a:avLst/>
          </a:prstGeom>
          <a:noFill/>
          <a:ln>
            <a:noFill/>
          </a:ln>
        </p:spPr>
      </p:pic>
      <p:sp>
        <p:nvSpPr>
          <p:cNvPr id="10" name="Rectangle 9"/>
          <p:cNvSpPr/>
          <p:nvPr/>
        </p:nvSpPr>
        <p:spPr>
          <a:xfrm>
            <a:off x="186686" y="1833086"/>
            <a:ext cx="2621004" cy="2308324"/>
          </a:xfrm>
          <a:prstGeom prst="rect">
            <a:avLst/>
          </a:prstGeom>
        </p:spPr>
        <p:txBody>
          <a:bodyPr wrap="square">
            <a:spAutoFit/>
          </a:bodyPr>
          <a:lstStyle/>
          <a:p>
            <a:pPr marL="285750" indent="-285750">
              <a:buFont typeface="Arial"/>
              <a:buChar char="•"/>
            </a:pPr>
            <a:r>
              <a:rPr lang="en-US" b="1" dirty="0" smtClean="0">
                <a:solidFill>
                  <a:schemeClr val="accent1"/>
                </a:solidFill>
              </a:rPr>
              <a:t>Create Service</a:t>
            </a:r>
          </a:p>
          <a:p>
            <a:pPr marL="285750" indent="-285750">
              <a:buFont typeface="Arial"/>
              <a:buChar char="•"/>
            </a:pPr>
            <a:endParaRPr lang="en-US" dirty="0"/>
          </a:p>
          <a:p>
            <a:pPr marL="285750" indent="-285750">
              <a:buFont typeface="Arial"/>
              <a:buChar char="•"/>
            </a:pPr>
            <a:r>
              <a:rPr lang="en-US" dirty="0" smtClean="0">
                <a:solidFill>
                  <a:schemeClr val="accent3"/>
                </a:solidFill>
              </a:rPr>
              <a:t>Bind service</a:t>
            </a:r>
          </a:p>
          <a:p>
            <a:pPr marL="285750" indent="-285750">
              <a:buFont typeface="Arial"/>
              <a:buChar char="•"/>
            </a:pPr>
            <a:endParaRPr lang="en-US" dirty="0">
              <a:solidFill>
                <a:schemeClr val="accent3"/>
              </a:solidFill>
            </a:endParaRPr>
          </a:p>
          <a:p>
            <a:pPr marL="285750" indent="-285750">
              <a:buFont typeface="Arial"/>
              <a:buChar char="•"/>
            </a:pPr>
            <a:r>
              <a:rPr lang="en-US" dirty="0" smtClean="0">
                <a:solidFill>
                  <a:schemeClr val="accent3"/>
                </a:solidFill>
              </a:rPr>
              <a:t>Restart App</a:t>
            </a:r>
          </a:p>
          <a:p>
            <a:pPr marL="285750" indent="-285750">
              <a:buFont typeface="Arial"/>
              <a:buChar char="•"/>
            </a:pPr>
            <a:endParaRPr lang="en-US" dirty="0">
              <a:solidFill>
                <a:schemeClr val="accent3"/>
              </a:solidFill>
            </a:endParaRPr>
          </a:p>
          <a:p>
            <a:pPr marL="285750" indent="-285750">
              <a:buFont typeface="Arial"/>
              <a:buChar char="•"/>
            </a:pPr>
            <a:r>
              <a:rPr lang="en-US" dirty="0" smtClean="0">
                <a:solidFill>
                  <a:schemeClr val="accent3"/>
                </a:solidFill>
              </a:rPr>
              <a:t>Verify</a:t>
            </a:r>
            <a:endParaRPr lang="en-US" dirty="0">
              <a:solidFill>
                <a:schemeClr val="accent3"/>
              </a:solidFill>
            </a:endParaRPr>
          </a:p>
          <a:p>
            <a:endParaRPr lang="en-US" dirty="0"/>
          </a:p>
        </p:txBody>
      </p:sp>
      <p:sp>
        <p:nvSpPr>
          <p:cNvPr id="13" name="Rectangle 12"/>
          <p:cNvSpPr/>
          <p:nvPr/>
        </p:nvSpPr>
        <p:spPr>
          <a:xfrm>
            <a:off x="2826507" y="1272260"/>
            <a:ext cx="3201718" cy="369332"/>
          </a:xfrm>
          <a:prstGeom prst="rect">
            <a:avLst/>
          </a:prstGeom>
        </p:spPr>
        <p:txBody>
          <a:bodyPr wrap="none">
            <a:spAutoFit/>
          </a:bodyPr>
          <a:lstStyle/>
          <a:p>
            <a:r>
              <a:rPr lang="en-US" dirty="0" smtClean="0">
                <a:solidFill>
                  <a:srgbClr val="FFFFFF"/>
                </a:solidFill>
              </a:rPr>
              <a:t>Choose ”RabbitMQ for PCF"</a:t>
            </a:r>
            <a:endParaRPr lang="en-US" dirty="0">
              <a:solidFill>
                <a:srgbClr val="FFFFFF"/>
              </a:solidFill>
            </a:endParaRPr>
          </a:p>
        </p:txBody>
      </p:sp>
      <p:pic>
        <p:nvPicPr>
          <p:cNvPr id="9" name="Picture 8" descr="Screen Shot 2015-12-16 at 9.44.28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28092" y="1660452"/>
            <a:ext cx="5932317" cy="3198237"/>
          </a:xfrm>
          <a:prstGeom prst="rect">
            <a:avLst/>
          </a:prstGeom>
        </p:spPr>
      </p:pic>
      <p:cxnSp>
        <p:nvCxnSpPr>
          <p:cNvPr id="14" name="Straight Arrow Connector 13"/>
          <p:cNvCxnSpPr/>
          <p:nvPr/>
        </p:nvCxnSpPr>
        <p:spPr>
          <a:xfrm flipH="1">
            <a:off x="4783911" y="1775637"/>
            <a:ext cx="961715" cy="590400"/>
          </a:xfrm>
          <a:prstGeom prst="straightConnector1">
            <a:avLst/>
          </a:prstGeom>
          <a:ln w="50800">
            <a:solidFill>
              <a:srgbClr val="FF66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45493219"/>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hape 223"/>
          <p:cNvCxnSpPr/>
          <p:nvPr/>
        </p:nvCxnSpPr>
        <p:spPr>
          <a:xfrm rot="10800000" flipH="1">
            <a:off x="594600" y="700174"/>
            <a:ext cx="7954799" cy="25800"/>
          </a:xfrm>
          <a:prstGeom prst="straightConnector1">
            <a:avLst/>
          </a:prstGeom>
          <a:noFill/>
          <a:ln w="9525" cap="flat" cmpd="sng">
            <a:solidFill>
              <a:srgbClr val="999999"/>
            </a:solidFill>
            <a:prstDash val="solid"/>
            <a:round/>
            <a:headEnd type="none" w="lg" len="lg"/>
            <a:tailEnd type="none" w="lg" len="lg"/>
          </a:ln>
        </p:spPr>
      </p:cxnSp>
      <p:sp>
        <p:nvSpPr>
          <p:cNvPr id="5" name="Title 2"/>
          <p:cNvSpPr>
            <a:spLocks noGrp="1"/>
          </p:cNvSpPr>
          <p:nvPr>
            <p:ph type="title"/>
          </p:nvPr>
        </p:nvSpPr>
        <p:spPr>
          <a:xfrm>
            <a:off x="467582" y="114659"/>
            <a:ext cx="6614898" cy="585514"/>
          </a:xfrm>
        </p:spPr>
        <p:txBody>
          <a:bodyPr/>
          <a:lstStyle/>
          <a:p>
            <a:pPr algn="l"/>
            <a:r>
              <a:rPr lang="en-US" sz="2400" dirty="0" smtClean="0">
                <a:solidFill>
                  <a:srgbClr val="F5F5F5"/>
                </a:solidFill>
              </a:rPr>
              <a:t>Example: Service Creation &amp; Binding</a:t>
            </a:r>
            <a:endParaRPr lang="en-US" sz="2400" dirty="0">
              <a:solidFill>
                <a:srgbClr val="F5F5F5"/>
              </a:solidFill>
            </a:endParaRPr>
          </a:p>
        </p:txBody>
      </p:sp>
      <p:pic>
        <p:nvPicPr>
          <p:cNvPr id="34" name="Shape 306"/>
          <p:cNvPicPr preferRelativeResize="0"/>
          <p:nvPr/>
        </p:nvPicPr>
        <p:blipFill>
          <a:blip r:embed="rId3">
            <a:alphaModFix/>
          </a:blip>
          <a:stretch>
            <a:fillRect/>
          </a:stretch>
        </p:blipFill>
        <p:spPr>
          <a:xfrm>
            <a:off x="8540109" y="4907301"/>
            <a:ext cx="616849" cy="255249"/>
          </a:xfrm>
          <a:prstGeom prst="rect">
            <a:avLst/>
          </a:prstGeom>
          <a:noFill/>
          <a:ln>
            <a:noFill/>
          </a:ln>
        </p:spPr>
      </p:pic>
      <p:sp>
        <p:nvSpPr>
          <p:cNvPr id="10" name="Rectangle 9"/>
          <p:cNvSpPr/>
          <p:nvPr/>
        </p:nvSpPr>
        <p:spPr>
          <a:xfrm>
            <a:off x="186686" y="1833086"/>
            <a:ext cx="2621004" cy="2308324"/>
          </a:xfrm>
          <a:prstGeom prst="rect">
            <a:avLst/>
          </a:prstGeom>
        </p:spPr>
        <p:txBody>
          <a:bodyPr wrap="square">
            <a:spAutoFit/>
          </a:bodyPr>
          <a:lstStyle/>
          <a:p>
            <a:pPr marL="285750" indent="-285750">
              <a:buFont typeface="Arial"/>
              <a:buChar char="•"/>
            </a:pPr>
            <a:r>
              <a:rPr lang="en-US" b="1" dirty="0" smtClean="0">
                <a:solidFill>
                  <a:schemeClr val="accent1"/>
                </a:solidFill>
              </a:rPr>
              <a:t>Create Service</a:t>
            </a:r>
          </a:p>
          <a:p>
            <a:pPr marL="285750" indent="-285750">
              <a:buFont typeface="Arial"/>
              <a:buChar char="•"/>
            </a:pPr>
            <a:endParaRPr lang="en-US" dirty="0"/>
          </a:p>
          <a:p>
            <a:pPr marL="285750" indent="-285750">
              <a:buFont typeface="Arial"/>
              <a:buChar char="•"/>
            </a:pPr>
            <a:r>
              <a:rPr lang="en-US" dirty="0" smtClean="0">
                <a:solidFill>
                  <a:schemeClr val="accent3"/>
                </a:solidFill>
              </a:rPr>
              <a:t>Bind service</a:t>
            </a:r>
          </a:p>
          <a:p>
            <a:pPr marL="285750" indent="-285750">
              <a:buFont typeface="Arial"/>
              <a:buChar char="•"/>
            </a:pPr>
            <a:endParaRPr lang="en-US" dirty="0">
              <a:solidFill>
                <a:schemeClr val="accent3"/>
              </a:solidFill>
            </a:endParaRPr>
          </a:p>
          <a:p>
            <a:pPr marL="285750" indent="-285750">
              <a:buFont typeface="Arial"/>
              <a:buChar char="•"/>
            </a:pPr>
            <a:r>
              <a:rPr lang="en-US" dirty="0" smtClean="0">
                <a:solidFill>
                  <a:schemeClr val="accent3"/>
                </a:solidFill>
              </a:rPr>
              <a:t>Restart App</a:t>
            </a:r>
          </a:p>
          <a:p>
            <a:pPr marL="285750" indent="-285750">
              <a:buFont typeface="Arial"/>
              <a:buChar char="•"/>
            </a:pPr>
            <a:endParaRPr lang="en-US" dirty="0">
              <a:solidFill>
                <a:schemeClr val="accent3"/>
              </a:solidFill>
            </a:endParaRPr>
          </a:p>
          <a:p>
            <a:pPr marL="285750" indent="-285750">
              <a:buFont typeface="Arial"/>
              <a:buChar char="•"/>
            </a:pPr>
            <a:r>
              <a:rPr lang="en-US" dirty="0" smtClean="0">
                <a:solidFill>
                  <a:schemeClr val="accent3"/>
                </a:solidFill>
              </a:rPr>
              <a:t>Verify</a:t>
            </a:r>
            <a:endParaRPr lang="en-US" dirty="0">
              <a:solidFill>
                <a:schemeClr val="accent3"/>
              </a:solidFill>
            </a:endParaRPr>
          </a:p>
          <a:p>
            <a:endParaRPr lang="en-US" dirty="0"/>
          </a:p>
        </p:txBody>
      </p:sp>
      <p:pic>
        <p:nvPicPr>
          <p:cNvPr id="6" name="Picture 5" descr="Screen Shot 2015-12-16 at 9.47.12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58911" y="1603007"/>
            <a:ext cx="6123437" cy="3241467"/>
          </a:xfrm>
          <a:prstGeom prst="rect">
            <a:avLst/>
          </a:prstGeom>
        </p:spPr>
      </p:pic>
      <p:sp>
        <p:nvSpPr>
          <p:cNvPr id="7" name="Rectangle 6"/>
          <p:cNvSpPr/>
          <p:nvPr/>
        </p:nvSpPr>
        <p:spPr>
          <a:xfrm>
            <a:off x="2905065" y="1212127"/>
            <a:ext cx="2371262" cy="369332"/>
          </a:xfrm>
          <a:prstGeom prst="rect">
            <a:avLst/>
          </a:prstGeom>
        </p:spPr>
        <p:txBody>
          <a:bodyPr wrap="none">
            <a:spAutoFit/>
          </a:bodyPr>
          <a:lstStyle/>
          <a:p>
            <a:r>
              <a:rPr lang="en-US" dirty="0" smtClean="0">
                <a:solidFill>
                  <a:srgbClr val="FFFFFF"/>
                </a:solidFill>
              </a:rPr>
              <a:t>Select the free plan</a:t>
            </a:r>
            <a:endParaRPr lang="en-US" dirty="0">
              <a:solidFill>
                <a:srgbClr val="FFFFFF"/>
              </a:solidFill>
            </a:endParaRPr>
          </a:p>
        </p:txBody>
      </p:sp>
      <p:cxnSp>
        <p:nvCxnSpPr>
          <p:cNvPr id="8" name="Straight Arrow Connector 7"/>
          <p:cNvCxnSpPr/>
          <p:nvPr/>
        </p:nvCxnSpPr>
        <p:spPr>
          <a:xfrm flipH="1">
            <a:off x="6120765" y="3624252"/>
            <a:ext cx="961715" cy="590400"/>
          </a:xfrm>
          <a:prstGeom prst="straightConnector1">
            <a:avLst/>
          </a:prstGeom>
          <a:ln w="50800">
            <a:solidFill>
              <a:srgbClr val="FF66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17905647"/>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hape 223"/>
          <p:cNvCxnSpPr/>
          <p:nvPr/>
        </p:nvCxnSpPr>
        <p:spPr>
          <a:xfrm rot="10800000" flipH="1">
            <a:off x="594600" y="700174"/>
            <a:ext cx="7954799" cy="25800"/>
          </a:xfrm>
          <a:prstGeom prst="straightConnector1">
            <a:avLst/>
          </a:prstGeom>
          <a:noFill/>
          <a:ln w="9525" cap="flat" cmpd="sng">
            <a:solidFill>
              <a:srgbClr val="999999"/>
            </a:solidFill>
            <a:prstDash val="solid"/>
            <a:round/>
            <a:headEnd type="none" w="lg" len="lg"/>
            <a:tailEnd type="none" w="lg" len="lg"/>
          </a:ln>
        </p:spPr>
      </p:cxnSp>
      <p:sp>
        <p:nvSpPr>
          <p:cNvPr id="5" name="Title 2"/>
          <p:cNvSpPr>
            <a:spLocks noGrp="1"/>
          </p:cNvSpPr>
          <p:nvPr>
            <p:ph type="title"/>
          </p:nvPr>
        </p:nvSpPr>
        <p:spPr>
          <a:xfrm>
            <a:off x="467582" y="114659"/>
            <a:ext cx="7375276" cy="585514"/>
          </a:xfrm>
        </p:spPr>
        <p:txBody>
          <a:bodyPr/>
          <a:lstStyle/>
          <a:p>
            <a:pPr algn="l"/>
            <a:r>
              <a:rPr lang="en-US" sz="2400" dirty="0" smtClean="0">
                <a:solidFill>
                  <a:srgbClr val="F5F5F5"/>
                </a:solidFill>
              </a:rPr>
              <a:t>Example: Service Creation &amp; Binding</a:t>
            </a:r>
            <a:endParaRPr lang="en-US" sz="2400" dirty="0">
              <a:solidFill>
                <a:srgbClr val="F5F5F5"/>
              </a:solidFill>
            </a:endParaRPr>
          </a:p>
        </p:txBody>
      </p:sp>
      <p:pic>
        <p:nvPicPr>
          <p:cNvPr id="34" name="Shape 306"/>
          <p:cNvPicPr preferRelativeResize="0"/>
          <p:nvPr/>
        </p:nvPicPr>
        <p:blipFill>
          <a:blip r:embed="rId3">
            <a:alphaModFix/>
          </a:blip>
          <a:stretch>
            <a:fillRect/>
          </a:stretch>
        </p:blipFill>
        <p:spPr>
          <a:xfrm>
            <a:off x="8540109" y="4907301"/>
            <a:ext cx="616849" cy="255249"/>
          </a:xfrm>
          <a:prstGeom prst="rect">
            <a:avLst/>
          </a:prstGeom>
          <a:noFill/>
          <a:ln>
            <a:noFill/>
          </a:ln>
        </p:spPr>
      </p:pic>
      <p:sp>
        <p:nvSpPr>
          <p:cNvPr id="10" name="Rectangle 9"/>
          <p:cNvSpPr/>
          <p:nvPr/>
        </p:nvSpPr>
        <p:spPr>
          <a:xfrm>
            <a:off x="186686" y="1833086"/>
            <a:ext cx="2621004" cy="2308324"/>
          </a:xfrm>
          <a:prstGeom prst="rect">
            <a:avLst/>
          </a:prstGeom>
        </p:spPr>
        <p:txBody>
          <a:bodyPr wrap="square">
            <a:spAutoFit/>
          </a:bodyPr>
          <a:lstStyle/>
          <a:p>
            <a:pPr marL="285750" indent="-285750">
              <a:buFont typeface="Arial"/>
              <a:buChar char="•"/>
            </a:pPr>
            <a:r>
              <a:rPr lang="en-US" b="1" dirty="0" smtClean="0">
                <a:solidFill>
                  <a:schemeClr val="accent1"/>
                </a:solidFill>
              </a:rPr>
              <a:t>Create Service</a:t>
            </a:r>
          </a:p>
          <a:p>
            <a:pPr marL="285750" indent="-285750">
              <a:buFont typeface="Arial"/>
              <a:buChar char="•"/>
            </a:pPr>
            <a:endParaRPr lang="en-US" b="1" dirty="0">
              <a:solidFill>
                <a:schemeClr val="accent1"/>
              </a:solidFill>
            </a:endParaRPr>
          </a:p>
          <a:p>
            <a:pPr marL="285750" indent="-285750">
              <a:buFont typeface="Arial"/>
              <a:buChar char="•"/>
            </a:pPr>
            <a:r>
              <a:rPr lang="en-US" b="1" dirty="0" smtClean="0">
                <a:solidFill>
                  <a:schemeClr val="accent1"/>
                </a:solidFill>
              </a:rPr>
              <a:t>Bind service</a:t>
            </a:r>
          </a:p>
          <a:p>
            <a:pPr marL="285750" indent="-285750">
              <a:buFont typeface="Arial"/>
              <a:buChar char="•"/>
            </a:pPr>
            <a:endParaRPr lang="en-US" dirty="0">
              <a:solidFill>
                <a:schemeClr val="accent3"/>
              </a:solidFill>
            </a:endParaRPr>
          </a:p>
          <a:p>
            <a:pPr marL="285750" indent="-285750">
              <a:buFont typeface="Arial"/>
              <a:buChar char="•"/>
            </a:pPr>
            <a:r>
              <a:rPr lang="en-US" dirty="0" smtClean="0">
                <a:solidFill>
                  <a:schemeClr val="accent3"/>
                </a:solidFill>
              </a:rPr>
              <a:t>Restart App</a:t>
            </a:r>
          </a:p>
          <a:p>
            <a:pPr marL="285750" indent="-285750">
              <a:buFont typeface="Arial"/>
              <a:buChar char="•"/>
            </a:pPr>
            <a:endParaRPr lang="en-US" dirty="0">
              <a:solidFill>
                <a:schemeClr val="accent3"/>
              </a:solidFill>
            </a:endParaRPr>
          </a:p>
          <a:p>
            <a:pPr marL="285750" indent="-285750">
              <a:buFont typeface="Arial"/>
              <a:buChar char="•"/>
            </a:pPr>
            <a:r>
              <a:rPr lang="en-US" dirty="0" smtClean="0">
                <a:solidFill>
                  <a:schemeClr val="accent3"/>
                </a:solidFill>
              </a:rPr>
              <a:t>Verify</a:t>
            </a:r>
            <a:endParaRPr lang="en-US" dirty="0">
              <a:solidFill>
                <a:schemeClr val="accent3"/>
              </a:solidFill>
            </a:endParaRPr>
          </a:p>
          <a:p>
            <a:endParaRPr lang="en-US" dirty="0"/>
          </a:p>
        </p:txBody>
      </p:sp>
      <p:pic>
        <p:nvPicPr>
          <p:cNvPr id="6" name="Picture 5" descr="Screen Shot 2015-12-16 at 9.50.26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83920" y="1512480"/>
            <a:ext cx="5352448" cy="3310413"/>
          </a:xfrm>
          <a:prstGeom prst="rect">
            <a:avLst/>
          </a:prstGeom>
        </p:spPr>
      </p:pic>
      <p:sp>
        <p:nvSpPr>
          <p:cNvPr id="7" name="Rectangle 6"/>
          <p:cNvSpPr/>
          <p:nvPr/>
        </p:nvSpPr>
        <p:spPr>
          <a:xfrm>
            <a:off x="3288907" y="1106454"/>
            <a:ext cx="5219811" cy="369332"/>
          </a:xfrm>
          <a:prstGeom prst="rect">
            <a:avLst/>
          </a:prstGeom>
        </p:spPr>
        <p:txBody>
          <a:bodyPr wrap="none">
            <a:spAutoFit/>
          </a:bodyPr>
          <a:lstStyle/>
          <a:p>
            <a:r>
              <a:rPr lang="en-US" dirty="0" smtClean="0">
                <a:solidFill>
                  <a:schemeClr val="bg1"/>
                </a:solidFill>
              </a:rPr>
              <a:t>Give it a name and bind it to your application</a:t>
            </a:r>
            <a:endParaRPr lang="en-US" dirty="0">
              <a:solidFill>
                <a:schemeClr val="bg1"/>
              </a:solidFill>
            </a:endParaRPr>
          </a:p>
        </p:txBody>
      </p:sp>
    </p:spTree>
    <p:extLst>
      <p:ext uri="{BB962C8B-B14F-4D97-AF65-F5344CB8AC3E}">
        <p14:creationId xmlns:p14="http://schemas.microsoft.com/office/powerpoint/2010/main" val="3583076054"/>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hape 223"/>
          <p:cNvCxnSpPr/>
          <p:nvPr/>
        </p:nvCxnSpPr>
        <p:spPr>
          <a:xfrm rot="10800000" flipH="1">
            <a:off x="594600" y="700174"/>
            <a:ext cx="7954799" cy="25800"/>
          </a:xfrm>
          <a:prstGeom prst="straightConnector1">
            <a:avLst/>
          </a:prstGeom>
          <a:noFill/>
          <a:ln w="9525" cap="flat" cmpd="sng">
            <a:solidFill>
              <a:srgbClr val="999999"/>
            </a:solidFill>
            <a:prstDash val="solid"/>
            <a:round/>
            <a:headEnd type="none" w="lg" len="lg"/>
            <a:tailEnd type="none" w="lg" len="lg"/>
          </a:ln>
        </p:spPr>
      </p:cxnSp>
      <p:sp>
        <p:nvSpPr>
          <p:cNvPr id="5" name="Title 2"/>
          <p:cNvSpPr>
            <a:spLocks noGrp="1"/>
          </p:cNvSpPr>
          <p:nvPr>
            <p:ph type="title"/>
          </p:nvPr>
        </p:nvSpPr>
        <p:spPr>
          <a:xfrm>
            <a:off x="467582" y="114659"/>
            <a:ext cx="6982478" cy="585514"/>
          </a:xfrm>
        </p:spPr>
        <p:txBody>
          <a:bodyPr/>
          <a:lstStyle/>
          <a:p>
            <a:pPr algn="l"/>
            <a:r>
              <a:rPr lang="en-US" sz="2400" dirty="0" smtClean="0">
                <a:solidFill>
                  <a:srgbClr val="F5F5F5"/>
                </a:solidFill>
              </a:rPr>
              <a:t>Example: Service Creation &amp; Binding</a:t>
            </a:r>
            <a:endParaRPr lang="en-US" sz="2400" dirty="0">
              <a:solidFill>
                <a:srgbClr val="F5F5F5"/>
              </a:solidFill>
            </a:endParaRPr>
          </a:p>
        </p:txBody>
      </p:sp>
      <p:pic>
        <p:nvPicPr>
          <p:cNvPr id="34" name="Shape 306"/>
          <p:cNvPicPr preferRelativeResize="0"/>
          <p:nvPr/>
        </p:nvPicPr>
        <p:blipFill>
          <a:blip r:embed="rId3">
            <a:alphaModFix/>
          </a:blip>
          <a:stretch>
            <a:fillRect/>
          </a:stretch>
        </p:blipFill>
        <p:spPr>
          <a:xfrm>
            <a:off x="8540109" y="4907301"/>
            <a:ext cx="616849" cy="255249"/>
          </a:xfrm>
          <a:prstGeom prst="rect">
            <a:avLst/>
          </a:prstGeom>
          <a:noFill/>
          <a:ln>
            <a:noFill/>
          </a:ln>
        </p:spPr>
      </p:pic>
      <p:sp>
        <p:nvSpPr>
          <p:cNvPr id="10" name="Rectangle 9"/>
          <p:cNvSpPr/>
          <p:nvPr/>
        </p:nvSpPr>
        <p:spPr>
          <a:xfrm>
            <a:off x="186686" y="1833086"/>
            <a:ext cx="2621004" cy="2308324"/>
          </a:xfrm>
          <a:prstGeom prst="rect">
            <a:avLst/>
          </a:prstGeom>
        </p:spPr>
        <p:txBody>
          <a:bodyPr wrap="square">
            <a:spAutoFit/>
          </a:bodyPr>
          <a:lstStyle/>
          <a:p>
            <a:pPr marL="285750" indent="-285750">
              <a:buFont typeface="Arial"/>
              <a:buChar char="•"/>
            </a:pPr>
            <a:r>
              <a:rPr lang="en-US" b="1" dirty="0" smtClean="0">
                <a:solidFill>
                  <a:schemeClr val="accent1"/>
                </a:solidFill>
              </a:rPr>
              <a:t>Create Service</a:t>
            </a:r>
          </a:p>
          <a:p>
            <a:pPr marL="285750" indent="-285750">
              <a:buFont typeface="Arial"/>
              <a:buChar char="•"/>
            </a:pPr>
            <a:endParaRPr lang="en-US" b="1" dirty="0">
              <a:solidFill>
                <a:schemeClr val="accent1"/>
              </a:solidFill>
            </a:endParaRPr>
          </a:p>
          <a:p>
            <a:pPr marL="285750" indent="-285750">
              <a:buFont typeface="Arial"/>
              <a:buChar char="•"/>
            </a:pPr>
            <a:r>
              <a:rPr lang="en-US" b="1" dirty="0" smtClean="0">
                <a:solidFill>
                  <a:schemeClr val="accent1"/>
                </a:solidFill>
              </a:rPr>
              <a:t>Bind service</a:t>
            </a:r>
          </a:p>
          <a:p>
            <a:pPr marL="285750" indent="-285750">
              <a:buFont typeface="Arial"/>
              <a:buChar char="•"/>
            </a:pPr>
            <a:endParaRPr lang="en-US" dirty="0">
              <a:solidFill>
                <a:schemeClr val="accent3"/>
              </a:solidFill>
            </a:endParaRPr>
          </a:p>
          <a:p>
            <a:pPr marL="285750" indent="-285750">
              <a:buFont typeface="Arial"/>
              <a:buChar char="•"/>
            </a:pPr>
            <a:r>
              <a:rPr lang="en-US" b="1" dirty="0" smtClean="0">
                <a:solidFill>
                  <a:schemeClr val="accent1"/>
                </a:solidFill>
              </a:rPr>
              <a:t>Restart App</a:t>
            </a:r>
          </a:p>
          <a:p>
            <a:pPr marL="285750" indent="-285750">
              <a:buFont typeface="Arial"/>
              <a:buChar char="•"/>
            </a:pPr>
            <a:endParaRPr lang="en-US" dirty="0">
              <a:solidFill>
                <a:schemeClr val="accent3"/>
              </a:solidFill>
            </a:endParaRPr>
          </a:p>
          <a:p>
            <a:pPr marL="285750" indent="-285750">
              <a:buFont typeface="Arial"/>
              <a:buChar char="•"/>
            </a:pPr>
            <a:r>
              <a:rPr lang="en-US" dirty="0" smtClean="0">
                <a:solidFill>
                  <a:schemeClr val="accent3"/>
                </a:solidFill>
              </a:rPr>
              <a:t>Verify</a:t>
            </a:r>
            <a:endParaRPr lang="en-US" dirty="0">
              <a:solidFill>
                <a:schemeClr val="accent3"/>
              </a:solidFill>
            </a:endParaRPr>
          </a:p>
          <a:p>
            <a:endParaRPr lang="en-US" dirty="0"/>
          </a:p>
        </p:txBody>
      </p:sp>
      <p:pic>
        <p:nvPicPr>
          <p:cNvPr id="6" name="Picture 5" descr="Screen Shot 2015-12-16 at 9.52.56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27601" y="1603008"/>
            <a:ext cx="6491738" cy="3175723"/>
          </a:xfrm>
          <a:prstGeom prst="rect">
            <a:avLst/>
          </a:prstGeom>
        </p:spPr>
      </p:pic>
      <p:cxnSp>
        <p:nvCxnSpPr>
          <p:cNvPr id="7" name="Straight Arrow Connector 6"/>
          <p:cNvCxnSpPr/>
          <p:nvPr/>
        </p:nvCxnSpPr>
        <p:spPr>
          <a:xfrm flipH="1">
            <a:off x="4278400" y="2392182"/>
            <a:ext cx="961715" cy="590400"/>
          </a:xfrm>
          <a:prstGeom prst="straightConnector1">
            <a:avLst/>
          </a:prstGeom>
          <a:ln w="50800">
            <a:solidFill>
              <a:srgbClr val="FF66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70221418"/>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Stocksy_txp157cab05rEJ000_Medium_423382.jpg"/>
          <p:cNvPicPr>
            <a:picLocks noChangeAspect="1"/>
          </p:cNvPicPr>
          <p:nvPr/>
        </p:nvPicPr>
        <p:blipFill>
          <a:blip r:embed="rId3"/>
          <a:srcRect t="15584"/>
          <a:stretch>
            <a:fillRect/>
          </a:stretch>
        </p:blipFill>
        <p:spPr>
          <a:xfrm>
            <a:off x="0" y="0"/>
            <a:ext cx="9144000" cy="5143500"/>
          </a:xfrm>
          <a:prstGeom prst="rect">
            <a:avLst/>
          </a:prstGeom>
        </p:spPr>
      </p:pic>
      <p:sp>
        <p:nvSpPr>
          <p:cNvPr id="20" name="Rectangle 19"/>
          <p:cNvSpPr/>
          <p:nvPr/>
        </p:nvSpPr>
        <p:spPr>
          <a:xfrm>
            <a:off x="0" y="0"/>
            <a:ext cx="9144000" cy="5143500"/>
          </a:xfrm>
          <a:prstGeom prst="rect">
            <a:avLst/>
          </a:prstGeom>
          <a:gradFill flip="none" rotWithShape="1">
            <a:gsLst>
              <a:gs pos="8000">
                <a:srgbClr val="000000">
                  <a:alpha val="0"/>
                </a:srgbClr>
              </a:gs>
              <a:gs pos="54000">
                <a:srgbClr val="000000">
                  <a:alpha val="86000"/>
                </a:srgbClr>
              </a:gs>
              <a:gs pos="83000">
                <a:srgbClr val="000000">
                  <a:alpha val="89000"/>
                </a:srgbClr>
              </a:gs>
            </a:gsLst>
            <a:lin ang="16500000" scaled="0"/>
            <a:tileRect/>
          </a:gradFill>
          <a:ln w="44450" cap="flat" cmpd="sng" algn="ctr">
            <a:noFill/>
            <a:prstDash val="solid"/>
            <a:round/>
            <a:headEnd type="none" w="med" len="med"/>
            <a:tailEnd type="none" w="med" len="med"/>
          </a:ln>
          <a:effectLst/>
        </p:spPr>
        <p:txBody>
          <a:bodyPr lIns="68579" tIns="34289" rIns="68579" bIns="34289" rtlCol="0" anchor="ctr"/>
          <a:lstStyle/>
          <a:p>
            <a:pPr algn="ctr">
              <a:defRPr/>
            </a:pPr>
            <a:endParaRPr lang="en-US" kern="0">
              <a:solidFill>
                <a:srgbClr val="FFFFFF"/>
              </a:solidFill>
              <a:latin typeface="News Gothic MT"/>
            </a:endParaRPr>
          </a:p>
        </p:txBody>
      </p:sp>
      <p:cxnSp>
        <p:nvCxnSpPr>
          <p:cNvPr id="40" name="Straight Connector 39"/>
          <p:cNvCxnSpPr/>
          <p:nvPr/>
        </p:nvCxnSpPr>
        <p:spPr>
          <a:xfrm>
            <a:off x="596900" y="2111130"/>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596900" y="3428754"/>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8" name="Shape 1014"/>
          <p:cNvSpPr txBox="1">
            <a:spLocks/>
          </p:cNvSpPr>
          <p:nvPr/>
        </p:nvSpPr>
        <p:spPr>
          <a:xfrm>
            <a:off x="1820794" y="1336859"/>
            <a:ext cx="5209487" cy="460500"/>
          </a:xfrm>
          <a:prstGeom prst="rect">
            <a:avLst/>
          </a:prstGeom>
          <a:noFill/>
          <a:ln>
            <a:noFill/>
          </a:ln>
        </p:spPr>
        <p:txBody>
          <a:bodyPr lIns="0" tIns="0" rIns="0" bIns="0" anchor="t" anchorCtr="0">
            <a:noAutofit/>
          </a:bodyPr>
          <a:lstStyle/>
          <a:p>
            <a:pPr algn="dist">
              <a:lnSpc>
                <a:spcPct val="90000"/>
              </a:lnSpc>
              <a:buSzPct val="25000"/>
              <a:defRPr/>
            </a:pPr>
            <a:endParaRPr lang="en" sz="4500" b="1" kern="0" cap="all" dirty="0">
              <a:solidFill>
                <a:srgbClr val="008881"/>
              </a:solidFill>
              <a:latin typeface="News Gothic MT"/>
              <a:ea typeface="Arial"/>
              <a:cs typeface="Arial"/>
              <a:sym typeface="Arial"/>
            </a:endParaRPr>
          </a:p>
        </p:txBody>
      </p:sp>
      <p:sp>
        <p:nvSpPr>
          <p:cNvPr id="10" name="Shape 1163"/>
          <p:cNvSpPr txBox="1">
            <a:spLocks/>
          </p:cNvSpPr>
          <p:nvPr/>
        </p:nvSpPr>
        <p:spPr bwMode="gray">
          <a:xfrm>
            <a:off x="205956" y="2553542"/>
            <a:ext cx="8410499" cy="460500"/>
          </a:xfrm>
          <a:prstGeom prst="rect">
            <a:avLst/>
          </a:prstGeom>
          <a:noFill/>
          <a:ln>
            <a:noFill/>
          </a:ln>
        </p:spPr>
        <p:txBody>
          <a:bodyPr lIns="0" tIns="0" rIns="0" bIns="0" anchor="t" anchorCtr="0">
            <a:noAutofit/>
          </a:bodyPr>
          <a:lstStyle>
            <a:defPPr marR="0" algn="l" rtl="0">
              <a:lnSpc>
                <a:spcPct val="100000"/>
              </a:lnSpc>
              <a:spcBef>
                <a:spcPts val="0"/>
              </a:spcBef>
              <a:spcAft>
                <a:spcPts val="0"/>
              </a:spcAft>
            </a:defPPr>
            <a:lvl1pPr marR="0" algn="l" rtl="0">
              <a:lnSpc>
                <a:spcPct val="90000"/>
              </a:lnSpc>
              <a:spcBef>
                <a:spcPts val="0"/>
              </a:spcBef>
              <a:spcAft>
                <a:spcPts val="0"/>
              </a:spcAft>
              <a:buNone/>
              <a:defRPr sz="3200" b="0" i="0" u="none" strike="noStrike" cap="none" baseline="0">
                <a:solidFill>
                  <a:schemeClr val="tx2"/>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stStyle>
          <a:p>
            <a:pPr algn="ctr">
              <a:buSzPct val="25000"/>
            </a:pPr>
            <a:r>
              <a:rPr lang="en-US" b="1" cap="all" dirty="0" smtClean="0">
                <a:solidFill>
                  <a:srgbClr val="138A7E"/>
                </a:solidFill>
              </a:rPr>
              <a:t>CF Push, Bind and scale</a:t>
            </a:r>
            <a:endParaRPr lang="en" sz="2100" b="1" cap="all" dirty="0">
              <a:solidFill>
                <a:srgbClr val="138A7E"/>
              </a:solidFill>
            </a:endParaRPr>
          </a:p>
        </p:txBody>
      </p:sp>
    </p:spTree>
    <p:extLst>
      <p:ext uri="{BB962C8B-B14F-4D97-AF65-F5344CB8AC3E}">
        <p14:creationId xmlns:p14="http://schemas.microsoft.com/office/powerpoint/2010/main" val="126444453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2" name="Rectangle 4"/>
          <p:cNvSpPr>
            <a:spLocks noGrp="1" noChangeArrowheads="1"/>
          </p:cNvSpPr>
          <p:nvPr>
            <p:ph type="title"/>
          </p:nvPr>
        </p:nvSpPr>
        <p:spPr>
          <a:ln/>
        </p:spPr>
        <p:txBody>
          <a:bodyPr/>
          <a:lstStyle/>
          <a:p>
            <a:r>
              <a:rPr lang="en-US"/>
              <a:t>Getting your application to scale</a:t>
            </a:r>
          </a:p>
        </p:txBody>
      </p:sp>
      <p:sp>
        <p:nvSpPr>
          <p:cNvPr id="3" name="Content Placeholder 2"/>
          <p:cNvSpPr>
            <a:spLocks noGrp="1"/>
          </p:cNvSpPr>
          <p:nvPr>
            <p:ph sz="quarter" idx="10"/>
          </p:nvPr>
        </p:nvSpPr>
        <p:spPr>
          <a:xfrm>
            <a:off x="457200" y="1108074"/>
            <a:ext cx="4132239" cy="3082925"/>
          </a:xfrm>
        </p:spPr>
        <p:txBody>
          <a:bodyPr>
            <a:normAutofit fontScale="85000" lnSpcReduction="10000"/>
          </a:bodyPr>
          <a:lstStyle/>
          <a:p>
            <a:r>
              <a:rPr lang="en-US" dirty="0"/>
              <a:t>Can be done via CLI:</a:t>
            </a:r>
          </a:p>
          <a:p>
            <a:pPr lvl="1"/>
            <a:r>
              <a:rPr lang="en-US" dirty="0"/>
              <a:t>At deployment time (via </a:t>
            </a:r>
            <a:r>
              <a:rPr lang="en-US" dirty="0" err="1"/>
              <a:t>manifest.yml</a:t>
            </a:r>
            <a:r>
              <a:rPr lang="en-US" dirty="0"/>
              <a:t> or as a modifier to </a:t>
            </a:r>
            <a:r>
              <a:rPr lang="en-US" dirty="0" err="1"/>
              <a:t>cf</a:t>
            </a:r>
            <a:r>
              <a:rPr lang="en-US" dirty="0"/>
              <a:t> push)</a:t>
            </a:r>
          </a:p>
          <a:p>
            <a:pPr lvl="1"/>
            <a:r>
              <a:rPr lang="en-US" dirty="0"/>
              <a:t>During run time without interrupting operations (via </a:t>
            </a:r>
            <a:r>
              <a:rPr lang="en-US" dirty="0" err="1"/>
              <a:t>cf</a:t>
            </a:r>
            <a:r>
              <a:rPr lang="en-US" dirty="0"/>
              <a:t> scale --instances 10)</a:t>
            </a:r>
          </a:p>
          <a:p>
            <a:r>
              <a:rPr lang="en-US" dirty="0" smtClean="0"/>
              <a:t>Can </a:t>
            </a:r>
            <a:r>
              <a:rPr lang="en-US" dirty="0"/>
              <a:t>also be done via </a:t>
            </a:r>
            <a:r>
              <a:rPr lang="en-US" dirty="0" smtClean="0"/>
              <a:t>Apps Manager</a:t>
            </a:r>
            <a:endParaRPr lang="en-US" dirty="0"/>
          </a:p>
        </p:txBody>
      </p:sp>
      <p:sp>
        <p:nvSpPr>
          <p:cNvPr id="8" name="Slide Number Placeholder 3"/>
          <p:cNvSpPr>
            <a:spLocks noGrp="1"/>
          </p:cNvSpPr>
          <p:nvPr>
            <p:ph type="sldNum" sz="quarter" idx="4294967295"/>
          </p:nvPr>
        </p:nvSpPr>
        <p:spPr>
          <a:xfrm>
            <a:off x="9018588" y="5029200"/>
            <a:ext cx="125412" cy="114300"/>
          </a:xfrm>
          <a:prstGeom prst="rect">
            <a:avLst/>
          </a:prstGeom>
        </p:spPr>
        <p:txBody>
          <a:bodyPr/>
          <a:lstStyle/>
          <a:p>
            <a:fld id="{812240AA-CE29-6649-9534-ED4A668B7181}" type="slidenum">
              <a:rPr lang="en-US">
                <a:solidFill>
                  <a:srgbClr val="262626"/>
                </a:solidFill>
                <a:latin typeface="News Gothic MT"/>
              </a:rPr>
              <a:pPr/>
              <a:t>36</a:t>
            </a:fld>
            <a:endParaRPr lang="en-US">
              <a:solidFill>
                <a:srgbClr val="262626"/>
              </a:solidFill>
              <a:latin typeface="News Gothic MT"/>
            </a:endParaRPr>
          </a:p>
        </p:txBody>
      </p:sp>
      <p:pic>
        <p:nvPicPr>
          <p:cNvPr id="122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50200" y="4684713"/>
            <a:ext cx="900113" cy="255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round/>
                <a:headEnd/>
                <a:tailEnd/>
              </a14:hiddenLine>
            </a:ext>
          </a:extLst>
        </p:spPr>
      </p:pic>
      <p:sp>
        <p:nvSpPr>
          <p:cNvPr id="12291" name="Rectangle 3"/>
          <p:cNvSpPr>
            <a:spLocks/>
          </p:cNvSpPr>
          <p:nvPr/>
        </p:nvSpPr>
        <p:spPr bwMode="auto">
          <a:xfrm>
            <a:off x="366713" y="5018088"/>
            <a:ext cx="2286000"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round/>
                <a:headEnd type="none" w="med" len="med"/>
                <a:tailEnd type="none" w="med" len="med"/>
              </a14:hiddenLine>
            </a:ext>
          </a:extLst>
        </p:spPr>
        <p:txBody>
          <a:bodyPr lIns="0" tIns="0" rIns="0" bIns="0"/>
          <a:lstStyle/>
          <a:p>
            <a:r>
              <a:rPr lang="en-US" sz="600">
                <a:solidFill>
                  <a:srgbClr val="7F7F7F"/>
                </a:solidFill>
                <a:latin typeface="Arial" charset="0"/>
                <a:ea typeface="ＭＳ Ｐゴシック" charset="0"/>
                <a:cs typeface="Arial" charset="0"/>
                <a:sym typeface="Arial" charset="0"/>
              </a:rPr>
              <a:t>© Copyright 2013 Pivotal. All rights reserved.</a:t>
            </a:r>
          </a:p>
        </p:txBody>
      </p:sp>
      <p:pic>
        <p:nvPicPr>
          <p:cNvPr id="2" name="Picture 1" descr="Screen Shot 2016-01-05 at 6.01.56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34441" y="1108074"/>
            <a:ext cx="4384147" cy="2493338"/>
          </a:xfrm>
          <a:prstGeom prst="rect">
            <a:avLst/>
          </a:prstGeom>
        </p:spPr>
      </p:pic>
    </p:spTree>
    <p:extLst>
      <p:ext uri="{BB962C8B-B14F-4D97-AF65-F5344CB8AC3E}">
        <p14:creationId xmlns:p14="http://schemas.microsoft.com/office/powerpoint/2010/main" val="14509726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p:txBody>
          <a:bodyPr/>
          <a:lstStyle/>
          <a:p>
            <a:r>
              <a:rPr lang="en-US" sz="2800" dirty="0" smtClean="0">
                <a:solidFill>
                  <a:srgbClr val="138A7E"/>
                </a:solidFill>
              </a:rPr>
              <a:t>The App-Container Approach - Scaling</a:t>
            </a:r>
            <a:endParaRPr lang="en-US" sz="2800" i="1" dirty="0">
              <a:solidFill>
                <a:srgbClr val="138A7E"/>
              </a:solidFill>
            </a:endParaRPr>
          </a:p>
        </p:txBody>
      </p:sp>
      <p:sp>
        <p:nvSpPr>
          <p:cNvPr id="5" name="Rounded Rectangle 4"/>
          <p:cNvSpPr/>
          <p:nvPr/>
        </p:nvSpPr>
        <p:spPr>
          <a:xfrm>
            <a:off x="1637753" y="1294808"/>
            <a:ext cx="6204086" cy="3429001"/>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a:defRPr/>
            </a:pPr>
            <a:endParaRPr lang="en-US" sz="1600" dirty="0">
              <a:solidFill>
                <a:srgbClr val="008881"/>
              </a:solidFill>
              <a:latin typeface="News Gothic MT"/>
            </a:endParaRPr>
          </a:p>
        </p:txBody>
      </p:sp>
      <p:sp>
        <p:nvSpPr>
          <p:cNvPr id="6" name="Rounded Rectangle 5"/>
          <p:cNvSpPr/>
          <p:nvPr/>
        </p:nvSpPr>
        <p:spPr bwMode="auto">
          <a:xfrm rot="16200000">
            <a:off x="214097" y="2822295"/>
            <a:ext cx="3581399" cy="374030"/>
          </a:xfrm>
          <a:prstGeom prst="roundRect">
            <a:avLst>
              <a:gd name="adj" fmla="val 8685"/>
            </a:avLst>
          </a:prstGeom>
          <a:solidFill>
            <a:srgbClr val="0A1831">
              <a:alpha val="25000"/>
            </a:srgbClr>
          </a:solidFill>
          <a:ln w="41275">
            <a:noFill/>
            <a:round/>
            <a:headEnd/>
            <a:tailEnd/>
          </a:ln>
        </p:spPr>
        <p:txBody>
          <a:bodyPr wrap="none" lIns="182880" tIns="0" rIns="0" bIns="0" rtlCol="0" anchor="ctr"/>
          <a:lstStyle/>
          <a:p>
            <a:r>
              <a:rPr lang="en-US" sz="1600" dirty="0" smtClean="0">
                <a:solidFill>
                  <a:prstClr val="white">
                    <a:lumMod val="95000"/>
                  </a:prstClr>
                </a:solidFill>
                <a:latin typeface="Calibri"/>
              </a:rPr>
              <a:t>Router</a:t>
            </a:r>
          </a:p>
        </p:txBody>
      </p:sp>
      <p:sp>
        <p:nvSpPr>
          <p:cNvPr id="7" name="Rounded Rectangle 6"/>
          <p:cNvSpPr>
            <a:spLocks noChangeArrowheads="1"/>
          </p:cNvSpPr>
          <p:nvPr/>
        </p:nvSpPr>
        <p:spPr bwMode="auto">
          <a:xfrm>
            <a:off x="2286000" y="1861992"/>
            <a:ext cx="1533402" cy="443726"/>
          </a:xfrm>
          <a:prstGeom prst="roundRect">
            <a:avLst>
              <a:gd name="adj" fmla="val 4579"/>
            </a:avLst>
          </a:prstGeom>
          <a:solidFill>
            <a:schemeClr val="bg1">
              <a:lumMod val="65000"/>
            </a:schemeClr>
          </a:solidFill>
          <a:ln w="9525">
            <a:noFill/>
            <a:round/>
            <a:headEnd/>
            <a:tailEnd/>
          </a:ln>
          <a:effectLst>
            <a:outerShdw blurRad="40000" dist="23000" dir="5400000" rotWithShape="0">
              <a:srgbClr val="808080">
                <a:alpha val="34999"/>
              </a:srgbClr>
            </a:outerShdw>
          </a:effectLst>
        </p:spPr>
        <p:txBody>
          <a:bodyPr lIns="320040" tIns="0" rIns="0" bIns="0" anchor="ctr"/>
          <a:lstStyle/>
          <a:p>
            <a:pPr>
              <a:defRPr/>
            </a:pPr>
            <a:r>
              <a:rPr lang="en-US" sz="1200" b="1" dirty="0" err="1" smtClean="0">
                <a:solidFill>
                  <a:prstClr val="white"/>
                </a:solidFill>
                <a:latin typeface="News Gothic MT"/>
              </a:rPr>
              <a:t>Blobstore</a:t>
            </a:r>
            <a:endParaRPr lang="en-US" sz="1200" b="1" dirty="0">
              <a:solidFill>
                <a:prstClr val="white"/>
              </a:solidFill>
              <a:latin typeface="News Gothic MT"/>
            </a:endParaRPr>
          </a:p>
        </p:txBody>
      </p:sp>
      <p:sp>
        <p:nvSpPr>
          <p:cNvPr id="8" name="Oval 194"/>
          <p:cNvSpPr/>
          <p:nvPr/>
        </p:nvSpPr>
        <p:spPr>
          <a:xfrm>
            <a:off x="2349505" y="1975996"/>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News Gothic MT"/>
            </a:endParaRPr>
          </a:p>
        </p:txBody>
      </p:sp>
      <p:grpSp>
        <p:nvGrpSpPr>
          <p:cNvPr id="9" name="Group 8"/>
          <p:cNvGrpSpPr/>
          <p:nvPr/>
        </p:nvGrpSpPr>
        <p:grpSpPr>
          <a:xfrm>
            <a:off x="4038600" y="1861992"/>
            <a:ext cx="1533402" cy="443726"/>
            <a:chOff x="5181600" y="2326964"/>
            <a:chExt cx="1533402" cy="443726"/>
          </a:xfrm>
        </p:grpSpPr>
        <p:sp>
          <p:nvSpPr>
            <p:cNvPr id="10" name="Rounded Rectangle 9"/>
            <p:cNvSpPr>
              <a:spLocks noChangeArrowheads="1"/>
            </p:cNvSpPr>
            <p:nvPr/>
          </p:nvSpPr>
          <p:spPr bwMode="auto">
            <a:xfrm>
              <a:off x="5181600" y="2326964"/>
              <a:ext cx="15334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a:defRPr/>
              </a:pPr>
              <a:r>
                <a:rPr lang="en-US" sz="1200" b="1" dirty="0" smtClean="0">
                  <a:solidFill>
                    <a:prstClr val="white"/>
                  </a:solidFill>
                  <a:latin typeface="News Gothic MT"/>
                </a:rPr>
                <a:t>Cloud Controller</a:t>
              </a:r>
              <a:endParaRPr lang="en-US" sz="1200" b="1" dirty="0">
                <a:solidFill>
                  <a:prstClr val="white"/>
                </a:solidFill>
                <a:latin typeface="News Gothic MT"/>
              </a:endParaRPr>
            </a:p>
          </p:txBody>
        </p:sp>
        <p:sp>
          <p:nvSpPr>
            <p:cNvPr id="11" name="Rectangle 76"/>
            <p:cNvSpPr/>
            <p:nvPr/>
          </p:nvSpPr>
          <p:spPr>
            <a:xfrm>
              <a:off x="5257800" y="2430983"/>
              <a:ext cx="199082" cy="265671"/>
            </a:xfrm>
            <a:custGeom>
              <a:avLst/>
              <a:gdLst/>
              <a:ahLst/>
              <a:cxnLst/>
              <a:rect l="l" t="t" r="r" b="b"/>
              <a:pathLst>
                <a:path w="661988" h="883413">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News Gothic MT"/>
              </a:endParaRPr>
            </a:p>
          </p:txBody>
        </p:sp>
      </p:grpSp>
      <p:sp>
        <p:nvSpPr>
          <p:cNvPr id="12" name="Rounded Rectangle 11"/>
          <p:cNvSpPr>
            <a:spLocks noChangeArrowheads="1"/>
          </p:cNvSpPr>
          <p:nvPr/>
        </p:nvSpPr>
        <p:spPr bwMode="auto">
          <a:xfrm>
            <a:off x="4032022" y="3031578"/>
            <a:ext cx="15334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a:defRPr/>
            </a:pPr>
            <a:r>
              <a:rPr lang="en-US" sz="1200" b="1" dirty="0" smtClean="0">
                <a:solidFill>
                  <a:prstClr val="white"/>
                </a:solidFill>
                <a:latin typeface="News Gothic MT"/>
              </a:rPr>
              <a:t>     Brain</a:t>
            </a:r>
            <a:endParaRPr lang="en-US" sz="1200" b="1" dirty="0">
              <a:solidFill>
                <a:prstClr val="white"/>
              </a:solidFill>
              <a:latin typeface="News Gothic MT"/>
            </a:endParaRPr>
          </a:p>
        </p:txBody>
      </p:sp>
      <p:sp>
        <p:nvSpPr>
          <p:cNvPr id="13" name="Teardrop 133"/>
          <p:cNvSpPr/>
          <p:nvPr/>
        </p:nvSpPr>
        <p:spPr>
          <a:xfrm rot="11254553">
            <a:off x="4169586" y="3092247"/>
            <a:ext cx="239023" cy="210913"/>
          </a:xfrm>
          <a:custGeom>
            <a:avLst/>
            <a:gdLst/>
            <a:ahLst/>
            <a:cxnLst/>
            <a:rect l="l" t="t" r="r" b="b"/>
            <a:pathLst>
              <a:path w="977409" h="862463">
                <a:moveTo>
                  <a:pt x="259894" y="587617"/>
                </a:moveTo>
                <a:cubicBezTo>
                  <a:pt x="303121" y="581868"/>
                  <a:pt x="333503" y="542165"/>
                  <a:pt x="327754" y="498938"/>
                </a:cubicBezTo>
                <a:cubicBezTo>
                  <a:pt x="322005" y="455710"/>
                  <a:pt x="282301" y="425328"/>
                  <a:pt x="239074" y="431078"/>
                </a:cubicBezTo>
                <a:cubicBezTo>
                  <a:pt x="195846" y="436827"/>
                  <a:pt x="165465" y="476530"/>
                  <a:pt x="171214" y="519757"/>
                </a:cubicBezTo>
                <a:cubicBezTo>
                  <a:pt x="176963" y="562985"/>
                  <a:pt x="216666" y="593367"/>
                  <a:pt x="259894" y="587617"/>
                </a:cubicBezTo>
                <a:close/>
                <a:moveTo>
                  <a:pt x="496117" y="556200"/>
                </a:moveTo>
                <a:cubicBezTo>
                  <a:pt x="539344" y="550450"/>
                  <a:pt x="569726" y="510747"/>
                  <a:pt x="563976" y="467520"/>
                </a:cubicBezTo>
                <a:cubicBezTo>
                  <a:pt x="558227" y="424293"/>
                  <a:pt x="518524" y="393911"/>
                  <a:pt x="475297" y="399660"/>
                </a:cubicBezTo>
                <a:cubicBezTo>
                  <a:pt x="432069" y="405409"/>
                  <a:pt x="401688" y="445112"/>
                  <a:pt x="407437" y="488340"/>
                </a:cubicBezTo>
                <a:cubicBezTo>
                  <a:pt x="413186" y="531567"/>
                  <a:pt x="452889" y="561949"/>
                  <a:pt x="496117" y="556200"/>
                </a:cubicBezTo>
                <a:close/>
                <a:moveTo>
                  <a:pt x="732341" y="524782"/>
                </a:moveTo>
                <a:cubicBezTo>
                  <a:pt x="775568" y="519033"/>
                  <a:pt x="805950" y="479329"/>
                  <a:pt x="800200" y="436102"/>
                </a:cubicBezTo>
                <a:cubicBezTo>
                  <a:pt x="794451" y="392875"/>
                  <a:pt x="754748" y="362493"/>
                  <a:pt x="711521" y="368242"/>
                </a:cubicBezTo>
                <a:cubicBezTo>
                  <a:pt x="668293" y="373991"/>
                  <a:pt x="637912" y="413695"/>
                  <a:pt x="643661" y="456922"/>
                </a:cubicBezTo>
                <a:cubicBezTo>
                  <a:pt x="649410" y="500149"/>
                  <a:pt x="689113" y="530531"/>
                  <a:pt x="732341" y="524782"/>
                </a:cubicBezTo>
                <a:close/>
                <a:moveTo>
                  <a:pt x="539319" y="856951"/>
                </a:moveTo>
                <a:cubicBezTo>
                  <a:pt x="270888" y="892653"/>
                  <a:pt x="30621" y="751209"/>
                  <a:pt x="2667" y="541027"/>
                </a:cubicBezTo>
                <a:cubicBezTo>
                  <a:pt x="-25288" y="330846"/>
                  <a:pt x="169657" y="131519"/>
                  <a:pt x="438089" y="95817"/>
                </a:cubicBezTo>
                <a:cubicBezTo>
                  <a:pt x="491646" y="88694"/>
                  <a:pt x="544084" y="88623"/>
                  <a:pt x="593712" y="96560"/>
                </a:cubicBezTo>
                <a:cubicBezTo>
                  <a:pt x="709420" y="94638"/>
                  <a:pt x="825104" y="62149"/>
                  <a:pt x="940790" y="0"/>
                </a:cubicBezTo>
                <a:cubicBezTo>
                  <a:pt x="908291" y="72634"/>
                  <a:pt x="884680" y="145268"/>
                  <a:pt x="870775" y="218069"/>
                </a:cubicBezTo>
                <a:cubicBezTo>
                  <a:pt x="927482" y="270002"/>
                  <a:pt x="964730" y="336463"/>
                  <a:pt x="974742" y="411741"/>
                </a:cubicBezTo>
                <a:cubicBezTo>
                  <a:pt x="1002697" y="621923"/>
                  <a:pt x="807751" y="821250"/>
                  <a:pt x="539319" y="856951"/>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News Gothic MT"/>
            </a:endParaRPr>
          </a:p>
        </p:txBody>
      </p:sp>
      <p:grpSp>
        <p:nvGrpSpPr>
          <p:cNvPr id="14" name="Group 13"/>
          <p:cNvGrpSpPr/>
          <p:nvPr/>
        </p:nvGrpSpPr>
        <p:grpSpPr>
          <a:xfrm>
            <a:off x="3057291" y="3765100"/>
            <a:ext cx="1099435" cy="781049"/>
            <a:chOff x="5412945" y="3105151"/>
            <a:chExt cx="1099435" cy="781049"/>
          </a:xfrm>
        </p:grpSpPr>
        <p:sp>
          <p:nvSpPr>
            <p:cNvPr id="15" name="Rounded Rectangle 14"/>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a:defRPr/>
              </a:pPr>
              <a:r>
                <a:rPr lang="en-US" sz="1200" b="1" dirty="0" smtClean="0">
                  <a:solidFill>
                    <a:prstClr val="white"/>
                  </a:solidFill>
                  <a:latin typeface="News Gothic MT"/>
                </a:rPr>
                <a:t>Cell</a:t>
              </a:r>
              <a:endParaRPr lang="en-US" sz="1200" b="1" dirty="0">
                <a:solidFill>
                  <a:prstClr val="white"/>
                </a:solidFill>
                <a:latin typeface="News Gothic MT"/>
              </a:endParaRPr>
            </a:p>
          </p:txBody>
        </p:sp>
        <p:sp>
          <p:nvSpPr>
            <p:cNvPr id="16"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News Gothic MT"/>
              </a:endParaRPr>
            </a:p>
          </p:txBody>
        </p:sp>
      </p:grpSp>
      <p:grpSp>
        <p:nvGrpSpPr>
          <p:cNvPr id="17" name="Group 16"/>
          <p:cNvGrpSpPr/>
          <p:nvPr/>
        </p:nvGrpSpPr>
        <p:grpSpPr>
          <a:xfrm>
            <a:off x="4249005" y="3765100"/>
            <a:ext cx="1099435" cy="781049"/>
            <a:chOff x="5412945" y="3105151"/>
            <a:chExt cx="1099435" cy="781049"/>
          </a:xfrm>
        </p:grpSpPr>
        <p:sp>
          <p:nvSpPr>
            <p:cNvPr id="18" name="Rounded Rectangle 17"/>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a:defRPr/>
              </a:pPr>
              <a:r>
                <a:rPr lang="en-US" sz="1200" b="1" dirty="0" smtClean="0">
                  <a:solidFill>
                    <a:prstClr val="white"/>
                  </a:solidFill>
                  <a:latin typeface="News Gothic MT"/>
                </a:rPr>
                <a:t>Cell</a:t>
              </a:r>
              <a:endParaRPr lang="en-US" sz="1200" b="1" dirty="0">
                <a:solidFill>
                  <a:prstClr val="white"/>
                </a:solidFill>
                <a:latin typeface="News Gothic MT"/>
              </a:endParaRPr>
            </a:p>
          </p:txBody>
        </p:sp>
        <p:sp>
          <p:nvSpPr>
            <p:cNvPr id="19"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News Gothic MT"/>
              </a:endParaRPr>
            </a:p>
          </p:txBody>
        </p:sp>
      </p:grpSp>
      <p:grpSp>
        <p:nvGrpSpPr>
          <p:cNvPr id="20" name="Group 19"/>
          <p:cNvGrpSpPr/>
          <p:nvPr/>
        </p:nvGrpSpPr>
        <p:grpSpPr>
          <a:xfrm>
            <a:off x="5440719" y="3765100"/>
            <a:ext cx="1099435" cy="781049"/>
            <a:chOff x="5412945" y="3105151"/>
            <a:chExt cx="1099435" cy="781049"/>
          </a:xfrm>
        </p:grpSpPr>
        <p:sp>
          <p:nvSpPr>
            <p:cNvPr id="21" name="Rounded Rectangle 20"/>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a:defRPr/>
              </a:pPr>
              <a:r>
                <a:rPr lang="en-US" sz="1200" b="1" dirty="0" smtClean="0">
                  <a:solidFill>
                    <a:prstClr val="white"/>
                  </a:solidFill>
                  <a:latin typeface="News Gothic MT"/>
                </a:rPr>
                <a:t>Cell</a:t>
              </a:r>
              <a:endParaRPr lang="en-US" sz="1200" b="1" dirty="0">
                <a:solidFill>
                  <a:prstClr val="white"/>
                </a:solidFill>
                <a:latin typeface="News Gothic MT"/>
              </a:endParaRPr>
            </a:p>
          </p:txBody>
        </p:sp>
        <p:sp>
          <p:nvSpPr>
            <p:cNvPr id="22"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News Gothic MT"/>
              </a:endParaRPr>
            </a:p>
          </p:txBody>
        </p:sp>
      </p:grpSp>
      <p:cxnSp>
        <p:nvCxnSpPr>
          <p:cNvPr id="24" name="Straight Connector 23"/>
          <p:cNvCxnSpPr>
            <a:stCxn id="7" idx="3"/>
            <a:endCxn id="10" idx="1"/>
          </p:cNvCxnSpPr>
          <p:nvPr/>
        </p:nvCxnSpPr>
        <p:spPr>
          <a:xfrm>
            <a:off x="3819402" y="2083855"/>
            <a:ext cx="219198"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26" name="Teardrop 25"/>
          <p:cNvSpPr/>
          <p:nvPr/>
        </p:nvSpPr>
        <p:spPr>
          <a:xfrm rot="18900000">
            <a:off x="3533625" y="2046968"/>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News Gothic MT"/>
            </a:endParaRPr>
          </a:p>
        </p:txBody>
      </p:sp>
      <p:cxnSp>
        <p:nvCxnSpPr>
          <p:cNvPr id="39" name="Straight Arrow Connector 38"/>
          <p:cNvCxnSpPr>
            <a:stCxn id="10" idx="2"/>
            <a:endCxn id="12" idx="0"/>
          </p:cNvCxnSpPr>
          <p:nvPr/>
        </p:nvCxnSpPr>
        <p:spPr>
          <a:xfrm flipH="1">
            <a:off x="4798723" y="2305718"/>
            <a:ext cx="6578" cy="725860"/>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1" name="Teardrop 40"/>
          <p:cNvSpPr/>
          <p:nvPr/>
        </p:nvSpPr>
        <p:spPr>
          <a:xfrm rot="18900000">
            <a:off x="3533625" y="2046968"/>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News Gothic MT"/>
            </a:endParaRPr>
          </a:p>
        </p:txBody>
      </p:sp>
      <p:cxnSp>
        <p:nvCxnSpPr>
          <p:cNvPr id="46" name="Straight Arrow Connector 45"/>
          <p:cNvCxnSpPr/>
          <p:nvPr/>
        </p:nvCxnSpPr>
        <p:spPr>
          <a:xfrm flipH="1">
            <a:off x="1955572" y="3100370"/>
            <a:ext cx="2076450" cy="0"/>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7" name="Oval 42"/>
          <p:cNvSpPr/>
          <p:nvPr/>
        </p:nvSpPr>
        <p:spPr>
          <a:xfrm>
            <a:off x="1889505" y="3733210"/>
            <a:ext cx="230584" cy="230584"/>
          </a:xfrm>
          <a:custGeom>
            <a:avLst/>
            <a:gdLst/>
            <a:ahLst/>
            <a:cxnLst/>
            <a:rect l="l" t="t" r="r" b="b"/>
            <a:pathLst>
              <a:path w="763984" h="763984">
                <a:moveTo>
                  <a:pt x="335323" y="444979"/>
                </a:moveTo>
                <a:lnTo>
                  <a:pt x="335323" y="590998"/>
                </a:lnTo>
                <a:lnTo>
                  <a:pt x="261293" y="590998"/>
                </a:lnTo>
                <a:lnTo>
                  <a:pt x="381992" y="747629"/>
                </a:lnTo>
                <a:lnTo>
                  <a:pt x="502691" y="590998"/>
                </a:lnTo>
                <a:lnTo>
                  <a:pt x="428661" y="590998"/>
                </a:lnTo>
                <a:lnTo>
                  <a:pt x="428661" y="444979"/>
                </a:lnTo>
                <a:close/>
                <a:moveTo>
                  <a:pt x="578572" y="261293"/>
                </a:moveTo>
                <a:lnTo>
                  <a:pt x="421941" y="381992"/>
                </a:lnTo>
                <a:lnTo>
                  <a:pt x="578572" y="502691"/>
                </a:lnTo>
                <a:lnTo>
                  <a:pt x="578572" y="428661"/>
                </a:lnTo>
                <a:lnTo>
                  <a:pt x="724591" y="428661"/>
                </a:lnTo>
                <a:lnTo>
                  <a:pt x="724591" y="335323"/>
                </a:lnTo>
                <a:lnTo>
                  <a:pt x="578572" y="335323"/>
                </a:lnTo>
                <a:close/>
                <a:moveTo>
                  <a:pt x="185411" y="261293"/>
                </a:moveTo>
                <a:lnTo>
                  <a:pt x="185411" y="335323"/>
                </a:lnTo>
                <a:lnTo>
                  <a:pt x="39392" y="335323"/>
                </a:lnTo>
                <a:lnTo>
                  <a:pt x="39392" y="428661"/>
                </a:lnTo>
                <a:lnTo>
                  <a:pt x="185411" y="428661"/>
                </a:lnTo>
                <a:lnTo>
                  <a:pt x="185411" y="502691"/>
                </a:lnTo>
                <a:lnTo>
                  <a:pt x="342042" y="381992"/>
                </a:lnTo>
                <a:close/>
                <a:moveTo>
                  <a:pt x="381992" y="16356"/>
                </a:moveTo>
                <a:lnTo>
                  <a:pt x="261293" y="172987"/>
                </a:lnTo>
                <a:lnTo>
                  <a:pt x="335323" y="172987"/>
                </a:lnTo>
                <a:lnTo>
                  <a:pt x="335323" y="319006"/>
                </a:lnTo>
                <a:lnTo>
                  <a:pt x="428661" y="319006"/>
                </a:lnTo>
                <a:lnTo>
                  <a:pt x="428661" y="172987"/>
                </a:lnTo>
                <a:lnTo>
                  <a:pt x="502691" y="172987"/>
                </a:lnTo>
                <a:close/>
                <a:moveTo>
                  <a:pt x="381992" y="0"/>
                </a:moveTo>
                <a:cubicBezTo>
                  <a:pt x="592960" y="0"/>
                  <a:pt x="763984" y="171024"/>
                  <a:pt x="763984" y="381992"/>
                </a:cubicBezTo>
                <a:cubicBezTo>
                  <a:pt x="763984" y="592960"/>
                  <a:pt x="592960" y="763984"/>
                  <a:pt x="381992" y="763984"/>
                </a:cubicBezTo>
                <a:cubicBezTo>
                  <a:pt x="171024" y="763984"/>
                  <a:pt x="0" y="592960"/>
                  <a:pt x="0" y="381992"/>
                </a:cubicBezTo>
                <a:cubicBezTo>
                  <a:pt x="0" y="171024"/>
                  <a:pt x="171024" y="0"/>
                  <a:pt x="381992"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News Gothic MT"/>
            </a:endParaRPr>
          </a:p>
        </p:txBody>
      </p:sp>
      <p:sp>
        <p:nvSpPr>
          <p:cNvPr id="48" name="Right Arrow 47"/>
          <p:cNvSpPr/>
          <p:nvPr/>
        </p:nvSpPr>
        <p:spPr>
          <a:xfrm>
            <a:off x="599090" y="2854836"/>
            <a:ext cx="1038662" cy="776287"/>
          </a:xfrm>
          <a:prstGeom prst="rightArrow">
            <a:avLst>
              <a:gd name="adj1" fmla="val 72086"/>
              <a:gd name="adj2" fmla="val 41820"/>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prstClr val="white"/>
                </a:solidFill>
                <a:latin typeface="News Gothic MT"/>
              </a:rPr>
              <a:t>Access App</a:t>
            </a:r>
            <a:endParaRPr lang="en-US" sz="1400" dirty="0">
              <a:solidFill>
                <a:prstClr val="white"/>
              </a:solidFill>
              <a:latin typeface="News Gothic MT"/>
            </a:endParaRPr>
          </a:p>
        </p:txBody>
      </p:sp>
      <p:cxnSp>
        <p:nvCxnSpPr>
          <p:cNvPr id="50" name="Straight Arrow Connector 49"/>
          <p:cNvCxnSpPr/>
          <p:nvPr/>
        </p:nvCxnSpPr>
        <p:spPr>
          <a:xfrm flipH="1">
            <a:off x="3398079" y="3475304"/>
            <a:ext cx="758647" cy="289796"/>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7" name="Rectangle 41"/>
          <p:cNvSpPr/>
          <p:nvPr/>
        </p:nvSpPr>
        <p:spPr>
          <a:xfrm rot="5400000">
            <a:off x="3427170" y="3834768"/>
            <a:ext cx="382603" cy="978671"/>
          </a:xfrm>
          <a:custGeom>
            <a:avLst/>
            <a:gdLst/>
            <a:ahLst/>
            <a:cxnLst/>
            <a:rect l="l" t="t" r="r" b="b"/>
            <a:pathLst>
              <a:path w="888043" h="1708283">
                <a:moveTo>
                  <a:pt x="56723" y="183505"/>
                </a:moveTo>
                <a:lnTo>
                  <a:pt x="831320" y="183505"/>
                </a:lnTo>
                <a:lnTo>
                  <a:pt x="831320" y="56722"/>
                </a:lnTo>
                <a:lnTo>
                  <a:pt x="56723" y="56722"/>
                </a:lnTo>
                <a:close/>
                <a:moveTo>
                  <a:pt x="56723" y="367012"/>
                </a:moveTo>
                <a:lnTo>
                  <a:pt x="831320" y="367012"/>
                </a:lnTo>
                <a:lnTo>
                  <a:pt x="831320" y="240227"/>
                </a:lnTo>
                <a:lnTo>
                  <a:pt x="56723" y="240227"/>
                </a:lnTo>
                <a:close/>
                <a:moveTo>
                  <a:pt x="56723" y="550519"/>
                </a:moveTo>
                <a:lnTo>
                  <a:pt x="831320" y="550519"/>
                </a:lnTo>
                <a:lnTo>
                  <a:pt x="831320" y="423734"/>
                </a:lnTo>
                <a:lnTo>
                  <a:pt x="56723" y="423734"/>
                </a:lnTo>
                <a:close/>
                <a:moveTo>
                  <a:pt x="56723" y="734026"/>
                </a:moveTo>
                <a:lnTo>
                  <a:pt x="831320" y="734026"/>
                </a:lnTo>
                <a:lnTo>
                  <a:pt x="831320" y="607241"/>
                </a:lnTo>
                <a:lnTo>
                  <a:pt x="56723" y="607241"/>
                </a:lnTo>
                <a:close/>
                <a:moveTo>
                  <a:pt x="56723" y="917533"/>
                </a:moveTo>
                <a:lnTo>
                  <a:pt x="831320" y="917533"/>
                </a:lnTo>
                <a:lnTo>
                  <a:pt x="831320" y="790748"/>
                </a:lnTo>
                <a:lnTo>
                  <a:pt x="56723" y="790748"/>
                </a:lnTo>
                <a:close/>
                <a:moveTo>
                  <a:pt x="56723" y="1101040"/>
                </a:moveTo>
                <a:lnTo>
                  <a:pt x="831320" y="1101040"/>
                </a:lnTo>
                <a:lnTo>
                  <a:pt x="831320" y="974255"/>
                </a:lnTo>
                <a:lnTo>
                  <a:pt x="56723" y="974255"/>
                </a:lnTo>
                <a:close/>
                <a:moveTo>
                  <a:pt x="56723" y="1284547"/>
                </a:moveTo>
                <a:lnTo>
                  <a:pt x="831320" y="1284547"/>
                </a:lnTo>
                <a:lnTo>
                  <a:pt x="831320" y="1157762"/>
                </a:lnTo>
                <a:lnTo>
                  <a:pt x="56723" y="1157762"/>
                </a:lnTo>
                <a:close/>
                <a:moveTo>
                  <a:pt x="56723" y="1468054"/>
                </a:moveTo>
                <a:lnTo>
                  <a:pt x="831320" y="1468054"/>
                </a:lnTo>
                <a:lnTo>
                  <a:pt x="831320" y="1341269"/>
                </a:lnTo>
                <a:lnTo>
                  <a:pt x="56723" y="1341269"/>
                </a:lnTo>
                <a:close/>
                <a:moveTo>
                  <a:pt x="56723" y="1651561"/>
                </a:moveTo>
                <a:lnTo>
                  <a:pt x="831320" y="1651561"/>
                </a:lnTo>
                <a:lnTo>
                  <a:pt x="831320" y="1524776"/>
                </a:lnTo>
                <a:lnTo>
                  <a:pt x="56723" y="1524776"/>
                </a:lnTo>
                <a:close/>
                <a:moveTo>
                  <a:pt x="0" y="1708282"/>
                </a:moveTo>
                <a:lnTo>
                  <a:pt x="0" y="0"/>
                </a:lnTo>
                <a:lnTo>
                  <a:pt x="14180" y="0"/>
                </a:lnTo>
                <a:lnTo>
                  <a:pt x="56723" y="0"/>
                </a:lnTo>
                <a:lnTo>
                  <a:pt x="831320" y="0"/>
                </a:lnTo>
                <a:lnTo>
                  <a:pt x="845502" y="0"/>
                </a:lnTo>
                <a:lnTo>
                  <a:pt x="888043" y="0"/>
                </a:lnTo>
                <a:lnTo>
                  <a:pt x="888043" y="1708282"/>
                </a:lnTo>
                <a:lnTo>
                  <a:pt x="845502" y="1708282"/>
                </a:lnTo>
                <a:lnTo>
                  <a:pt x="845502" y="1708283"/>
                </a:lnTo>
                <a:lnTo>
                  <a:pt x="14180" y="1708283"/>
                </a:lnTo>
                <a:lnTo>
                  <a:pt x="14180" y="1708282"/>
                </a:lnTo>
                <a:close/>
              </a:path>
            </a:pathLst>
          </a:custGeom>
          <a:solidFill>
            <a:schemeClr val="tx2">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News Gothic MT"/>
            </a:endParaRPr>
          </a:p>
        </p:txBody>
      </p:sp>
      <p:sp>
        <p:nvSpPr>
          <p:cNvPr id="28" name="Rounded Rectangle 9"/>
          <p:cNvSpPr/>
          <p:nvPr/>
        </p:nvSpPr>
        <p:spPr>
          <a:xfrm>
            <a:off x="3951726" y="4203785"/>
            <a:ext cx="177448" cy="226652"/>
          </a:xfrm>
          <a:custGeom>
            <a:avLst/>
            <a:gdLst/>
            <a:ahLst/>
            <a:cxnLst/>
            <a:rect l="l" t="t"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News Gothic MT"/>
            </a:endParaRPr>
          </a:p>
        </p:txBody>
      </p:sp>
      <p:cxnSp>
        <p:nvCxnSpPr>
          <p:cNvPr id="53" name="Curved Connector 52"/>
          <p:cNvCxnSpPr>
            <a:stCxn id="48" idx="3"/>
            <a:endCxn id="15" idx="1"/>
          </p:cNvCxnSpPr>
          <p:nvPr/>
        </p:nvCxnSpPr>
        <p:spPr>
          <a:xfrm>
            <a:off x="1637752" y="3242980"/>
            <a:ext cx="1419539" cy="912645"/>
          </a:xfrm>
          <a:prstGeom prst="curvedConnector3">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flipH="1">
            <a:off x="1955572" y="3242980"/>
            <a:ext cx="2076450" cy="0"/>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a:stCxn id="15" idx="0"/>
          </p:cNvCxnSpPr>
          <p:nvPr/>
        </p:nvCxnSpPr>
        <p:spPr>
          <a:xfrm flipV="1">
            <a:off x="3607009" y="3475304"/>
            <a:ext cx="706873" cy="289796"/>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p:nvPr/>
        </p:nvCxnSpPr>
        <p:spPr>
          <a:xfrm flipV="1">
            <a:off x="4594708" y="3469059"/>
            <a:ext cx="0" cy="289796"/>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9" name="Teardrop 58"/>
          <p:cNvSpPr/>
          <p:nvPr/>
        </p:nvSpPr>
        <p:spPr>
          <a:xfrm rot="18900000">
            <a:off x="3533625" y="2046968"/>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News Gothic MT"/>
            </a:endParaRPr>
          </a:p>
        </p:txBody>
      </p:sp>
      <p:sp>
        <p:nvSpPr>
          <p:cNvPr id="60" name="Rectangle 41"/>
          <p:cNvSpPr/>
          <p:nvPr/>
        </p:nvSpPr>
        <p:spPr>
          <a:xfrm rot="5400000">
            <a:off x="4607421" y="3834768"/>
            <a:ext cx="382603" cy="978671"/>
          </a:xfrm>
          <a:custGeom>
            <a:avLst/>
            <a:gdLst/>
            <a:ahLst/>
            <a:cxnLst/>
            <a:rect l="l" t="t" r="r" b="b"/>
            <a:pathLst>
              <a:path w="888043" h="1708283">
                <a:moveTo>
                  <a:pt x="56723" y="183505"/>
                </a:moveTo>
                <a:lnTo>
                  <a:pt x="831320" y="183505"/>
                </a:lnTo>
                <a:lnTo>
                  <a:pt x="831320" y="56722"/>
                </a:lnTo>
                <a:lnTo>
                  <a:pt x="56723" y="56722"/>
                </a:lnTo>
                <a:close/>
                <a:moveTo>
                  <a:pt x="56723" y="367012"/>
                </a:moveTo>
                <a:lnTo>
                  <a:pt x="831320" y="367012"/>
                </a:lnTo>
                <a:lnTo>
                  <a:pt x="831320" y="240227"/>
                </a:lnTo>
                <a:lnTo>
                  <a:pt x="56723" y="240227"/>
                </a:lnTo>
                <a:close/>
                <a:moveTo>
                  <a:pt x="56723" y="550519"/>
                </a:moveTo>
                <a:lnTo>
                  <a:pt x="831320" y="550519"/>
                </a:lnTo>
                <a:lnTo>
                  <a:pt x="831320" y="423734"/>
                </a:lnTo>
                <a:lnTo>
                  <a:pt x="56723" y="423734"/>
                </a:lnTo>
                <a:close/>
                <a:moveTo>
                  <a:pt x="56723" y="734026"/>
                </a:moveTo>
                <a:lnTo>
                  <a:pt x="831320" y="734026"/>
                </a:lnTo>
                <a:lnTo>
                  <a:pt x="831320" y="607241"/>
                </a:lnTo>
                <a:lnTo>
                  <a:pt x="56723" y="607241"/>
                </a:lnTo>
                <a:close/>
                <a:moveTo>
                  <a:pt x="56723" y="917533"/>
                </a:moveTo>
                <a:lnTo>
                  <a:pt x="831320" y="917533"/>
                </a:lnTo>
                <a:lnTo>
                  <a:pt x="831320" y="790748"/>
                </a:lnTo>
                <a:lnTo>
                  <a:pt x="56723" y="790748"/>
                </a:lnTo>
                <a:close/>
                <a:moveTo>
                  <a:pt x="56723" y="1101040"/>
                </a:moveTo>
                <a:lnTo>
                  <a:pt x="831320" y="1101040"/>
                </a:lnTo>
                <a:lnTo>
                  <a:pt x="831320" y="974255"/>
                </a:lnTo>
                <a:lnTo>
                  <a:pt x="56723" y="974255"/>
                </a:lnTo>
                <a:close/>
                <a:moveTo>
                  <a:pt x="56723" y="1284547"/>
                </a:moveTo>
                <a:lnTo>
                  <a:pt x="831320" y="1284547"/>
                </a:lnTo>
                <a:lnTo>
                  <a:pt x="831320" y="1157762"/>
                </a:lnTo>
                <a:lnTo>
                  <a:pt x="56723" y="1157762"/>
                </a:lnTo>
                <a:close/>
                <a:moveTo>
                  <a:pt x="56723" y="1468054"/>
                </a:moveTo>
                <a:lnTo>
                  <a:pt x="831320" y="1468054"/>
                </a:lnTo>
                <a:lnTo>
                  <a:pt x="831320" y="1341269"/>
                </a:lnTo>
                <a:lnTo>
                  <a:pt x="56723" y="1341269"/>
                </a:lnTo>
                <a:close/>
                <a:moveTo>
                  <a:pt x="56723" y="1651561"/>
                </a:moveTo>
                <a:lnTo>
                  <a:pt x="831320" y="1651561"/>
                </a:lnTo>
                <a:lnTo>
                  <a:pt x="831320" y="1524776"/>
                </a:lnTo>
                <a:lnTo>
                  <a:pt x="56723" y="1524776"/>
                </a:lnTo>
                <a:close/>
                <a:moveTo>
                  <a:pt x="0" y="1708282"/>
                </a:moveTo>
                <a:lnTo>
                  <a:pt x="0" y="0"/>
                </a:lnTo>
                <a:lnTo>
                  <a:pt x="14180" y="0"/>
                </a:lnTo>
                <a:lnTo>
                  <a:pt x="56723" y="0"/>
                </a:lnTo>
                <a:lnTo>
                  <a:pt x="831320" y="0"/>
                </a:lnTo>
                <a:lnTo>
                  <a:pt x="845502" y="0"/>
                </a:lnTo>
                <a:lnTo>
                  <a:pt x="888043" y="0"/>
                </a:lnTo>
                <a:lnTo>
                  <a:pt x="888043" y="1708282"/>
                </a:lnTo>
                <a:lnTo>
                  <a:pt x="845502" y="1708282"/>
                </a:lnTo>
                <a:lnTo>
                  <a:pt x="845502" y="1708283"/>
                </a:lnTo>
                <a:lnTo>
                  <a:pt x="14180" y="1708283"/>
                </a:lnTo>
                <a:lnTo>
                  <a:pt x="14180" y="1708282"/>
                </a:lnTo>
                <a:close/>
              </a:path>
            </a:pathLst>
          </a:custGeom>
          <a:solidFill>
            <a:schemeClr val="tx2">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News Gothic MT"/>
            </a:endParaRPr>
          </a:p>
        </p:txBody>
      </p:sp>
      <p:sp>
        <p:nvSpPr>
          <p:cNvPr id="61" name="Rounded Rectangle 9"/>
          <p:cNvSpPr/>
          <p:nvPr/>
        </p:nvSpPr>
        <p:spPr>
          <a:xfrm>
            <a:off x="5131977" y="4203785"/>
            <a:ext cx="177448" cy="226652"/>
          </a:xfrm>
          <a:custGeom>
            <a:avLst/>
            <a:gdLst/>
            <a:ahLst/>
            <a:cxnLst/>
            <a:rect l="l" t="t"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News Gothic MT"/>
            </a:endParaRPr>
          </a:p>
        </p:txBody>
      </p:sp>
      <p:sp>
        <p:nvSpPr>
          <p:cNvPr id="40" name="Rectangle 39"/>
          <p:cNvSpPr/>
          <p:nvPr/>
        </p:nvSpPr>
        <p:spPr>
          <a:xfrm>
            <a:off x="6815668" y="3992811"/>
            <a:ext cx="1026170" cy="646331"/>
          </a:xfrm>
          <a:prstGeom prst="rect">
            <a:avLst/>
          </a:prstGeom>
        </p:spPr>
        <p:txBody>
          <a:bodyPr wrap="square">
            <a:spAutoFit/>
          </a:bodyPr>
          <a:lstStyle/>
          <a:p>
            <a:pPr algn="r"/>
            <a:r>
              <a:rPr lang="en-US" dirty="0" smtClean="0">
                <a:solidFill>
                  <a:prstClr val="black"/>
                </a:solidFill>
                <a:latin typeface="Calibri"/>
              </a:rPr>
              <a:t>Platform Runtime</a:t>
            </a:r>
            <a:endParaRPr lang="en-US" dirty="0">
              <a:solidFill>
                <a:prstClr val="black"/>
              </a:solidFill>
              <a:latin typeface="Calibri"/>
            </a:endParaRPr>
          </a:p>
        </p:txBody>
      </p:sp>
      <p:sp>
        <p:nvSpPr>
          <p:cNvPr id="42" name="Rounded Rectangle 41"/>
          <p:cNvSpPr/>
          <p:nvPr/>
        </p:nvSpPr>
        <p:spPr>
          <a:xfrm>
            <a:off x="2556334" y="2565918"/>
            <a:ext cx="4156489" cy="2130409"/>
          </a:xfrm>
          <a:prstGeom prst="roundRect">
            <a:avLst/>
          </a:prstGeom>
          <a:solidFill>
            <a:srgbClr val="008881">
              <a:alpha val="13000"/>
            </a:srgbClr>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t" anchorCtr="1"/>
          <a:lstStyle/>
          <a:p>
            <a:pPr algn="ctr"/>
            <a:r>
              <a:rPr lang="en-US" sz="1600" dirty="0" smtClean="0">
                <a:solidFill>
                  <a:prstClr val="white"/>
                </a:solidFill>
                <a:latin typeface="News Gothic MT"/>
              </a:rPr>
              <a:t>Container Management - DIEGO</a:t>
            </a:r>
            <a:endParaRPr lang="en-US" sz="1600" dirty="0">
              <a:solidFill>
                <a:prstClr val="white"/>
              </a:solidFill>
              <a:latin typeface="News Gothic MT"/>
            </a:endParaRPr>
          </a:p>
        </p:txBody>
      </p:sp>
    </p:spTree>
    <p:extLst>
      <p:ext uri="{BB962C8B-B14F-4D97-AF65-F5344CB8AC3E}">
        <p14:creationId xmlns:p14="http://schemas.microsoft.com/office/powerpoint/2010/main" val="33382884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wipe(up)">
                                      <p:cBhvr>
                                        <p:cTn id="7" dur="500"/>
                                        <p:tgtEl>
                                          <p:spTgt spid="3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50"/>
                                        </p:tgtEl>
                                        <p:attrNameLst>
                                          <p:attrName>style.visibility</p:attrName>
                                        </p:attrNameLst>
                                      </p:cBhvr>
                                      <p:to>
                                        <p:strVal val="visible"/>
                                      </p:to>
                                    </p:set>
                                    <p:animEffect transition="in" filter="wipe(up)">
                                      <p:cBhvr>
                                        <p:cTn id="12" dur="500"/>
                                        <p:tgtEl>
                                          <p:spTgt spid="50"/>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500"/>
                                        <p:tgtEl>
                                          <p:spTgt spid="27"/>
                                        </p:tgtEl>
                                      </p:cBhvr>
                                    </p:animEffect>
                                  </p:childTnLst>
                                </p:cTn>
                              </p:par>
                            </p:childTnLst>
                          </p:cTn>
                        </p:par>
                        <p:par>
                          <p:cTn id="17" fill="hold">
                            <p:stCondLst>
                              <p:cond delay="1000"/>
                            </p:stCondLst>
                            <p:childTnLst>
                              <p:par>
                                <p:cTn id="18" presetID="42" presetClass="path" presetSubtype="0" accel="50000" decel="50000" fill="hold" grpId="0" nodeType="afterEffect">
                                  <p:stCondLst>
                                    <p:cond delay="0"/>
                                  </p:stCondLst>
                                  <p:childTnLst>
                                    <p:animMotion origin="layout" path="M -1.66667E-6 -2.00864E-6 L -0.00087 0.43413 " pathEditMode="relative" rAng="0" ptsTypes="AA">
                                      <p:cBhvr>
                                        <p:cTn id="19" dur="2000" fill="hold"/>
                                        <p:tgtEl>
                                          <p:spTgt spid="26"/>
                                        </p:tgtEl>
                                        <p:attrNameLst>
                                          <p:attrName>ppt_x</p:attrName>
                                          <p:attrName>ppt_y</p:attrName>
                                        </p:attrNameLst>
                                      </p:cBhvr>
                                      <p:rCtr x="-52" y="21691"/>
                                    </p:animMotion>
                                  </p:childTnLst>
                                </p:cTn>
                              </p:par>
                            </p:childTnLst>
                          </p:cTn>
                        </p:par>
                        <p:par>
                          <p:cTn id="20" fill="hold">
                            <p:stCondLst>
                              <p:cond delay="3000"/>
                            </p:stCondLst>
                            <p:childTnLst>
                              <p:par>
                                <p:cTn id="21" presetID="16" presetClass="entr" presetSubtype="21" fill="hold" grpId="0" nodeType="afterEffect">
                                  <p:stCondLst>
                                    <p:cond delay="0"/>
                                  </p:stCondLst>
                                  <p:childTnLst>
                                    <p:set>
                                      <p:cBhvr>
                                        <p:cTn id="22" dur="1" fill="hold">
                                          <p:stCondLst>
                                            <p:cond delay="0"/>
                                          </p:stCondLst>
                                        </p:cTn>
                                        <p:tgtEl>
                                          <p:spTgt spid="28"/>
                                        </p:tgtEl>
                                        <p:attrNameLst>
                                          <p:attrName>style.visibility</p:attrName>
                                        </p:attrNameLst>
                                      </p:cBhvr>
                                      <p:to>
                                        <p:strVal val="visible"/>
                                      </p:to>
                                    </p:set>
                                    <p:animEffect transition="in" filter="barn(inVertical)">
                                      <p:cBhvr>
                                        <p:cTn id="23" dur="500"/>
                                        <p:tgtEl>
                                          <p:spTgt spid="28"/>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nodeType="clickEffect">
                                  <p:stCondLst>
                                    <p:cond delay="0"/>
                                  </p:stCondLst>
                                  <p:childTnLst>
                                    <p:set>
                                      <p:cBhvr>
                                        <p:cTn id="27" dur="1" fill="hold">
                                          <p:stCondLst>
                                            <p:cond delay="0"/>
                                          </p:stCondLst>
                                        </p:cTn>
                                        <p:tgtEl>
                                          <p:spTgt spid="56"/>
                                        </p:tgtEl>
                                        <p:attrNameLst>
                                          <p:attrName>style.visibility</p:attrName>
                                        </p:attrNameLst>
                                      </p:cBhvr>
                                      <p:to>
                                        <p:strVal val="visible"/>
                                      </p:to>
                                    </p:set>
                                    <p:animEffect transition="in" filter="wipe(down)">
                                      <p:cBhvr>
                                        <p:cTn id="28" dur="500"/>
                                        <p:tgtEl>
                                          <p:spTgt spid="56"/>
                                        </p:tgtEl>
                                      </p:cBhvr>
                                    </p:animEffect>
                                  </p:childTnLst>
                                </p:cTn>
                              </p:par>
                            </p:childTnLst>
                          </p:cTn>
                        </p:par>
                        <p:par>
                          <p:cTn id="29" fill="hold">
                            <p:stCondLst>
                              <p:cond delay="500"/>
                            </p:stCondLst>
                            <p:childTnLst>
                              <p:par>
                                <p:cTn id="30" presetID="22" presetClass="entr" presetSubtype="2" fill="hold" nodeType="afterEffect">
                                  <p:stCondLst>
                                    <p:cond delay="0"/>
                                  </p:stCondLst>
                                  <p:childTnLst>
                                    <p:set>
                                      <p:cBhvr>
                                        <p:cTn id="31" dur="1" fill="hold">
                                          <p:stCondLst>
                                            <p:cond delay="0"/>
                                          </p:stCondLst>
                                        </p:cTn>
                                        <p:tgtEl>
                                          <p:spTgt spid="54"/>
                                        </p:tgtEl>
                                        <p:attrNameLst>
                                          <p:attrName>style.visibility</p:attrName>
                                        </p:attrNameLst>
                                      </p:cBhvr>
                                      <p:to>
                                        <p:strVal val="visible"/>
                                      </p:to>
                                    </p:set>
                                    <p:animEffect transition="in" filter="wipe(right)">
                                      <p:cBhvr>
                                        <p:cTn id="32" dur="500"/>
                                        <p:tgtEl>
                                          <p:spTgt spid="54"/>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48"/>
                                        </p:tgtEl>
                                        <p:attrNameLst>
                                          <p:attrName>style.visibility</p:attrName>
                                        </p:attrNameLst>
                                      </p:cBhvr>
                                      <p:to>
                                        <p:strVal val="visible"/>
                                      </p:to>
                                    </p:set>
                                    <p:animEffect transition="in" filter="wipe(left)">
                                      <p:cBhvr>
                                        <p:cTn id="37" dur="500"/>
                                        <p:tgtEl>
                                          <p:spTgt spid="48"/>
                                        </p:tgtEl>
                                      </p:cBhvr>
                                    </p:animEffect>
                                  </p:childTnLst>
                                </p:cTn>
                              </p:par>
                            </p:childTnLst>
                          </p:cTn>
                        </p:par>
                        <p:par>
                          <p:cTn id="38" fill="hold">
                            <p:stCondLst>
                              <p:cond delay="500"/>
                            </p:stCondLst>
                            <p:childTnLst>
                              <p:par>
                                <p:cTn id="39" presetID="22" presetClass="entr" presetSubtype="8" fill="hold" nodeType="afterEffect">
                                  <p:stCondLst>
                                    <p:cond delay="0"/>
                                  </p:stCondLst>
                                  <p:childTnLst>
                                    <p:set>
                                      <p:cBhvr>
                                        <p:cTn id="40" dur="1" fill="hold">
                                          <p:stCondLst>
                                            <p:cond delay="0"/>
                                          </p:stCondLst>
                                        </p:cTn>
                                        <p:tgtEl>
                                          <p:spTgt spid="53"/>
                                        </p:tgtEl>
                                        <p:attrNameLst>
                                          <p:attrName>style.visibility</p:attrName>
                                        </p:attrNameLst>
                                      </p:cBhvr>
                                      <p:to>
                                        <p:strVal val="visible"/>
                                      </p:to>
                                    </p:set>
                                    <p:animEffect transition="in" filter="wipe(left)">
                                      <p:cBhvr>
                                        <p:cTn id="41" dur="500"/>
                                        <p:tgtEl>
                                          <p:spTgt spid="53"/>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xit" presetSubtype="0" fill="hold" nodeType="clickEffect">
                                  <p:stCondLst>
                                    <p:cond delay="0"/>
                                  </p:stCondLst>
                                  <p:childTnLst>
                                    <p:animEffect transition="out" filter="fade">
                                      <p:cBhvr>
                                        <p:cTn id="45" dur="500"/>
                                        <p:tgtEl>
                                          <p:spTgt spid="53"/>
                                        </p:tgtEl>
                                      </p:cBhvr>
                                    </p:animEffect>
                                    <p:set>
                                      <p:cBhvr>
                                        <p:cTn id="46" dur="1" fill="hold">
                                          <p:stCondLst>
                                            <p:cond delay="499"/>
                                          </p:stCondLst>
                                        </p:cTn>
                                        <p:tgtEl>
                                          <p:spTgt spid="53"/>
                                        </p:tgtEl>
                                        <p:attrNameLst>
                                          <p:attrName>style.visibility</p:attrName>
                                        </p:attrNameLst>
                                      </p:cBhvr>
                                      <p:to>
                                        <p:strVal val="hidden"/>
                                      </p:to>
                                    </p:set>
                                  </p:childTnLst>
                                </p:cTn>
                              </p:par>
                            </p:childTnLst>
                          </p:cTn>
                        </p:par>
                        <p:par>
                          <p:cTn id="47" fill="hold">
                            <p:stCondLst>
                              <p:cond delay="500"/>
                            </p:stCondLst>
                            <p:childTnLst>
                              <p:par>
                                <p:cTn id="48" presetID="10" presetClass="entr" presetSubtype="0" fill="hold" grpId="0" nodeType="afterEffect">
                                  <p:stCondLst>
                                    <p:cond delay="0"/>
                                  </p:stCondLst>
                                  <p:childTnLst>
                                    <p:set>
                                      <p:cBhvr>
                                        <p:cTn id="49" dur="1" fill="hold">
                                          <p:stCondLst>
                                            <p:cond delay="0"/>
                                          </p:stCondLst>
                                        </p:cTn>
                                        <p:tgtEl>
                                          <p:spTgt spid="60"/>
                                        </p:tgtEl>
                                        <p:attrNameLst>
                                          <p:attrName>style.visibility</p:attrName>
                                        </p:attrNameLst>
                                      </p:cBhvr>
                                      <p:to>
                                        <p:strVal val="visible"/>
                                      </p:to>
                                    </p:set>
                                    <p:animEffect transition="in" filter="fade">
                                      <p:cBhvr>
                                        <p:cTn id="50" dur="500"/>
                                        <p:tgtEl>
                                          <p:spTgt spid="60"/>
                                        </p:tgtEl>
                                      </p:cBhvr>
                                    </p:animEffect>
                                  </p:childTnLst>
                                </p:cTn>
                              </p:par>
                            </p:childTnLst>
                          </p:cTn>
                        </p:par>
                        <p:par>
                          <p:cTn id="51" fill="hold">
                            <p:stCondLst>
                              <p:cond delay="1000"/>
                            </p:stCondLst>
                            <p:childTnLst>
                              <p:par>
                                <p:cTn id="52" presetID="42" presetClass="path" presetSubtype="0" accel="50000" decel="50000" fill="hold" grpId="0" nodeType="afterEffect">
                                  <p:stCondLst>
                                    <p:cond delay="0"/>
                                  </p:stCondLst>
                                  <p:childTnLst>
                                    <p:animMotion origin="layout" path="M -1.66667E-6 -2.00864E-6 L 0.12674 0.43228 " pathEditMode="relative" rAng="0" ptsTypes="AA">
                                      <p:cBhvr>
                                        <p:cTn id="53" dur="2000" fill="hold"/>
                                        <p:tgtEl>
                                          <p:spTgt spid="59"/>
                                        </p:tgtEl>
                                        <p:attrNameLst>
                                          <p:attrName>ppt_x</p:attrName>
                                          <p:attrName>ppt_y</p:attrName>
                                        </p:attrNameLst>
                                      </p:cBhvr>
                                      <p:rCtr x="6337" y="21598"/>
                                    </p:animMotion>
                                  </p:childTnLst>
                                </p:cTn>
                              </p:par>
                            </p:childTnLst>
                          </p:cTn>
                        </p:par>
                        <p:par>
                          <p:cTn id="54" fill="hold">
                            <p:stCondLst>
                              <p:cond delay="3000"/>
                            </p:stCondLst>
                            <p:childTnLst>
                              <p:par>
                                <p:cTn id="55" presetID="16" presetClass="entr" presetSubtype="21" fill="hold" grpId="0" nodeType="afterEffect">
                                  <p:stCondLst>
                                    <p:cond delay="0"/>
                                  </p:stCondLst>
                                  <p:childTnLst>
                                    <p:set>
                                      <p:cBhvr>
                                        <p:cTn id="56" dur="1" fill="hold">
                                          <p:stCondLst>
                                            <p:cond delay="0"/>
                                          </p:stCondLst>
                                        </p:cTn>
                                        <p:tgtEl>
                                          <p:spTgt spid="61"/>
                                        </p:tgtEl>
                                        <p:attrNameLst>
                                          <p:attrName>style.visibility</p:attrName>
                                        </p:attrNameLst>
                                      </p:cBhvr>
                                      <p:to>
                                        <p:strVal val="visible"/>
                                      </p:to>
                                    </p:set>
                                    <p:animEffect transition="in" filter="barn(inVertical)">
                                      <p:cBhvr>
                                        <p:cTn id="57" dur="500"/>
                                        <p:tgtEl>
                                          <p:spTgt spid="61"/>
                                        </p:tgtEl>
                                      </p:cBhvr>
                                    </p:animEffect>
                                  </p:childTnLst>
                                </p:cTn>
                              </p:par>
                            </p:childTnLst>
                          </p:cTn>
                        </p:par>
                        <p:par>
                          <p:cTn id="58" fill="hold">
                            <p:stCondLst>
                              <p:cond delay="3500"/>
                            </p:stCondLst>
                            <p:childTnLst>
                              <p:par>
                                <p:cTn id="59" presetID="22" presetClass="entr" presetSubtype="4" fill="hold" nodeType="afterEffect">
                                  <p:stCondLst>
                                    <p:cond delay="0"/>
                                  </p:stCondLst>
                                  <p:childTnLst>
                                    <p:set>
                                      <p:cBhvr>
                                        <p:cTn id="60" dur="1" fill="hold">
                                          <p:stCondLst>
                                            <p:cond delay="0"/>
                                          </p:stCondLst>
                                        </p:cTn>
                                        <p:tgtEl>
                                          <p:spTgt spid="58"/>
                                        </p:tgtEl>
                                        <p:attrNameLst>
                                          <p:attrName>style.visibility</p:attrName>
                                        </p:attrNameLst>
                                      </p:cBhvr>
                                      <p:to>
                                        <p:strVal val="visible"/>
                                      </p:to>
                                    </p:set>
                                    <p:animEffect transition="in" filter="wipe(down)">
                                      <p:cBhvr>
                                        <p:cTn id="61" dur="500"/>
                                        <p:tgtEl>
                                          <p:spTgt spid="58"/>
                                        </p:tgtEl>
                                      </p:cBhvr>
                                    </p:animEffect>
                                  </p:childTnLst>
                                </p:cTn>
                              </p:par>
                            </p:childTnLst>
                          </p:cTn>
                        </p:par>
                        <p:par>
                          <p:cTn id="62" fill="hold">
                            <p:stCondLst>
                              <p:cond delay="4000"/>
                            </p:stCondLst>
                            <p:childTnLst>
                              <p:par>
                                <p:cTn id="63" presetID="22" presetClass="entr" presetSubtype="2" fill="hold" nodeType="afterEffect">
                                  <p:stCondLst>
                                    <p:cond delay="0"/>
                                  </p:stCondLst>
                                  <p:childTnLst>
                                    <p:set>
                                      <p:cBhvr>
                                        <p:cTn id="64" dur="1" fill="hold">
                                          <p:stCondLst>
                                            <p:cond delay="0"/>
                                          </p:stCondLst>
                                        </p:cTn>
                                        <p:tgtEl>
                                          <p:spTgt spid="46"/>
                                        </p:tgtEl>
                                        <p:attrNameLst>
                                          <p:attrName>style.visibility</p:attrName>
                                        </p:attrNameLst>
                                      </p:cBhvr>
                                      <p:to>
                                        <p:strVal val="visible"/>
                                      </p:to>
                                    </p:set>
                                    <p:animEffect transition="in" filter="wipe(right)">
                                      <p:cBhvr>
                                        <p:cTn id="65"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48" grpId="0" animBg="1"/>
      <p:bldP spid="27" grpId="0" animBg="1"/>
      <p:bldP spid="28" grpId="0" animBg="1"/>
      <p:bldP spid="59" grpId="0" animBg="1"/>
      <p:bldP spid="60" grpId="0" animBg="1"/>
      <p:bldP spid="61"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Stocksy_txp157cab05rEJ000_Medium_423382.jpg"/>
          <p:cNvPicPr>
            <a:picLocks noChangeAspect="1"/>
          </p:cNvPicPr>
          <p:nvPr/>
        </p:nvPicPr>
        <p:blipFill>
          <a:blip r:embed="rId3"/>
          <a:srcRect t="15584"/>
          <a:stretch>
            <a:fillRect/>
          </a:stretch>
        </p:blipFill>
        <p:spPr>
          <a:xfrm>
            <a:off x="0" y="0"/>
            <a:ext cx="9144000" cy="5143500"/>
          </a:xfrm>
          <a:prstGeom prst="rect">
            <a:avLst/>
          </a:prstGeom>
        </p:spPr>
      </p:pic>
      <p:sp>
        <p:nvSpPr>
          <p:cNvPr id="20" name="Rectangle 19"/>
          <p:cNvSpPr/>
          <p:nvPr/>
        </p:nvSpPr>
        <p:spPr>
          <a:xfrm>
            <a:off x="0" y="0"/>
            <a:ext cx="9144000" cy="5143500"/>
          </a:xfrm>
          <a:prstGeom prst="rect">
            <a:avLst/>
          </a:prstGeom>
          <a:gradFill flip="none" rotWithShape="1">
            <a:gsLst>
              <a:gs pos="8000">
                <a:srgbClr val="000000">
                  <a:alpha val="0"/>
                </a:srgbClr>
              </a:gs>
              <a:gs pos="54000">
                <a:srgbClr val="000000">
                  <a:alpha val="86000"/>
                </a:srgbClr>
              </a:gs>
              <a:gs pos="83000">
                <a:srgbClr val="000000">
                  <a:alpha val="89000"/>
                </a:srgbClr>
              </a:gs>
            </a:gsLst>
            <a:lin ang="16500000" scaled="0"/>
            <a:tileRect/>
          </a:gradFill>
          <a:ln w="44450" cap="flat" cmpd="sng" algn="ctr">
            <a:noFill/>
            <a:prstDash val="solid"/>
            <a:round/>
            <a:headEnd type="none" w="med" len="med"/>
            <a:tailEnd type="none" w="med" len="med"/>
          </a:ln>
          <a:effectLst/>
        </p:spPr>
        <p:txBody>
          <a:bodyPr lIns="68579" tIns="34289" rIns="68579" bIns="34289" rtlCol="0" anchor="ctr"/>
          <a:lstStyle/>
          <a:p>
            <a:pPr algn="ctr">
              <a:defRPr/>
            </a:pPr>
            <a:endParaRPr lang="en-US" kern="0">
              <a:solidFill>
                <a:srgbClr val="FFFFFF"/>
              </a:solidFill>
              <a:latin typeface="News Gothic MT"/>
            </a:endParaRPr>
          </a:p>
        </p:txBody>
      </p:sp>
      <p:cxnSp>
        <p:nvCxnSpPr>
          <p:cNvPr id="40" name="Straight Connector 39"/>
          <p:cNvCxnSpPr/>
          <p:nvPr/>
        </p:nvCxnSpPr>
        <p:spPr>
          <a:xfrm>
            <a:off x="596900" y="2111130"/>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596900" y="3428754"/>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8" name="Shape 1014"/>
          <p:cNvSpPr txBox="1">
            <a:spLocks/>
          </p:cNvSpPr>
          <p:nvPr/>
        </p:nvSpPr>
        <p:spPr>
          <a:xfrm>
            <a:off x="1820794" y="1336859"/>
            <a:ext cx="5209487" cy="460500"/>
          </a:xfrm>
          <a:prstGeom prst="rect">
            <a:avLst/>
          </a:prstGeom>
          <a:noFill/>
          <a:ln>
            <a:noFill/>
          </a:ln>
        </p:spPr>
        <p:txBody>
          <a:bodyPr lIns="0" tIns="0" rIns="0" bIns="0" anchor="t" anchorCtr="0">
            <a:noAutofit/>
          </a:bodyPr>
          <a:lstStyle/>
          <a:p>
            <a:pPr algn="dist">
              <a:lnSpc>
                <a:spcPct val="90000"/>
              </a:lnSpc>
              <a:buSzPct val="25000"/>
              <a:defRPr/>
            </a:pPr>
            <a:endParaRPr lang="en" sz="4500" b="1" kern="0" cap="all" dirty="0">
              <a:solidFill>
                <a:srgbClr val="008881"/>
              </a:solidFill>
              <a:latin typeface="News Gothic MT"/>
              <a:ea typeface="Arial"/>
              <a:cs typeface="Arial"/>
              <a:sym typeface="Arial"/>
            </a:endParaRPr>
          </a:p>
        </p:txBody>
      </p:sp>
      <p:sp>
        <p:nvSpPr>
          <p:cNvPr id="10" name="Shape 1163"/>
          <p:cNvSpPr txBox="1">
            <a:spLocks/>
          </p:cNvSpPr>
          <p:nvPr/>
        </p:nvSpPr>
        <p:spPr bwMode="gray">
          <a:xfrm>
            <a:off x="205956" y="2553542"/>
            <a:ext cx="8410499" cy="460500"/>
          </a:xfrm>
          <a:prstGeom prst="rect">
            <a:avLst/>
          </a:prstGeom>
          <a:noFill/>
          <a:ln>
            <a:noFill/>
          </a:ln>
        </p:spPr>
        <p:txBody>
          <a:bodyPr lIns="0" tIns="0" rIns="0" bIns="0" anchor="t" anchorCtr="0">
            <a:noAutofit/>
          </a:bodyPr>
          <a:lstStyle>
            <a:defPPr marR="0" algn="l" rtl="0">
              <a:lnSpc>
                <a:spcPct val="100000"/>
              </a:lnSpc>
              <a:spcBef>
                <a:spcPts val="0"/>
              </a:spcBef>
              <a:spcAft>
                <a:spcPts val="0"/>
              </a:spcAft>
            </a:defPPr>
            <a:lvl1pPr marR="0" algn="l" rtl="0">
              <a:lnSpc>
                <a:spcPct val="90000"/>
              </a:lnSpc>
              <a:spcBef>
                <a:spcPts val="0"/>
              </a:spcBef>
              <a:spcAft>
                <a:spcPts val="0"/>
              </a:spcAft>
              <a:buNone/>
              <a:defRPr sz="3200" b="0" i="0" u="none" strike="noStrike" cap="none" baseline="0">
                <a:solidFill>
                  <a:schemeClr val="tx2"/>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stStyle>
          <a:p>
            <a:pPr algn="ctr">
              <a:buSzPct val="25000"/>
            </a:pPr>
            <a:r>
              <a:rPr lang="en-US" b="1" cap="all" dirty="0" smtClean="0">
                <a:solidFill>
                  <a:srgbClr val="138A7E"/>
                </a:solidFill>
              </a:rPr>
              <a:t>, Manifest</a:t>
            </a:r>
            <a:r>
              <a:rPr lang="en-US" b="1" cap="all" dirty="0">
                <a:solidFill>
                  <a:srgbClr val="138A7E"/>
                </a:solidFill>
              </a:rPr>
              <a:t> </a:t>
            </a:r>
            <a:r>
              <a:rPr lang="en-US" b="1" cap="all" dirty="0" smtClean="0">
                <a:solidFill>
                  <a:srgbClr val="138A7E"/>
                </a:solidFill>
              </a:rPr>
              <a:t>&amp; CC API </a:t>
            </a:r>
            <a:endParaRPr lang="en" sz="2100" b="1" cap="all" dirty="0">
              <a:solidFill>
                <a:srgbClr val="138A7E"/>
              </a:solidFill>
            </a:endParaRPr>
          </a:p>
        </p:txBody>
      </p:sp>
    </p:spTree>
    <p:extLst>
      <p:ext uri="{BB962C8B-B14F-4D97-AF65-F5344CB8AC3E}">
        <p14:creationId xmlns:p14="http://schemas.microsoft.com/office/powerpoint/2010/main" val="29689822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101"/>
        <p:cNvGrpSpPr/>
        <p:nvPr/>
      </p:nvGrpSpPr>
      <p:grpSpPr>
        <a:xfrm>
          <a:off x="0" y="0"/>
          <a:ext cx="0" cy="0"/>
          <a:chOff x="0" y="0"/>
          <a:chExt cx="0" cy="0"/>
        </a:xfrm>
      </p:grpSpPr>
      <p:sp>
        <p:nvSpPr>
          <p:cNvPr id="1102" name="Shape 1102"/>
          <p:cNvSpPr txBox="1"/>
          <p:nvPr/>
        </p:nvSpPr>
        <p:spPr>
          <a:xfrm>
            <a:off x="301951" y="1243410"/>
            <a:ext cx="4059097" cy="3220698"/>
          </a:xfrm>
          <a:prstGeom prst="rect">
            <a:avLst/>
          </a:prstGeom>
          <a:noFill/>
          <a:ln>
            <a:noFill/>
          </a:ln>
        </p:spPr>
        <p:txBody>
          <a:bodyPr lIns="91425" tIns="45700" rIns="91425" bIns="45700" anchor="t" anchorCtr="0">
            <a:noAutofit/>
          </a:bodyPr>
          <a:lstStyle/>
          <a:p>
            <a:pPr marL="285750" indent="-285750">
              <a:buFont typeface="Arial"/>
              <a:buChar char="•"/>
            </a:pPr>
            <a:r>
              <a:rPr lang="en-US" dirty="0" smtClean="0">
                <a:solidFill>
                  <a:srgbClr val="FFFFFF"/>
                </a:solidFill>
                <a:latin typeface="News Gothic MT"/>
              </a:rPr>
              <a:t>Application manifests tells </a:t>
            </a:r>
            <a:r>
              <a:rPr lang="en-US" b="1" i="1" dirty="0" err="1" smtClean="0">
                <a:solidFill>
                  <a:srgbClr val="FFFFFF"/>
                </a:solidFill>
                <a:latin typeface="News Gothic MT"/>
              </a:rPr>
              <a:t>cf</a:t>
            </a:r>
            <a:r>
              <a:rPr lang="en-US" b="1" i="1" dirty="0" smtClean="0">
                <a:solidFill>
                  <a:srgbClr val="FFFFFF"/>
                </a:solidFill>
                <a:latin typeface="News Gothic MT"/>
              </a:rPr>
              <a:t> push</a:t>
            </a:r>
            <a:r>
              <a:rPr lang="en-US" b="1" dirty="0" smtClean="0">
                <a:solidFill>
                  <a:srgbClr val="FFFFFF"/>
                </a:solidFill>
                <a:latin typeface="News Gothic MT"/>
              </a:rPr>
              <a:t> </a:t>
            </a:r>
            <a:r>
              <a:rPr lang="en-US" dirty="0" smtClean="0">
                <a:solidFill>
                  <a:srgbClr val="FFFFFF"/>
                </a:solidFill>
                <a:latin typeface="News Gothic MT"/>
              </a:rPr>
              <a:t>what to do with applications</a:t>
            </a:r>
          </a:p>
          <a:p>
            <a:pPr marL="285750" indent="-285750">
              <a:buFont typeface="Arial"/>
              <a:buChar char="•"/>
            </a:pPr>
            <a:r>
              <a:rPr lang="en-US" dirty="0" smtClean="0">
                <a:solidFill>
                  <a:srgbClr val="FFFFFF"/>
                </a:solidFill>
                <a:latin typeface="News Gothic MT"/>
              </a:rPr>
              <a:t>From how many instances to create and how much memory to use.</a:t>
            </a:r>
          </a:p>
          <a:p>
            <a:pPr marL="285750" indent="-285750">
              <a:buFont typeface="Arial"/>
              <a:buChar char="•"/>
            </a:pPr>
            <a:r>
              <a:rPr lang="en-US" dirty="0" smtClean="0">
                <a:solidFill>
                  <a:srgbClr val="FFFFFF"/>
                </a:solidFill>
                <a:latin typeface="News Gothic MT"/>
              </a:rPr>
              <a:t>Help automate deployment, specially of multiple apps at once</a:t>
            </a:r>
          </a:p>
          <a:p>
            <a:pPr marL="285750" indent="-285750">
              <a:buFont typeface="Arial"/>
              <a:buChar char="•"/>
            </a:pPr>
            <a:r>
              <a:rPr lang="en-US" dirty="0" smtClean="0">
                <a:solidFill>
                  <a:srgbClr val="FFFFFF"/>
                </a:solidFill>
                <a:latin typeface="News Gothic MT"/>
              </a:rPr>
              <a:t>Can list services to be bound to the application</a:t>
            </a:r>
          </a:p>
          <a:p>
            <a:pPr marL="285750" indent="-285750">
              <a:buFont typeface="Arial"/>
              <a:buChar char="•"/>
            </a:pPr>
            <a:endParaRPr lang="en-US" dirty="0">
              <a:solidFill>
                <a:srgbClr val="FFFFFF"/>
              </a:solidFill>
              <a:latin typeface="News Gothic MT"/>
            </a:endParaRPr>
          </a:p>
          <a:p>
            <a:pPr marL="285750" indent="-285750">
              <a:buFont typeface="Arial"/>
              <a:buChar char="•"/>
            </a:pPr>
            <a:r>
              <a:rPr lang="en-US" dirty="0" smtClean="0">
                <a:solidFill>
                  <a:srgbClr val="FFFFFF"/>
                </a:solidFill>
                <a:latin typeface="News Gothic MT"/>
              </a:rPr>
              <a:t>YAML format – http://</a:t>
            </a:r>
            <a:r>
              <a:rPr lang="en-US" dirty="0" err="1" smtClean="0">
                <a:solidFill>
                  <a:srgbClr val="FFFFFF"/>
                </a:solidFill>
                <a:latin typeface="News Gothic MT"/>
              </a:rPr>
              <a:t>yaml.org</a:t>
            </a:r>
            <a:endParaRPr lang="en-US" dirty="0">
              <a:solidFill>
                <a:srgbClr val="FFFFFF"/>
              </a:solidFill>
              <a:latin typeface="News Gothic MT"/>
            </a:endParaRPr>
          </a:p>
        </p:txBody>
      </p:sp>
      <p:sp>
        <p:nvSpPr>
          <p:cNvPr id="2" name="Title 1"/>
          <p:cNvSpPr>
            <a:spLocks noGrp="1"/>
          </p:cNvSpPr>
          <p:nvPr>
            <p:ph type="title"/>
          </p:nvPr>
        </p:nvSpPr>
        <p:spPr>
          <a:xfrm>
            <a:off x="476251" y="407953"/>
            <a:ext cx="7845156" cy="585514"/>
          </a:xfrm>
        </p:spPr>
        <p:txBody>
          <a:bodyPr/>
          <a:lstStyle/>
          <a:p>
            <a:pPr algn="ctr"/>
            <a:r>
              <a:rPr lang="en-US" dirty="0" smtClean="0">
                <a:solidFill>
                  <a:srgbClr val="008881"/>
                </a:solidFill>
              </a:rPr>
              <a:t>Manifest Files</a:t>
            </a:r>
            <a:endParaRPr lang="en-US" dirty="0">
              <a:solidFill>
                <a:srgbClr val="008881"/>
              </a:solidFill>
            </a:endParaRPr>
          </a:p>
        </p:txBody>
      </p:sp>
      <p:pic>
        <p:nvPicPr>
          <p:cNvPr id="3" name="Picture 2" descr="Screen Shot 2015-12-23 at 8.18.30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52729" y="1416973"/>
            <a:ext cx="4339774" cy="2357666"/>
          </a:xfrm>
          <a:prstGeom prst="rect">
            <a:avLst/>
          </a:prstGeom>
        </p:spPr>
      </p:pic>
    </p:spTree>
    <p:extLst>
      <p:ext uri="{BB962C8B-B14F-4D97-AF65-F5344CB8AC3E}">
        <p14:creationId xmlns:p14="http://schemas.microsoft.com/office/powerpoint/2010/main" val="4029662353"/>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01"/>
        <p:cNvGrpSpPr/>
        <p:nvPr/>
      </p:nvGrpSpPr>
      <p:grpSpPr>
        <a:xfrm>
          <a:off x="0" y="0"/>
          <a:ext cx="0" cy="0"/>
          <a:chOff x="0" y="0"/>
          <a:chExt cx="0" cy="0"/>
        </a:xfrm>
      </p:grpSpPr>
      <p:sp>
        <p:nvSpPr>
          <p:cNvPr id="1102" name="Shape 1102"/>
          <p:cNvSpPr txBox="1"/>
          <p:nvPr/>
        </p:nvSpPr>
        <p:spPr>
          <a:xfrm>
            <a:off x="121850" y="1365250"/>
            <a:ext cx="3764248" cy="3187673"/>
          </a:xfrm>
          <a:prstGeom prst="rect">
            <a:avLst/>
          </a:prstGeom>
          <a:noFill/>
          <a:ln>
            <a:noFill/>
          </a:ln>
        </p:spPr>
        <p:txBody>
          <a:bodyPr lIns="91425" tIns="45700" rIns="91425" bIns="45700" anchor="t" anchorCtr="0">
            <a:noAutofit/>
          </a:bodyPr>
          <a:lstStyle/>
          <a:p>
            <a:pPr marL="228600" lvl="1" indent="-228600">
              <a:spcBef>
                <a:spcPts val="1200"/>
              </a:spcBef>
              <a:buFont typeface="Wingdings" pitchFamily="2" charset="2"/>
              <a:buChar char=""/>
            </a:pPr>
            <a:r>
              <a:rPr lang="en-US" dirty="0">
                <a:solidFill>
                  <a:schemeClr val="bg1"/>
                </a:solidFill>
              </a:rPr>
              <a:t>Web form allowing an operator to scale components both </a:t>
            </a:r>
          </a:p>
          <a:p>
            <a:pPr marL="628650" lvl="2">
              <a:spcBef>
                <a:spcPts val="1200"/>
              </a:spcBef>
              <a:buFont typeface="Wingdings" pitchFamily="2" charset="2"/>
              <a:buChar char=""/>
            </a:pPr>
            <a:r>
              <a:rPr lang="en-US" dirty="0">
                <a:solidFill>
                  <a:schemeClr val="bg1"/>
                </a:solidFill>
              </a:rPr>
              <a:t>vertically (CPU, RAM, Disk) and</a:t>
            </a:r>
          </a:p>
          <a:p>
            <a:pPr marL="628650" lvl="2">
              <a:spcBef>
                <a:spcPts val="1200"/>
              </a:spcBef>
              <a:buFont typeface="Wingdings" pitchFamily="2" charset="2"/>
              <a:buChar char=""/>
            </a:pPr>
            <a:r>
              <a:rPr lang="en-US" dirty="0">
                <a:solidFill>
                  <a:schemeClr val="bg1"/>
                </a:solidFill>
              </a:rPr>
              <a:t>horizontally (number of instances). </a:t>
            </a:r>
          </a:p>
          <a:p>
            <a:pPr marL="0" lvl="1" indent="0">
              <a:spcBef>
                <a:spcPts val="1200"/>
              </a:spcBef>
              <a:buNone/>
            </a:pPr>
            <a:endParaRPr lang="en-US" dirty="0">
              <a:solidFill>
                <a:schemeClr val="bg1"/>
              </a:solidFill>
            </a:endParaRPr>
          </a:p>
          <a:p>
            <a:pPr marL="0" lvl="1" indent="0">
              <a:spcBef>
                <a:spcPts val="1200"/>
              </a:spcBef>
              <a:buNone/>
            </a:pPr>
            <a:r>
              <a:rPr lang="en-US" dirty="0">
                <a:solidFill>
                  <a:schemeClr val="bg1"/>
                </a:solidFill>
              </a:rPr>
              <a:t>This results in updating the deployment manifest followed by a “bosh deploy.”</a:t>
            </a:r>
          </a:p>
        </p:txBody>
      </p:sp>
      <p:sp>
        <p:nvSpPr>
          <p:cNvPr id="2" name="Title 1"/>
          <p:cNvSpPr>
            <a:spLocks noGrp="1"/>
          </p:cNvSpPr>
          <p:nvPr>
            <p:ph type="title"/>
          </p:nvPr>
        </p:nvSpPr>
        <p:spPr>
          <a:xfrm>
            <a:off x="439756" y="407953"/>
            <a:ext cx="8026291" cy="585514"/>
          </a:xfrm>
        </p:spPr>
        <p:txBody>
          <a:bodyPr/>
          <a:lstStyle/>
          <a:p>
            <a:r>
              <a:rPr lang="en-US" dirty="0" smtClean="0">
                <a:solidFill>
                  <a:srgbClr val="008881"/>
                </a:solidFill>
              </a:rPr>
              <a:t>Elastic Runtime Tile</a:t>
            </a:r>
            <a:endParaRPr lang="en-US" dirty="0">
              <a:solidFill>
                <a:srgbClr val="008881"/>
              </a:solidFill>
            </a:endParaRPr>
          </a:p>
        </p:txBody>
      </p:sp>
      <p:pic>
        <p:nvPicPr>
          <p:cNvPr id="3" name="Picture 2" descr="Screen Shot 2016-01-05 at 11.41.09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25607" y="1091680"/>
            <a:ext cx="3645993" cy="3461243"/>
          </a:xfrm>
          <a:prstGeom prst="rect">
            <a:avLst/>
          </a:prstGeom>
        </p:spPr>
      </p:pic>
      <p:pic>
        <p:nvPicPr>
          <p:cNvPr id="7" name="Picture 6" descr="Screen Shot 2015-12-21 at 5.32.49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02887" y="2994417"/>
            <a:ext cx="3065163" cy="1946640"/>
          </a:xfrm>
          <a:prstGeom prst="rect">
            <a:avLst/>
          </a:prstGeom>
        </p:spPr>
      </p:pic>
    </p:spTree>
    <p:extLst>
      <p:ext uri="{BB962C8B-B14F-4D97-AF65-F5344CB8AC3E}">
        <p14:creationId xmlns:p14="http://schemas.microsoft.com/office/powerpoint/2010/main" val="1544851393"/>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101"/>
        <p:cNvGrpSpPr/>
        <p:nvPr/>
      </p:nvGrpSpPr>
      <p:grpSpPr>
        <a:xfrm>
          <a:off x="0" y="0"/>
          <a:ext cx="0" cy="0"/>
          <a:chOff x="0" y="0"/>
          <a:chExt cx="0" cy="0"/>
        </a:xfrm>
      </p:grpSpPr>
      <p:sp>
        <p:nvSpPr>
          <p:cNvPr id="1102" name="Shape 1102"/>
          <p:cNvSpPr txBox="1"/>
          <p:nvPr/>
        </p:nvSpPr>
        <p:spPr>
          <a:xfrm>
            <a:off x="476250" y="1474115"/>
            <a:ext cx="4558387" cy="3007756"/>
          </a:xfrm>
          <a:prstGeom prst="rect">
            <a:avLst/>
          </a:prstGeom>
          <a:noFill/>
          <a:ln>
            <a:noFill/>
          </a:ln>
        </p:spPr>
        <p:txBody>
          <a:bodyPr lIns="91425" tIns="45700" rIns="91425" bIns="45700" anchor="t" anchorCtr="0">
            <a:noAutofit/>
          </a:bodyPr>
          <a:lstStyle/>
          <a:p>
            <a:pPr marL="285750" indent="-285750">
              <a:buFont typeface="Arial"/>
              <a:buChar char="•"/>
            </a:pPr>
            <a:r>
              <a:rPr lang="en-US" dirty="0" smtClean="0">
                <a:solidFill>
                  <a:srgbClr val="FFFFFF"/>
                </a:solidFill>
                <a:latin typeface="News Gothic MT"/>
              </a:rPr>
              <a:t>Cloud Controller component of Elastic Runtime manages all Cloud Foundry APIs</a:t>
            </a:r>
          </a:p>
          <a:p>
            <a:pPr marL="285750" indent="-285750">
              <a:buFont typeface="Arial"/>
              <a:buChar char="•"/>
            </a:pPr>
            <a:r>
              <a:rPr lang="en-US" dirty="0" smtClean="0">
                <a:solidFill>
                  <a:srgbClr val="FFFFFF"/>
                </a:solidFill>
                <a:latin typeface="News Gothic MT"/>
              </a:rPr>
              <a:t>CF CLI and other clients like Apps Manager directly call this API</a:t>
            </a:r>
          </a:p>
          <a:p>
            <a:pPr marL="285750" indent="-285750">
              <a:buFont typeface="Arial"/>
              <a:buChar char="•"/>
            </a:pPr>
            <a:r>
              <a:rPr lang="en-US" dirty="0" smtClean="0">
                <a:solidFill>
                  <a:srgbClr val="FFFFFF"/>
                </a:solidFill>
                <a:latin typeface="News Gothic MT"/>
              </a:rPr>
              <a:t>Before accessing the CC API, you must get an access token from the ERS component called User Account and Authentication (UAA) server</a:t>
            </a:r>
          </a:p>
          <a:p>
            <a:pPr marL="285750" indent="-285750">
              <a:buFont typeface="Arial"/>
              <a:buChar char="•"/>
            </a:pPr>
            <a:endParaRPr lang="en-US" dirty="0" smtClean="0">
              <a:solidFill>
                <a:srgbClr val="FFFFFF"/>
              </a:solidFill>
              <a:latin typeface="News Gothic MT"/>
            </a:endParaRPr>
          </a:p>
          <a:p>
            <a:pPr marL="285750" indent="-285750">
              <a:buFont typeface="Arial"/>
              <a:buChar char="•"/>
            </a:pPr>
            <a:r>
              <a:rPr lang="en-US" dirty="0" smtClean="0">
                <a:solidFill>
                  <a:srgbClr val="FFFFFF"/>
                </a:solidFill>
                <a:latin typeface="News Gothic MT"/>
              </a:rPr>
              <a:t>http://</a:t>
            </a:r>
            <a:r>
              <a:rPr lang="en-US" dirty="0" err="1" smtClean="0">
                <a:solidFill>
                  <a:srgbClr val="FFFFFF"/>
                </a:solidFill>
                <a:latin typeface="News Gothic MT"/>
              </a:rPr>
              <a:t>apidocs.cloudfoundry.org</a:t>
            </a:r>
            <a:endParaRPr lang="en-US" dirty="0">
              <a:solidFill>
                <a:srgbClr val="FFFFFF"/>
              </a:solidFill>
              <a:latin typeface="News Gothic MT"/>
            </a:endParaRPr>
          </a:p>
        </p:txBody>
      </p:sp>
      <p:sp>
        <p:nvSpPr>
          <p:cNvPr id="2" name="Title 1"/>
          <p:cNvSpPr>
            <a:spLocks noGrp="1"/>
          </p:cNvSpPr>
          <p:nvPr>
            <p:ph type="title"/>
          </p:nvPr>
        </p:nvSpPr>
        <p:spPr>
          <a:xfrm>
            <a:off x="476251" y="407953"/>
            <a:ext cx="6290998" cy="585514"/>
          </a:xfrm>
        </p:spPr>
        <p:txBody>
          <a:bodyPr/>
          <a:lstStyle/>
          <a:p>
            <a:pPr algn="ctr"/>
            <a:r>
              <a:rPr lang="en-US" dirty="0" smtClean="0">
                <a:solidFill>
                  <a:srgbClr val="008881"/>
                </a:solidFill>
              </a:rPr>
              <a:t>Cloud Controller API</a:t>
            </a:r>
            <a:endParaRPr lang="en-US" dirty="0">
              <a:solidFill>
                <a:srgbClr val="008881"/>
              </a:solidFill>
            </a:endParaRPr>
          </a:p>
        </p:txBody>
      </p:sp>
      <p:pic>
        <p:nvPicPr>
          <p:cNvPr id="5" name="Picture 4" descr="Screen Shot 2016-01-20 at 11.01.3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63283" y="993467"/>
            <a:ext cx="2786476" cy="3882327"/>
          </a:xfrm>
          <a:prstGeom prst="rect">
            <a:avLst/>
          </a:prstGeom>
        </p:spPr>
      </p:pic>
    </p:spTree>
    <p:extLst>
      <p:ext uri="{BB962C8B-B14F-4D97-AF65-F5344CB8AC3E}">
        <p14:creationId xmlns:p14="http://schemas.microsoft.com/office/powerpoint/2010/main" val="1187593089"/>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101"/>
        <p:cNvGrpSpPr/>
        <p:nvPr/>
      </p:nvGrpSpPr>
      <p:grpSpPr>
        <a:xfrm>
          <a:off x="0" y="0"/>
          <a:ext cx="0" cy="0"/>
          <a:chOff x="0" y="0"/>
          <a:chExt cx="0" cy="0"/>
        </a:xfrm>
      </p:grpSpPr>
      <p:sp>
        <p:nvSpPr>
          <p:cNvPr id="1102" name="Shape 1102"/>
          <p:cNvSpPr txBox="1"/>
          <p:nvPr/>
        </p:nvSpPr>
        <p:spPr>
          <a:xfrm>
            <a:off x="121849" y="1545167"/>
            <a:ext cx="3856179" cy="3007756"/>
          </a:xfrm>
          <a:prstGeom prst="rect">
            <a:avLst/>
          </a:prstGeom>
          <a:noFill/>
          <a:ln>
            <a:noFill/>
          </a:ln>
        </p:spPr>
        <p:txBody>
          <a:bodyPr lIns="91425" tIns="45700" rIns="91425" bIns="45700" anchor="t" anchorCtr="0">
            <a:noAutofit/>
          </a:bodyPr>
          <a:lstStyle/>
          <a:p>
            <a:pPr marL="285750" indent="-285750">
              <a:buFont typeface="Arial"/>
              <a:buChar char="•"/>
            </a:pPr>
            <a:r>
              <a:rPr lang="en-US" dirty="0">
                <a:solidFill>
                  <a:srgbClr val="FFFFFF"/>
                </a:solidFill>
                <a:latin typeface="News Gothic MT"/>
              </a:rPr>
              <a:t>Command line utility providing easy access to the Pivotal CF commands.</a:t>
            </a:r>
          </a:p>
          <a:p>
            <a:pPr marL="285750" indent="-285750">
              <a:buFont typeface="Arial"/>
              <a:buChar char="•"/>
            </a:pPr>
            <a:r>
              <a:rPr lang="en-US" dirty="0">
                <a:solidFill>
                  <a:srgbClr val="FFFFFF"/>
                </a:solidFill>
                <a:latin typeface="News Gothic MT"/>
              </a:rPr>
              <a:t>Scriptable</a:t>
            </a:r>
          </a:p>
          <a:p>
            <a:pPr marL="285750" indent="-285750">
              <a:buFont typeface="Arial"/>
              <a:buChar char="•"/>
            </a:pPr>
            <a:r>
              <a:rPr lang="en-US" dirty="0">
                <a:solidFill>
                  <a:srgbClr val="FFFFFF"/>
                </a:solidFill>
                <a:latin typeface="News Gothic MT"/>
              </a:rPr>
              <a:t>Fully documented (</a:t>
            </a:r>
            <a:r>
              <a:rPr lang="en-US" dirty="0" err="1">
                <a:solidFill>
                  <a:srgbClr val="FFFFFF"/>
                </a:solidFill>
                <a:latin typeface="News Gothic MT"/>
              </a:rPr>
              <a:t>cf</a:t>
            </a:r>
            <a:r>
              <a:rPr lang="en-US" dirty="0">
                <a:solidFill>
                  <a:srgbClr val="FFFFFF"/>
                </a:solidFill>
                <a:latin typeface="News Gothic MT"/>
              </a:rPr>
              <a:t> –help)</a:t>
            </a:r>
          </a:p>
        </p:txBody>
      </p:sp>
      <p:sp>
        <p:nvSpPr>
          <p:cNvPr id="2" name="Title 1"/>
          <p:cNvSpPr>
            <a:spLocks noGrp="1"/>
          </p:cNvSpPr>
          <p:nvPr>
            <p:ph type="title"/>
          </p:nvPr>
        </p:nvSpPr>
        <p:spPr>
          <a:xfrm>
            <a:off x="476250" y="407953"/>
            <a:ext cx="9524999" cy="585514"/>
          </a:xfrm>
        </p:spPr>
        <p:txBody>
          <a:bodyPr/>
          <a:lstStyle/>
          <a:p>
            <a:pPr algn="ctr"/>
            <a:r>
              <a:rPr lang="en-US" dirty="0" smtClean="0">
                <a:solidFill>
                  <a:srgbClr val="008881"/>
                </a:solidFill>
              </a:rPr>
              <a:t>CLI – Command Line Interface</a:t>
            </a:r>
            <a:endParaRPr lang="en-US" dirty="0">
              <a:solidFill>
                <a:srgbClr val="008881"/>
              </a:solidFill>
            </a:endParaRPr>
          </a:p>
        </p:txBody>
      </p:sp>
      <p:pic>
        <p:nvPicPr>
          <p:cNvPr id="3" name="Picture 2" descr="Screen Shot 2016-01-05 at 12.14.59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27375" y="1474392"/>
            <a:ext cx="4522456" cy="2548929"/>
          </a:xfrm>
          <a:prstGeom prst="rect">
            <a:avLst/>
          </a:prstGeom>
        </p:spPr>
      </p:pic>
    </p:spTree>
    <p:extLst>
      <p:ext uri="{BB962C8B-B14F-4D97-AF65-F5344CB8AC3E}">
        <p14:creationId xmlns:p14="http://schemas.microsoft.com/office/powerpoint/2010/main" val="3767242586"/>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Stocksy_txp157cab05rEJ000_Medium_423382.jpg"/>
          <p:cNvPicPr>
            <a:picLocks noChangeAspect="1"/>
          </p:cNvPicPr>
          <p:nvPr/>
        </p:nvPicPr>
        <p:blipFill>
          <a:blip r:embed="rId3"/>
          <a:srcRect t="15584"/>
          <a:stretch>
            <a:fillRect/>
          </a:stretch>
        </p:blipFill>
        <p:spPr>
          <a:xfrm>
            <a:off x="0" y="0"/>
            <a:ext cx="9144000" cy="5143500"/>
          </a:xfrm>
          <a:prstGeom prst="rect">
            <a:avLst/>
          </a:prstGeom>
        </p:spPr>
      </p:pic>
      <p:sp>
        <p:nvSpPr>
          <p:cNvPr id="20" name="Rectangle 19"/>
          <p:cNvSpPr/>
          <p:nvPr/>
        </p:nvSpPr>
        <p:spPr>
          <a:xfrm>
            <a:off x="0" y="0"/>
            <a:ext cx="9144000" cy="5143500"/>
          </a:xfrm>
          <a:prstGeom prst="rect">
            <a:avLst/>
          </a:prstGeom>
          <a:gradFill flip="none" rotWithShape="1">
            <a:gsLst>
              <a:gs pos="8000">
                <a:srgbClr val="000000">
                  <a:alpha val="0"/>
                </a:srgbClr>
              </a:gs>
              <a:gs pos="54000">
                <a:srgbClr val="000000">
                  <a:alpha val="86000"/>
                </a:srgbClr>
              </a:gs>
              <a:gs pos="83000">
                <a:srgbClr val="000000">
                  <a:alpha val="89000"/>
                </a:srgbClr>
              </a:gs>
            </a:gsLst>
            <a:lin ang="16500000" scaled="0"/>
            <a:tileRect/>
          </a:gradFill>
          <a:ln w="44450" cap="flat" cmpd="sng" algn="ctr">
            <a:noFill/>
            <a:prstDash val="solid"/>
            <a:round/>
            <a:headEnd type="none" w="med" len="med"/>
            <a:tailEnd type="none" w="med" len="med"/>
          </a:ln>
          <a:effectLst/>
        </p:spPr>
        <p:txBody>
          <a:bodyPr lIns="68579" tIns="34289" rIns="68579" bIns="34289" rtlCol="0" anchor="ctr"/>
          <a:lstStyle/>
          <a:p>
            <a:pPr algn="ctr">
              <a:defRPr/>
            </a:pPr>
            <a:endParaRPr lang="en-US" kern="0">
              <a:solidFill>
                <a:srgbClr val="FFFFFF"/>
              </a:solidFill>
              <a:latin typeface="News Gothic MT"/>
            </a:endParaRPr>
          </a:p>
        </p:txBody>
      </p:sp>
      <p:cxnSp>
        <p:nvCxnSpPr>
          <p:cNvPr id="40" name="Straight Connector 39"/>
          <p:cNvCxnSpPr/>
          <p:nvPr/>
        </p:nvCxnSpPr>
        <p:spPr>
          <a:xfrm>
            <a:off x="596900" y="2111130"/>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596900" y="3428754"/>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8" name="Shape 1014"/>
          <p:cNvSpPr txBox="1">
            <a:spLocks/>
          </p:cNvSpPr>
          <p:nvPr/>
        </p:nvSpPr>
        <p:spPr>
          <a:xfrm>
            <a:off x="1820794" y="1336859"/>
            <a:ext cx="5209487" cy="460500"/>
          </a:xfrm>
          <a:prstGeom prst="rect">
            <a:avLst/>
          </a:prstGeom>
          <a:noFill/>
          <a:ln>
            <a:noFill/>
          </a:ln>
        </p:spPr>
        <p:txBody>
          <a:bodyPr lIns="0" tIns="0" rIns="0" bIns="0" anchor="t" anchorCtr="0">
            <a:noAutofit/>
          </a:bodyPr>
          <a:lstStyle/>
          <a:p>
            <a:pPr algn="dist">
              <a:lnSpc>
                <a:spcPct val="90000"/>
              </a:lnSpc>
              <a:buSzPct val="25000"/>
              <a:defRPr/>
            </a:pPr>
            <a:endParaRPr lang="en" sz="4500" b="1" kern="0" cap="all" dirty="0">
              <a:solidFill>
                <a:srgbClr val="008881"/>
              </a:solidFill>
              <a:latin typeface="News Gothic MT"/>
              <a:ea typeface="Arial"/>
              <a:cs typeface="Arial"/>
              <a:sym typeface="Arial"/>
            </a:endParaRPr>
          </a:p>
        </p:txBody>
      </p:sp>
      <p:sp>
        <p:nvSpPr>
          <p:cNvPr id="10" name="Shape 1163"/>
          <p:cNvSpPr txBox="1">
            <a:spLocks/>
          </p:cNvSpPr>
          <p:nvPr/>
        </p:nvSpPr>
        <p:spPr bwMode="gray">
          <a:xfrm>
            <a:off x="205956" y="2553542"/>
            <a:ext cx="8410499" cy="460500"/>
          </a:xfrm>
          <a:prstGeom prst="rect">
            <a:avLst/>
          </a:prstGeom>
          <a:noFill/>
          <a:ln>
            <a:noFill/>
          </a:ln>
        </p:spPr>
        <p:txBody>
          <a:bodyPr lIns="0" tIns="0" rIns="0" bIns="0" anchor="t" anchorCtr="0">
            <a:noAutofit/>
          </a:bodyPr>
          <a:lstStyle>
            <a:defPPr marR="0" algn="l" rtl="0">
              <a:lnSpc>
                <a:spcPct val="100000"/>
              </a:lnSpc>
              <a:spcBef>
                <a:spcPts val="0"/>
              </a:spcBef>
              <a:spcAft>
                <a:spcPts val="0"/>
              </a:spcAft>
            </a:defPPr>
            <a:lvl1pPr marR="0" algn="l" rtl="0">
              <a:lnSpc>
                <a:spcPct val="90000"/>
              </a:lnSpc>
              <a:spcBef>
                <a:spcPts val="0"/>
              </a:spcBef>
              <a:spcAft>
                <a:spcPts val="0"/>
              </a:spcAft>
              <a:buNone/>
              <a:defRPr sz="3200" b="0" i="0" u="none" strike="noStrike" cap="none" baseline="0">
                <a:solidFill>
                  <a:schemeClr val="tx2"/>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stStyle>
          <a:p>
            <a:pPr algn="ctr">
              <a:buSzPct val="25000"/>
            </a:pPr>
            <a:r>
              <a:rPr lang="en-US" b="1" cap="all" dirty="0" err="1" smtClean="0">
                <a:solidFill>
                  <a:srgbClr val="138A7E"/>
                </a:solidFill>
              </a:rPr>
              <a:t>LOgging</a:t>
            </a:r>
            <a:endParaRPr lang="en" sz="2100" b="1" cap="all" dirty="0">
              <a:solidFill>
                <a:srgbClr val="138A7E"/>
              </a:solidFill>
            </a:endParaRPr>
          </a:p>
        </p:txBody>
      </p:sp>
    </p:spTree>
    <p:extLst>
      <p:ext uri="{BB962C8B-B14F-4D97-AF65-F5344CB8AC3E}">
        <p14:creationId xmlns:p14="http://schemas.microsoft.com/office/powerpoint/2010/main" val="45375537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776"/>
        <p:cNvGrpSpPr/>
        <p:nvPr/>
      </p:nvGrpSpPr>
      <p:grpSpPr>
        <a:xfrm>
          <a:off x="0" y="0"/>
          <a:ext cx="0" cy="0"/>
          <a:chOff x="0" y="0"/>
          <a:chExt cx="0" cy="0"/>
        </a:xfrm>
      </p:grpSpPr>
      <p:sp>
        <p:nvSpPr>
          <p:cNvPr id="1777" name="Shape 1777"/>
          <p:cNvSpPr txBox="1">
            <a:spLocks noGrp="1"/>
          </p:cNvSpPr>
          <p:nvPr>
            <p:ph type="title"/>
          </p:nvPr>
        </p:nvSpPr>
        <p:spPr>
          <a:prstGeom prst="rect">
            <a:avLst/>
          </a:prstGeom>
          <a:noFill/>
          <a:ln>
            <a:noFill/>
          </a:ln>
        </p:spPr>
        <p:txBody>
          <a:bodyPr lIns="91425" tIns="91425" rIns="91425" bIns="91425" anchor="t" anchorCtr="0">
            <a:noAutofit/>
          </a:bodyPr>
          <a:lstStyle/>
          <a:p>
            <a:pPr marL="0" marR="0" lvl="0" indent="0" algn="l" rtl="0">
              <a:lnSpc>
                <a:spcPct val="90000"/>
              </a:lnSpc>
              <a:spcBef>
                <a:spcPts val="0"/>
              </a:spcBef>
              <a:spcAft>
                <a:spcPts val="0"/>
              </a:spcAft>
              <a:buClr>
                <a:schemeClr val="accent1"/>
              </a:buClr>
              <a:buSzPct val="25000"/>
              <a:buFont typeface="Arial"/>
              <a:buNone/>
            </a:pPr>
            <a:r>
              <a:rPr lang="en-US" sz="3200" dirty="0">
                <a:solidFill>
                  <a:schemeClr val="accent1"/>
                </a:solidFill>
              </a:rPr>
              <a:t>Log Streaming and Aggregation</a:t>
            </a:r>
          </a:p>
        </p:txBody>
      </p:sp>
      <p:sp>
        <p:nvSpPr>
          <p:cNvPr id="1778" name="Shape 1778"/>
          <p:cNvSpPr txBox="1"/>
          <p:nvPr/>
        </p:nvSpPr>
        <p:spPr>
          <a:xfrm>
            <a:off x="5443994" y="1296662"/>
            <a:ext cx="4218429" cy="3111599"/>
          </a:xfrm>
          <a:prstGeom prst="rect">
            <a:avLst/>
          </a:prstGeom>
          <a:noFill/>
          <a:ln>
            <a:noFill/>
          </a:ln>
        </p:spPr>
        <p:txBody>
          <a:bodyPr lIns="91425" tIns="91425" rIns="91425" bIns="91425" anchor="t" anchorCtr="0">
            <a:noAutofit/>
          </a:bodyPr>
          <a:lstStyle/>
          <a:p>
            <a:pPr>
              <a:lnSpc>
                <a:spcPct val="90000"/>
              </a:lnSpc>
              <a:buClr>
                <a:srgbClr val="000000"/>
              </a:buClr>
              <a:buFont typeface="Arial"/>
              <a:buNone/>
            </a:pPr>
            <a:endParaRPr dirty="0">
              <a:solidFill>
                <a:srgbClr val="DBDBDB"/>
              </a:solidFill>
              <a:latin typeface="Arial"/>
              <a:ea typeface="Arial"/>
              <a:cs typeface="Arial"/>
              <a:sym typeface="Arial"/>
            </a:endParaRPr>
          </a:p>
        </p:txBody>
      </p:sp>
      <p:sp>
        <p:nvSpPr>
          <p:cNvPr id="4" name="Text Placeholder 2"/>
          <p:cNvSpPr txBox="1">
            <a:spLocks/>
          </p:cNvSpPr>
          <p:nvPr/>
        </p:nvSpPr>
        <p:spPr>
          <a:xfrm>
            <a:off x="457200" y="1500974"/>
            <a:ext cx="8686800" cy="3188459"/>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2400" kern="1200">
                <a:solidFill>
                  <a:schemeClr val="bg1"/>
                </a:solidFill>
                <a:latin typeface="+mn-lt"/>
                <a:ea typeface="+mn-ea"/>
                <a:cs typeface="+mn-cs"/>
              </a:defRPr>
            </a:lvl1pPr>
            <a:lvl2pPr marL="742950" indent="-285750" algn="l" defTabSz="457200" rtl="0" eaLnBrk="1" latinLnBrk="0" hangingPunct="1">
              <a:spcBef>
                <a:spcPct val="20000"/>
              </a:spcBef>
              <a:buFont typeface="Arial"/>
              <a:buChar char="–"/>
              <a:defRPr sz="2400" kern="1200">
                <a:solidFill>
                  <a:srgbClr val="878787"/>
                </a:solidFill>
                <a:latin typeface="+mn-lt"/>
                <a:ea typeface="+mn-ea"/>
                <a:cs typeface="+mn-cs"/>
              </a:defRPr>
            </a:lvl2pPr>
            <a:lvl3pPr marL="1143000" indent="-228600" algn="l" defTabSz="457200" rtl="0" eaLnBrk="1" latinLnBrk="0" hangingPunct="1">
              <a:spcBef>
                <a:spcPct val="20000"/>
              </a:spcBef>
              <a:buFont typeface="Arial"/>
              <a:buChar char="•"/>
              <a:defRPr sz="2000" kern="1200">
                <a:solidFill>
                  <a:srgbClr val="878787"/>
                </a:solidFill>
                <a:latin typeface="+mn-lt"/>
                <a:ea typeface="+mn-ea"/>
                <a:cs typeface="+mn-cs"/>
              </a:defRPr>
            </a:lvl3pPr>
            <a:lvl4pPr marL="1600200" indent="-228600" algn="l" defTabSz="457200" rtl="0" eaLnBrk="1" latinLnBrk="0" hangingPunct="1">
              <a:spcBef>
                <a:spcPct val="20000"/>
              </a:spcBef>
              <a:buFont typeface="Arial"/>
              <a:buChar char="–"/>
              <a:defRPr sz="1800" kern="1200">
                <a:solidFill>
                  <a:srgbClr val="878787"/>
                </a:solidFill>
                <a:latin typeface="+mn-lt"/>
                <a:ea typeface="+mn-ea"/>
                <a:cs typeface="+mn-cs"/>
              </a:defRPr>
            </a:lvl4pPr>
            <a:lvl5pPr marL="2057400" indent="-228600" algn="l" defTabSz="457200" rtl="0" eaLnBrk="1" latinLnBrk="0" hangingPunct="1">
              <a:spcBef>
                <a:spcPct val="20000"/>
              </a:spcBef>
              <a:buFont typeface="Arial"/>
              <a:buChar char="»"/>
              <a:defRPr sz="1800" kern="1200">
                <a:solidFill>
                  <a:srgbClr val="878787"/>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lgn="l">
              <a:buClr>
                <a:srgbClr val="F5F5F5"/>
              </a:buClr>
              <a:buFont typeface="Arial"/>
              <a:buChar char="•"/>
            </a:pPr>
            <a:r>
              <a:rPr lang="en-US" sz="2000" b="1" dirty="0" smtClean="0">
                <a:solidFill>
                  <a:prstClr val="white"/>
                </a:solidFill>
                <a:latin typeface="News Gothic MT"/>
              </a:rPr>
              <a:t>App Developers </a:t>
            </a:r>
            <a:r>
              <a:rPr lang="en-US" sz="2000" dirty="0" smtClean="0">
                <a:solidFill>
                  <a:prstClr val="white"/>
                </a:solidFill>
                <a:latin typeface="News Gothic MT"/>
              </a:rPr>
              <a:t>can tail their application logs or dump the recent logs from the CF CLI, or stream these to a third party log archive and analysis services</a:t>
            </a:r>
          </a:p>
          <a:p>
            <a:pPr marL="342900" indent="-342900" algn="l">
              <a:buClr>
                <a:srgbClr val="F5F5F5"/>
              </a:buClr>
              <a:buFont typeface="Arial"/>
              <a:buChar char="•"/>
            </a:pPr>
            <a:r>
              <a:rPr lang="en-US" sz="2000" b="1" dirty="0" smtClean="0">
                <a:solidFill>
                  <a:prstClr val="white"/>
                </a:solidFill>
                <a:latin typeface="News Gothic MT"/>
              </a:rPr>
              <a:t>Operators and administrators </a:t>
            </a:r>
            <a:r>
              <a:rPr lang="en-US" sz="2000" dirty="0" smtClean="0">
                <a:solidFill>
                  <a:prstClr val="white"/>
                </a:solidFill>
                <a:latin typeface="News Gothic MT"/>
              </a:rPr>
              <a:t>can access the </a:t>
            </a:r>
            <a:r>
              <a:rPr lang="en-US" sz="2000" dirty="0" err="1" smtClean="0">
                <a:solidFill>
                  <a:prstClr val="white"/>
                </a:solidFill>
                <a:latin typeface="News Gothic MT"/>
              </a:rPr>
              <a:t>Loggregator</a:t>
            </a:r>
            <a:r>
              <a:rPr lang="en-US" sz="2000" dirty="0" smtClean="0">
                <a:solidFill>
                  <a:prstClr val="white"/>
                </a:solidFill>
                <a:latin typeface="News Gothic MT"/>
              </a:rPr>
              <a:t> </a:t>
            </a:r>
            <a:r>
              <a:rPr lang="en-US" sz="2000" dirty="0" err="1" smtClean="0">
                <a:solidFill>
                  <a:prstClr val="white"/>
                </a:solidFill>
                <a:latin typeface="News Gothic MT"/>
              </a:rPr>
              <a:t>firehose</a:t>
            </a:r>
            <a:r>
              <a:rPr lang="en-US" sz="2000" dirty="0" smtClean="0">
                <a:solidFill>
                  <a:prstClr val="white"/>
                </a:solidFill>
                <a:latin typeface="News Gothic MT"/>
              </a:rPr>
              <a:t>, the combined stream of logs from all apps, plus metrics data from CF components</a:t>
            </a:r>
          </a:p>
          <a:p>
            <a:pPr marL="342900" indent="-342900" algn="l">
              <a:buClr>
                <a:srgbClr val="F5F5F5"/>
              </a:buClr>
              <a:buFont typeface="Arial"/>
              <a:buChar char="•"/>
            </a:pPr>
            <a:r>
              <a:rPr lang="en-US" sz="2000" b="1" dirty="0" smtClean="0">
                <a:solidFill>
                  <a:prstClr val="white"/>
                </a:solidFill>
                <a:latin typeface="News Gothic MT"/>
              </a:rPr>
              <a:t>Operators</a:t>
            </a:r>
            <a:r>
              <a:rPr lang="en-US" sz="2000" dirty="0" smtClean="0">
                <a:solidFill>
                  <a:prstClr val="white"/>
                </a:solidFill>
                <a:latin typeface="News Gothic MT"/>
              </a:rPr>
              <a:t> can deploy ‘nozzles’ to the </a:t>
            </a:r>
            <a:r>
              <a:rPr lang="en-US" sz="2000" dirty="0" err="1" smtClean="0">
                <a:solidFill>
                  <a:prstClr val="white"/>
                </a:solidFill>
                <a:latin typeface="News Gothic MT"/>
              </a:rPr>
              <a:t>firehose</a:t>
            </a:r>
            <a:r>
              <a:rPr lang="en-US" sz="2000" dirty="0" smtClean="0">
                <a:solidFill>
                  <a:prstClr val="white"/>
                </a:solidFill>
                <a:latin typeface="News Gothic MT"/>
              </a:rPr>
              <a:t>. A nozzle listens to the </a:t>
            </a:r>
            <a:r>
              <a:rPr lang="en-US" sz="2000" dirty="0" err="1" smtClean="0">
                <a:solidFill>
                  <a:prstClr val="white"/>
                </a:solidFill>
                <a:latin typeface="News Gothic MT"/>
              </a:rPr>
              <a:t>firehose</a:t>
            </a:r>
            <a:r>
              <a:rPr lang="en-US" sz="2000" dirty="0" smtClean="0">
                <a:solidFill>
                  <a:prstClr val="white"/>
                </a:solidFill>
                <a:latin typeface="News Gothic MT"/>
              </a:rPr>
              <a:t> for specified events and metrics. </a:t>
            </a:r>
            <a:r>
              <a:rPr lang="en-US" sz="2000" dirty="0" err="1" smtClean="0">
                <a:solidFill>
                  <a:prstClr val="white"/>
                </a:solidFill>
                <a:latin typeface="News Gothic MT"/>
              </a:rPr>
              <a:t>E.g</a:t>
            </a:r>
            <a:r>
              <a:rPr lang="en-US" sz="2000" dirty="0" smtClean="0">
                <a:solidFill>
                  <a:prstClr val="white"/>
                </a:solidFill>
                <a:latin typeface="News Gothic MT"/>
              </a:rPr>
              <a:t> syslog or </a:t>
            </a:r>
            <a:r>
              <a:rPr lang="en-US" sz="2000" dirty="0" err="1" smtClean="0">
                <a:solidFill>
                  <a:prstClr val="white"/>
                </a:solidFill>
                <a:latin typeface="News Gothic MT"/>
              </a:rPr>
              <a:t>datadog</a:t>
            </a:r>
            <a:r>
              <a:rPr lang="en-US" sz="2000" dirty="0" smtClean="0">
                <a:solidFill>
                  <a:prstClr val="white"/>
                </a:solidFill>
                <a:latin typeface="News Gothic MT"/>
              </a:rPr>
              <a:t> nozzle</a:t>
            </a:r>
            <a:endParaRPr lang="en-US" sz="2000" dirty="0">
              <a:solidFill>
                <a:prstClr val="white"/>
              </a:solidFill>
              <a:latin typeface="News Gothic MT"/>
            </a:endParaRPr>
          </a:p>
        </p:txBody>
      </p:sp>
    </p:spTree>
    <p:extLst>
      <p:ext uri="{BB962C8B-B14F-4D97-AF65-F5344CB8AC3E}">
        <p14:creationId xmlns:p14="http://schemas.microsoft.com/office/powerpoint/2010/main" val="331016517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782"/>
        <p:cNvGrpSpPr/>
        <p:nvPr/>
      </p:nvGrpSpPr>
      <p:grpSpPr>
        <a:xfrm>
          <a:off x="0" y="0"/>
          <a:ext cx="0" cy="0"/>
          <a:chOff x="0" y="0"/>
          <a:chExt cx="0" cy="0"/>
        </a:xfrm>
      </p:grpSpPr>
      <p:sp>
        <p:nvSpPr>
          <p:cNvPr id="1783" name="Shape 1783"/>
          <p:cNvSpPr txBox="1">
            <a:spLocks noGrp="1"/>
          </p:cNvSpPr>
          <p:nvPr>
            <p:ph type="title"/>
          </p:nvPr>
        </p:nvSpPr>
        <p:spPr>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rgbClr val="008881"/>
              </a:buClr>
              <a:buSzPct val="25000"/>
              <a:buFont typeface="Arial"/>
              <a:buNone/>
            </a:pPr>
            <a:r>
              <a:rPr lang="en-US" sz="2500" dirty="0" err="1" smtClean="0">
                <a:solidFill>
                  <a:srgbClr val="008881"/>
                </a:solidFill>
              </a:rPr>
              <a:t>Loggregator</a:t>
            </a:r>
            <a:r>
              <a:rPr lang="en-US" sz="2500" dirty="0" smtClean="0">
                <a:solidFill>
                  <a:srgbClr val="008881"/>
                </a:solidFill>
              </a:rPr>
              <a:t> Components</a:t>
            </a:r>
            <a:endParaRPr lang="en-US" sz="2500" dirty="0">
              <a:solidFill>
                <a:srgbClr val="008881"/>
              </a:solidFill>
            </a:endParaRPr>
          </a:p>
        </p:txBody>
      </p:sp>
      <p:pic>
        <p:nvPicPr>
          <p:cNvPr id="1784" name="Shape 1784"/>
          <p:cNvPicPr preferRelativeResize="0"/>
          <p:nvPr/>
        </p:nvPicPr>
        <p:blipFill>
          <a:blip r:embed="rId3">
            <a:alphaModFix/>
          </a:blip>
          <a:stretch>
            <a:fillRect/>
          </a:stretch>
        </p:blipFill>
        <p:spPr>
          <a:xfrm>
            <a:off x="1495136" y="1369867"/>
            <a:ext cx="6350825" cy="3179041"/>
          </a:xfrm>
          <a:prstGeom prst="rect">
            <a:avLst/>
          </a:prstGeom>
          <a:noFill/>
          <a:ln>
            <a:noFill/>
          </a:ln>
        </p:spPr>
      </p:pic>
    </p:spTree>
    <p:extLst>
      <p:ext uri="{BB962C8B-B14F-4D97-AF65-F5344CB8AC3E}">
        <p14:creationId xmlns:p14="http://schemas.microsoft.com/office/powerpoint/2010/main" val="1672993433"/>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Stocksy_txp157cab05rEJ000_Medium_423382.jpg"/>
          <p:cNvPicPr>
            <a:picLocks noChangeAspect="1"/>
          </p:cNvPicPr>
          <p:nvPr/>
        </p:nvPicPr>
        <p:blipFill>
          <a:blip r:embed="rId3"/>
          <a:srcRect t="15584"/>
          <a:stretch>
            <a:fillRect/>
          </a:stretch>
        </p:blipFill>
        <p:spPr>
          <a:xfrm>
            <a:off x="0" y="0"/>
            <a:ext cx="9144000" cy="5143500"/>
          </a:xfrm>
          <a:prstGeom prst="rect">
            <a:avLst/>
          </a:prstGeom>
        </p:spPr>
      </p:pic>
      <p:sp>
        <p:nvSpPr>
          <p:cNvPr id="20" name="Rectangle 19"/>
          <p:cNvSpPr/>
          <p:nvPr/>
        </p:nvSpPr>
        <p:spPr>
          <a:xfrm>
            <a:off x="0" y="0"/>
            <a:ext cx="9144000" cy="5143500"/>
          </a:xfrm>
          <a:prstGeom prst="rect">
            <a:avLst/>
          </a:prstGeom>
          <a:gradFill flip="none" rotWithShape="1">
            <a:gsLst>
              <a:gs pos="8000">
                <a:srgbClr val="000000">
                  <a:alpha val="0"/>
                </a:srgbClr>
              </a:gs>
              <a:gs pos="54000">
                <a:srgbClr val="000000">
                  <a:alpha val="86000"/>
                </a:srgbClr>
              </a:gs>
              <a:gs pos="83000">
                <a:srgbClr val="000000">
                  <a:alpha val="89000"/>
                </a:srgbClr>
              </a:gs>
            </a:gsLst>
            <a:lin ang="16500000" scaled="0"/>
            <a:tileRect/>
          </a:gradFill>
          <a:ln w="44450" cap="flat" cmpd="sng" algn="ctr">
            <a:noFill/>
            <a:prstDash val="solid"/>
            <a:round/>
            <a:headEnd type="none" w="med" len="med"/>
            <a:tailEnd type="none" w="med" len="med"/>
          </a:ln>
          <a:effectLst/>
        </p:spPr>
        <p:txBody>
          <a:bodyPr lIns="68579" tIns="34289" rIns="68579" bIns="34289" rtlCol="0" anchor="ctr"/>
          <a:lstStyle/>
          <a:p>
            <a:pPr algn="ctr">
              <a:defRPr/>
            </a:pPr>
            <a:endParaRPr lang="en-US" kern="0">
              <a:solidFill>
                <a:srgbClr val="FFFFFF"/>
              </a:solidFill>
              <a:latin typeface="News Gothic MT"/>
            </a:endParaRPr>
          </a:p>
        </p:txBody>
      </p:sp>
      <p:cxnSp>
        <p:nvCxnSpPr>
          <p:cNvPr id="40" name="Straight Connector 39"/>
          <p:cNvCxnSpPr/>
          <p:nvPr/>
        </p:nvCxnSpPr>
        <p:spPr>
          <a:xfrm>
            <a:off x="596900" y="2111130"/>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596900" y="3428754"/>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8" name="Shape 1014"/>
          <p:cNvSpPr txBox="1">
            <a:spLocks/>
          </p:cNvSpPr>
          <p:nvPr/>
        </p:nvSpPr>
        <p:spPr>
          <a:xfrm>
            <a:off x="1820794" y="1336859"/>
            <a:ext cx="5209487" cy="460500"/>
          </a:xfrm>
          <a:prstGeom prst="rect">
            <a:avLst/>
          </a:prstGeom>
          <a:noFill/>
          <a:ln>
            <a:noFill/>
          </a:ln>
        </p:spPr>
        <p:txBody>
          <a:bodyPr lIns="0" tIns="0" rIns="0" bIns="0" anchor="t" anchorCtr="0">
            <a:noAutofit/>
          </a:bodyPr>
          <a:lstStyle/>
          <a:p>
            <a:pPr algn="dist">
              <a:lnSpc>
                <a:spcPct val="90000"/>
              </a:lnSpc>
              <a:buSzPct val="25000"/>
              <a:defRPr/>
            </a:pPr>
            <a:endParaRPr lang="en" sz="4500" b="1" kern="0" cap="all" dirty="0">
              <a:solidFill>
                <a:srgbClr val="008881"/>
              </a:solidFill>
              <a:latin typeface="News Gothic MT"/>
              <a:ea typeface="Arial"/>
              <a:cs typeface="Arial"/>
              <a:sym typeface="Arial"/>
            </a:endParaRPr>
          </a:p>
        </p:txBody>
      </p:sp>
      <p:sp>
        <p:nvSpPr>
          <p:cNvPr id="10" name="Shape 1163"/>
          <p:cNvSpPr txBox="1">
            <a:spLocks/>
          </p:cNvSpPr>
          <p:nvPr/>
        </p:nvSpPr>
        <p:spPr bwMode="gray">
          <a:xfrm>
            <a:off x="205956" y="2553542"/>
            <a:ext cx="8410499" cy="460500"/>
          </a:xfrm>
          <a:prstGeom prst="rect">
            <a:avLst/>
          </a:prstGeom>
          <a:noFill/>
          <a:ln>
            <a:noFill/>
          </a:ln>
        </p:spPr>
        <p:txBody>
          <a:bodyPr lIns="0" tIns="0" rIns="0" bIns="0" anchor="t" anchorCtr="0">
            <a:noAutofit/>
          </a:bodyPr>
          <a:lstStyle>
            <a:defPPr marR="0" algn="l" rtl="0">
              <a:lnSpc>
                <a:spcPct val="100000"/>
              </a:lnSpc>
              <a:spcBef>
                <a:spcPts val="0"/>
              </a:spcBef>
              <a:spcAft>
                <a:spcPts val="0"/>
              </a:spcAft>
            </a:defPPr>
            <a:lvl1pPr marR="0" algn="l" rtl="0">
              <a:lnSpc>
                <a:spcPct val="90000"/>
              </a:lnSpc>
              <a:spcBef>
                <a:spcPts val="0"/>
              </a:spcBef>
              <a:spcAft>
                <a:spcPts val="0"/>
              </a:spcAft>
              <a:buNone/>
              <a:defRPr sz="3200" b="0" i="0" u="none" strike="noStrike" cap="none" baseline="0">
                <a:solidFill>
                  <a:schemeClr val="tx2"/>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stStyle>
          <a:p>
            <a:pPr algn="ctr">
              <a:buSzPct val="25000"/>
            </a:pPr>
            <a:r>
              <a:rPr lang="en-US" b="1" cap="all" dirty="0" smtClean="0">
                <a:solidFill>
                  <a:srgbClr val="138A7E"/>
                </a:solidFill>
              </a:rPr>
              <a:t>Domains and routes</a:t>
            </a:r>
            <a:endParaRPr lang="en" sz="2100" b="1" cap="all" dirty="0">
              <a:solidFill>
                <a:srgbClr val="138A7E"/>
              </a:solidFill>
            </a:endParaRPr>
          </a:p>
        </p:txBody>
      </p:sp>
    </p:spTree>
    <p:extLst>
      <p:ext uri="{BB962C8B-B14F-4D97-AF65-F5344CB8AC3E}">
        <p14:creationId xmlns:p14="http://schemas.microsoft.com/office/powerpoint/2010/main" val="364267495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1"/>
                </a:solidFill>
              </a:rPr>
              <a:t>Domains</a:t>
            </a:r>
            <a:endParaRPr lang="en-US" dirty="0">
              <a:solidFill>
                <a:schemeClr val="accent1"/>
              </a:solidFill>
            </a:endParaRPr>
          </a:p>
        </p:txBody>
      </p:sp>
      <p:sp>
        <p:nvSpPr>
          <p:cNvPr id="3" name="Text Placeholder 2"/>
          <p:cNvSpPr>
            <a:spLocks noGrp="1"/>
          </p:cNvSpPr>
          <p:nvPr>
            <p:ph sz="quarter" idx="10"/>
          </p:nvPr>
        </p:nvSpPr>
        <p:spPr>
          <a:xfrm>
            <a:off x="457200" y="1108074"/>
            <a:ext cx="4098703" cy="3146166"/>
          </a:xfrm>
          <a:prstGeom prst="rect">
            <a:avLst/>
          </a:prstGeom>
        </p:spPr>
        <p:txBody>
          <a:bodyPr>
            <a:normAutofit fontScale="92500" lnSpcReduction="10000"/>
          </a:bodyPr>
          <a:lstStyle/>
          <a:p>
            <a:pPr marL="342900" indent="-342900">
              <a:buClr>
                <a:schemeClr val="bg2"/>
              </a:buClr>
              <a:buFont typeface="Arial"/>
              <a:buChar char="•"/>
            </a:pPr>
            <a:r>
              <a:rPr lang="en-US" sz="2000" dirty="0" smtClean="0"/>
              <a:t>Each Cloud Foundry installation has a default </a:t>
            </a:r>
            <a:r>
              <a:rPr lang="en-US" sz="2000" i="1" dirty="0" smtClean="0"/>
              <a:t>app domain</a:t>
            </a:r>
            <a:endParaRPr lang="en-US" sz="2000" dirty="0" smtClean="0"/>
          </a:p>
          <a:p>
            <a:pPr marL="342900" indent="-342900">
              <a:buClr>
                <a:schemeClr val="bg2"/>
              </a:buClr>
              <a:buFont typeface="Arial"/>
              <a:buChar char="•"/>
            </a:pPr>
            <a:r>
              <a:rPr lang="en-US" sz="2000" dirty="0" smtClean="0"/>
              <a:t>Domains provide a namespace from which to create routes</a:t>
            </a:r>
          </a:p>
          <a:p>
            <a:pPr marL="342900" indent="-342900">
              <a:buClr>
                <a:schemeClr val="bg2"/>
              </a:buClr>
              <a:buFont typeface="Arial"/>
              <a:buChar char="•"/>
            </a:pPr>
            <a:r>
              <a:rPr lang="en-US" sz="2000" dirty="0" smtClean="0"/>
              <a:t>Requests for any routes created from the domain will be routed to Elastic Runtime. </a:t>
            </a:r>
          </a:p>
          <a:p>
            <a:pPr marL="342900" indent="-342900">
              <a:buClr>
                <a:schemeClr val="bg2"/>
              </a:buClr>
              <a:buFont typeface="Arial"/>
              <a:buChar char="•"/>
            </a:pPr>
            <a:r>
              <a:rPr lang="en-US" sz="2000" dirty="0" smtClean="0"/>
              <a:t>Domains can be shared or private in regards to PCF organizations </a:t>
            </a:r>
          </a:p>
        </p:txBody>
      </p:sp>
      <p:pic>
        <p:nvPicPr>
          <p:cNvPr id="5" name="Picture 4" descr="Screen Shot 2015-12-23 at 8.32.3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33063" y="1309546"/>
            <a:ext cx="4448770" cy="2185437"/>
          </a:xfrm>
          <a:prstGeom prst="rect">
            <a:avLst/>
          </a:prstGeom>
        </p:spPr>
      </p:pic>
      <p:sp>
        <p:nvSpPr>
          <p:cNvPr id="6" name="Rectangle 5"/>
          <p:cNvSpPr/>
          <p:nvPr/>
        </p:nvSpPr>
        <p:spPr>
          <a:xfrm>
            <a:off x="5639374" y="2939777"/>
            <a:ext cx="1003542" cy="222038"/>
          </a:xfrm>
          <a:prstGeom prst="rect">
            <a:avLst/>
          </a:prstGeom>
          <a:noFill/>
          <a:ln w="635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News Gothic MT"/>
            </a:endParaRPr>
          </a:p>
        </p:txBody>
      </p:sp>
    </p:spTree>
    <p:extLst>
      <p:ext uri="{BB962C8B-B14F-4D97-AF65-F5344CB8AC3E}">
        <p14:creationId xmlns:p14="http://schemas.microsoft.com/office/powerpoint/2010/main" val="41943035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sz="quarter" idx="10"/>
          </p:nvPr>
        </p:nvSpPr>
        <p:spPr>
          <a:xfrm>
            <a:off x="457200" y="1108074"/>
            <a:ext cx="4320726" cy="3146166"/>
          </a:xfrm>
          <a:prstGeom prst="rect">
            <a:avLst/>
          </a:prstGeom>
        </p:spPr>
        <p:txBody>
          <a:bodyPr>
            <a:normAutofit/>
          </a:bodyPr>
          <a:lstStyle/>
          <a:p>
            <a:pPr marL="342900" indent="-342900">
              <a:buClr>
                <a:schemeClr val="bg2"/>
              </a:buClr>
              <a:buFont typeface="Arial"/>
              <a:buChar char="•"/>
            </a:pPr>
            <a:r>
              <a:rPr lang="en-US" sz="2000" dirty="0" smtClean="0"/>
              <a:t>A wildcard entry (*) is added to the DNS for the app domain</a:t>
            </a:r>
          </a:p>
          <a:p>
            <a:pPr marL="342900" indent="-342900">
              <a:buClr>
                <a:schemeClr val="bg2"/>
              </a:buClr>
              <a:buFont typeface="Arial"/>
              <a:buChar char="•"/>
            </a:pPr>
            <a:r>
              <a:rPr lang="en-US" sz="2000" dirty="0" smtClean="0"/>
              <a:t>That DNS entry points to a load balancer (or Cloud Foundry’s HA Proxy), which points to the Cloud Foundry’s Router</a:t>
            </a:r>
          </a:p>
          <a:p>
            <a:pPr marL="342900" indent="-342900">
              <a:buClr>
                <a:schemeClr val="bg2"/>
              </a:buClr>
              <a:buFont typeface="Arial"/>
              <a:buChar char="•"/>
            </a:pPr>
            <a:r>
              <a:rPr lang="en-US" sz="2000" dirty="0" smtClean="0"/>
              <a:t>The Router uses the subdomain to map to application instance(s)</a:t>
            </a:r>
          </a:p>
        </p:txBody>
      </p:sp>
      <p:pic>
        <p:nvPicPr>
          <p:cNvPr id="4" name="Picture 3" descr="Screen Shot 2016-01-20 at 11.14.48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62172" y="1492093"/>
            <a:ext cx="4210780" cy="1766895"/>
          </a:xfrm>
          <a:prstGeom prst="rect">
            <a:avLst/>
          </a:prstGeom>
        </p:spPr>
      </p:pic>
      <p:sp>
        <p:nvSpPr>
          <p:cNvPr id="5" name="Title 4"/>
          <p:cNvSpPr>
            <a:spLocks noGrp="1"/>
          </p:cNvSpPr>
          <p:nvPr>
            <p:ph type="title"/>
          </p:nvPr>
        </p:nvSpPr>
        <p:spPr/>
        <p:txBody>
          <a:bodyPr/>
          <a:lstStyle/>
          <a:p>
            <a:endParaRPr lang="en-US" dirty="0"/>
          </a:p>
        </p:txBody>
      </p:sp>
    </p:spTree>
    <p:extLst>
      <p:ext uri="{BB962C8B-B14F-4D97-AF65-F5344CB8AC3E}">
        <p14:creationId xmlns:p14="http://schemas.microsoft.com/office/powerpoint/2010/main" val="15929996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1"/>
                </a:solidFill>
              </a:rPr>
              <a:t>Routes</a:t>
            </a:r>
            <a:endParaRPr lang="en-US" dirty="0">
              <a:solidFill>
                <a:schemeClr val="accent1"/>
              </a:solidFill>
            </a:endParaRPr>
          </a:p>
        </p:txBody>
      </p:sp>
      <p:sp>
        <p:nvSpPr>
          <p:cNvPr id="3" name="Text Placeholder 2"/>
          <p:cNvSpPr>
            <a:spLocks noGrp="1"/>
          </p:cNvSpPr>
          <p:nvPr>
            <p:ph sz="quarter" idx="10"/>
          </p:nvPr>
        </p:nvSpPr>
        <p:spPr>
          <a:xfrm>
            <a:off x="457200" y="1108074"/>
            <a:ext cx="3716825" cy="3082925"/>
          </a:xfrm>
          <a:prstGeom prst="rect">
            <a:avLst/>
          </a:prstGeom>
        </p:spPr>
        <p:txBody>
          <a:bodyPr>
            <a:normAutofit lnSpcReduction="10000"/>
          </a:bodyPr>
          <a:lstStyle/>
          <a:p>
            <a:pPr marL="342900" indent="-342900">
              <a:buClr>
                <a:schemeClr val="bg2"/>
              </a:buClr>
              <a:buFont typeface="Arial"/>
              <a:buChar char="•"/>
            </a:pPr>
            <a:r>
              <a:rPr lang="en-US" sz="2000" dirty="0" smtClean="0"/>
              <a:t>HTTP requests are routed to apps pushed by associating an application with a URL, know as route</a:t>
            </a:r>
          </a:p>
          <a:p>
            <a:pPr marL="342900" indent="-342900">
              <a:buClr>
                <a:schemeClr val="bg2"/>
              </a:buClr>
              <a:buFont typeface="Arial"/>
              <a:buChar char="•"/>
            </a:pPr>
            <a:r>
              <a:rPr lang="en-US" sz="2000" dirty="0" smtClean="0"/>
              <a:t>Many apps can be mapped to a single route resulting in load balanced requests</a:t>
            </a:r>
          </a:p>
          <a:p>
            <a:pPr marL="342900" indent="-342900">
              <a:buClr>
                <a:schemeClr val="bg2"/>
              </a:buClr>
              <a:buFont typeface="Arial"/>
              <a:buChar char="•"/>
            </a:pPr>
            <a:r>
              <a:rPr lang="en-US" sz="2000" dirty="0" smtClean="0"/>
              <a:t>Routes belong to a space</a:t>
            </a:r>
          </a:p>
          <a:p>
            <a:pPr marL="342900" indent="-342900">
              <a:buClr>
                <a:schemeClr val="bg2"/>
              </a:buClr>
              <a:buFont typeface="Arial"/>
              <a:buChar char="•"/>
            </a:pPr>
            <a:r>
              <a:rPr lang="en-US" sz="2000" dirty="0" smtClean="0"/>
              <a:t>Application can have multiple routes </a:t>
            </a:r>
          </a:p>
        </p:txBody>
      </p:sp>
      <p:pic>
        <p:nvPicPr>
          <p:cNvPr id="5" name="Picture 4" descr="Screen Shot 2015-12-23 at 8.34.3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66265" y="1108074"/>
            <a:ext cx="4320535" cy="2630035"/>
          </a:xfrm>
          <a:prstGeom prst="rect">
            <a:avLst/>
          </a:prstGeom>
        </p:spPr>
      </p:pic>
      <p:sp>
        <p:nvSpPr>
          <p:cNvPr id="6" name="Rectangle 5"/>
          <p:cNvSpPr/>
          <p:nvPr/>
        </p:nvSpPr>
        <p:spPr>
          <a:xfrm>
            <a:off x="5079877" y="3321682"/>
            <a:ext cx="1056827" cy="337497"/>
          </a:xfrm>
          <a:prstGeom prst="rect">
            <a:avLst/>
          </a:prstGeom>
          <a:noFill/>
          <a:ln w="635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News Gothic MT"/>
            </a:endParaRPr>
          </a:p>
        </p:txBody>
      </p:sp>
    </p:spTree>
    <p:extLst>
      <p:ext uri="{BB962C8B-B14F-4D97-AF65-F5344CB8AC3E}">
        <p14:creationId xmlns:p14="http://schemas.microsoft.com/office/powerpoint/2010/main" val="1181119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2713531" y="1700532"/>
            <a:ext cx="8229601" cy="363558"/>
          </a:xfrm>
        </p:spPr>
        <p:txBody>
          <a:bodyPr/>
          <a:lstStyle/>
          <a:p>
            <a:r>
              <a:rPr lang="en-US" dirty="0" smtClean="0">
                <a:solidFill>
                  <a:schemeClr val="accent1"/>
                </a:solidFill>
              </a:rPr>
              <a:t>     Demo </a:t>
            </a:r>
            <a:r>
              <a:rPr lang="en-US" dirty="0" smtClean="0">
                <a:solidFill>
                  <a:schemeClr val="accent1"/>
                </a:solidFill>
              </a:rPr>
              <a:t>Scale</a:t>
            </a:r>
            <a:endParaRPr lang="en-US" dirty="0">
              <a:solidFill>
                <a:schemeClr val="accent1"/>
              </a:solidFill>
            </a:endParaRPr>
          </a:p>
        </p:txBody>
      </p:sp>
    </p:spTree>
    <p:extLst>
      <p:ext uri="{BB962C8B-B14F-4D97-AF65-F5344CB8AC3E}">
        <p14:creationId xmlns:p14="http://schemas.microsoft.com/office/powerpoint/2010/main" val="10653280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4" name="Rounded Rectangle 43"/>
          <p:cNvSpPr/>
          <p:nvPr/>
        </p:nvSpPr>
        <p:spPr>
          <a:xfrm>
            <a:off x="6969794" y="3926759"/>
            <a:ext cx="1354667" cy="746445"/>
          </a:xfrm>
          <a:prstGeom prst="roundRect">
            <a:avLst>
              <a:gd name="adj" fmla="val 50000"/>
            </a:avLst>
          </a:prstGeom>
          <a:solidFill>
            <a:schemeClr val="tx2">
              <a:lumMod val="65000"/>
              <a:lumOff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5" name="Picture 4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51169" y="3991255"/>
            <a:ext cx="620780" cy="620780"/>
          </a:xfrm>
          <a:prstGeom prst="rect">
            <a:avLst/>
          </a:prstGeom>
        </p:spPr>
      </p:pic>
      <p:sp>
        <p:nvSpPr>
          <p:cNvPr id="42" name="Rounded Rectangle 41"/>
          <p:cNvSpPr/>
          <p:nvPr/>
        </p:nvSpPr>
        <p:spPr>
          <a:xfrm>
            <a:off x="6677309" y="2775470"/>
            <a:ext cx="1354667" cy="746445"/>
          </a:xfrm>
          <a:prstGeom prst="roundRect">
            <a:avLst>
              <a:gd name="adj" fmla="val 50000"/>
            </a:avLst>
          </a:prstGeom>
          <a:solidFill>
            <a:schemeClr val="tx2">
              <a:lumMod val="65000"/>
              <a:lumOff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3" name="Picture 4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58684" y="2839966"/>
            <a:ext cx="620780" cy="620780"/>
          </a:xfrm>
          <a:prstGeom prst="rect">
            <a:avLst/>
          </a:prstGeom>
        </p:spPr>
      </p:pic>
      <p:sp>
        <p:nvSpPr>
          <p:cNvPr id="38" name="Rounded Rectangle 37"/>
          <p:cNvSpPr/>
          <p:nvPr/>
        </p:nvSpPr>
        <p:spPr>
          <a:xfrm>
            <a:off x="5815249" y="1959595"/>
            <a:ext cx="1354667" cy="746445"/>
          </a:xfrm>
          <a:prstGeom prst="roundRect">
            <a:avLst>
              <a:gd name="adj" fmla="val 50000"/>
            </a:avLst>
          </a:prstGeom>
          <a:solidFill>
            <a:schemeClr val="tx2">
              <a:lumMod val="65000"/>
              <a:lumOff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9" name="Picture 3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96624" y="2024091"/>
            <a:ext cx="620780" cy="620780"/>
          </a:xfrm>
          <a:prstGeom prst="rect">
            <a:avLst/>
          </a:prstGeom>
        </p:spPr>
      </p:pic>
      <p:sp>
        <p:nvSpPr>
          <p:cNvPr id="36" name="Rounded Rectangle 35"/>
          <p:cNvSpPr/>
          <p:nvPr/>
        </p:nvSpPr>
        <p:spPr>
          <a:xfrm>
            <a:off x="4310817" y="1025612"/>
            <a:ext cx="939741" cy="1282017"/>
          </a:xfrm>
          <a:prstGeom prst="roundRect">
            <a:avLst>
              <a:gd name="adj" fmla="val 50000"/>
            </a:avLst>
          </a:prstGeom>
          <a:solidFill>
            <a:schemeClr val="tx2">
              <a:lumMod val="65000"/>
              <a:lumOff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Rounded Rectangle 32"/>
          <p:cNvSpPr/>
          <p:nvPr/>
        </p:nvSpPr>
        <p:spPr>
          <a:xfrm>
            <a:off x="2419132" y="1959595"/>
            <a:ext cx="1354667" cy="746445"/>
          </a:xfrm>
          <a:prstGeom prst="roundRect">
            <a:avLst>
              <a:gd name="adj" fmla="val 50000"/>
            </a:avLst>
          </a:prstGeom>
          <a:solidFill>
            <a:schemeClr val="tx2">
              <a:lumMod val="65000"/>
              <a:lumOff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ounded Rectangle 31"/>
          <p:cNvSpPr/>
          <p:nvPr/>
        </p:nvSpPr>
        <p:spPr>
          <a:xfrm>
            <a:off x="1275619" y="3926759"/>
            <a:ext cx="1354667" cy="746445"/>
          </a:xfrm>
          <a:prstGeom prst="roundRect">
            <a:avLst>
              <a:gd name="adj" fmla="val 50000"/>
            </a:avLst>
          </a:prstGeom>
          <a:solidFill>
            <a:schemeClr val="tx2">
              <a:lumMod val="65000"/>
              <a:lumOff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Rounded Rectangle 2"/>
          <p:cNvSpPr/>
          <p:nvPr/>
        </p:nvSpPr>
        <p:spPr>
          <a:xfrm>
            <a:off x="1475740" y="2871093"/>
            <a:ext cx="1354667" cy="746445"/>
          </a:xfrm>
          <a:prstGeom prst="roundRect">
            <a:avLst>
              <a:gd name="adj" fmla="val 50000"/>
            </a:avLst>
          </a:prstGeom>
          <a:solidFill>
            <a:schemeClr val="tx2">
              <a:lumMod val="65000"/>
              <a:lumOff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0" name="Shape 420"/>
          <p:cNvSpPr txBox="1">
            <a:spLocks noGrp="1"/>
          </p:cNvSpPr>
          <p:nvPr>
            <p:ph type="title"/>
          </p:nvPr>
        </p:nvSpPr>
        <p:spPr>
          <a:xfrm>
            <a:off x="401561" y="312460"/>
            <a:ext cx="8542895" cy="585514"/>
          </a:xfrm>
          <a:prstGeom prst="rect">
            <a:avLst/>
          </a:prstGeom>
          <a:noFill/>
          <a:ln>
            <a:noFill/>
          </a:ln>
        </p:spPr>
        <p:txBody>
          <a:bodyPr lIns="0" tIns="0" rIns="0" bIns="0" anchor="t" anchorCtr="0">
            <a:noAutofit/>
          </a:bodyPr>
          <a:lstStyle/>
          <a:p>
            <a:pPr marL="0" marR="0" lvl="0" indent="0" algn="l" rtl="0">
              <a:lnSpc>
                <a:spcPct val="90000"/>
              </a:lnSpc>
              <a:spcBef>
                <a:spcPts val="0"/>
              </a:spcBef>
              <a:buClr>
                <a:schemeClr val="dk2"/>
              </a:buClr>
              <a:buSzPct val="25000"/>
              <a:buFont typeface="Arial"/>
              <a:buNone/>
            </a:pPr>
            <a:r>
              <a:rPr lang="en-US" i="0" u="none" strike="noStrike" cap="none" baseline="0" dirty="0" smtClean="0">
                <a:solidFill>
                  <a:srgbClr val="008881"/>
                </a:solidFill>
                <a:latin typeface="Arial"/>
                <a:ea typeface="Arial"/>
                <a:cs typeface="Arial"/>
                <a:sym typeface="Arial"/>
              </a:rPr>
              <a:t>Platform</a:t>
            </a:r>
            <a:r>
              <a:rPr lang="en-US" i="0" u="none" strike="noStrike" cap="none" dirty="0" smtClean="0">
                <a:solidFill>
                  <a:srgbClr val="008881"/>
                </a:solidFill>
                <a:latin typeface="Arial"/>
                <a:ea typeface="Arial"/>
                <a:cs typeface="Arial"/>
                <a:sym typeface="Arial"/>
              </a:rPr>
              <a:t> Runtime – Application Centric</a:t>
            </a:r>
            <a:endParaRPr lang="en-US" i="0" u="none" strike="noStrike" cap="none" baseline="0" dirty="0">
              <a:solidFill>
                <a:srgbClr val="008881"/>
              </a:solidFill>
              <a:latin typeface="Arial"/>
              <a:ea typeface="Arial"/>
              <a:cs typeface="Arial"/>
              <a:sym typeface="Arial"/>
            </a:endParaRPr>
          </a:p>
        </p:txBody>
      </p:sp>
      <p:sp>
        <p:nvSpPr>
          <p:cNvPr id="52" name="Shape 423"/>
          <p:cNvSpPr/>
          <p:nvPr/>
        </p:nvSpPr>
        <p:spPr>
          <a:xfrm>
            <a:off x="4104843" y="3616968"/>
            <a:ext cx="1373156" cy="1373156"/>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lIns="91425" tIns="91425" rIns="91425" bIns="91425" anchor="ctr" anchorCtr="0">
            <a:noAutofit/>
          </a:bodyPr>
          <a:lstStyle/>
          <a:p>
            <a:pPr>
              <a:spcBef>
                <a:spcPts val="0"/>
              </a:spcBef>
              <a:buNone/>
            </a:pPr>
            <a:endParaRPr/>
          </a:p>
        </p:txBody>
      </p:sp>
      <p:sp>
        <p:nvSpPr>
          <p:cNvPr id="53" name="Shape 424"/>
          <p:cNvSpPr txBox="1"/>
          <p:nvPr/>
        </p:nvSpPr>
        <p:spPr>
          <a:xfrm>
            <a:off x="4215303" y="3833576"/>
            <a:ext cx="1149181" cy="970967"/>
          </a:xfrm>
          <a:prstGeom prst="rect">
            <a:avLst/>
          </a:prstGeom>
          <a:noFill/>
          <a:ln>
            <a:noFill/>
          </a:ln>
        </p:spPr>
        <p:txBody>
          <a:bodyPr lIns="9525" tIns="9525" rIns="9525" bIns="9525" anchor="ctr" anchorCtr="0">
            <a:noAutofit/>
          </a:bodyPr>
          <a:lstStyle/>
          <a:p>
            <a:pPr marL="0" marR="0" lvl="0" indent="0" algn="ctr" rtl="0">
              <a:lnSpc>
                <a:spcPct val="90000"/>
              </a:lnSpc>
              <a:spcBef>
                <a:spcPts val="0"/>
              </a:spcBef>
              <a:spcAft>
                <a:spcPts val="525"/>
              </a:spcAft>
              <a:buSzPct val="25000"/>
              <a:buNone/>
            </a:pPr>
            <a:r>
              <a:rPr lang="en-US" sz="1300" b="1" i="0" u="none" strike="noStrike" cap="none" baseline="0" dirty="0" smtClean="0">
                <a:solidFill>
                  <a:schemeClr val="tx2"/>
                </a:solidFill>
                <a:latin typeface="Arial"/>
                <a:ea typeface="Arial"/>
                <a:cs typeface="Arial"/>
                <a:sym typeface="Arial"/>
              </a:rPr>
              <a:t>APPLICATION</a:t>
            </a:r>
            <a:endParaRPr lang="en-US" sz="1300" b="1" i="0" u="none" strike="noStrike" cap="none" baseline="0" dirty="0">
              <a:solidFill>
                <a:schemeClr val="tx2"/>
              </a:solidFill>
              <a:latin typeface="Arial"/>
              <a:ea typeface="Arial"/>
              <a:cs typeface="Arial"/>
              <a:sym typeface="Arial"/>
            </a:endParaRPr>
          </a:p>
        </p:txBody>
      </p:sp>
      <p:sp>
        <p:nvSpPr>
          <p:cNvPr id="54" name="Shape 425"/>
          <p:cNvSpPr/>
          <p:nvPr/>
        </p:nvSpPr>
        <p:spPr>
          <a:xfrm rot="10800000">
            <a:off x="2502819" y="4107872"/>
            <a:ext cx="1513912" cy="391349"/>
          </a:xfrm>
          <a:prstGeom prst="leftArrow">
            <a:avLst>
              <a:gd name="adj1" fmla="val 60000"/>
              <a:gd name="adj2" fmla="val 50000"/>
            </a:avLst>
          </a:prstGeom>
          <a:solidFill>
            <a:srgbClr val="2D8B83"/>
          </a:solidFill>
          <a:ln>
            <a:noFill/>
          </a:ln>
        </p:spPr>
        <p:txBody>
          <a:bodyPr lIns="91425" tIns="91425" rIns="91425" bIns="91425" anchor="ctr" anchorCtr="0">
            <a:noAutofit/>
          </a:bodyPr>
          <a:lstStyle/>
          <a:p>
            <a:pPr>
              <a:spcBef>
                <a:spcPts val="0"/>
              </a:spcBef>
              <a:buNone/>
            </a:pPr>
            <a:endParaRPr/>
          </a:p>
        </p:txBody>
      </p:sp>
      <p:sp>
        <p:nvSpPr>
          <p:cNvPr id="55" name="Shape 426"/>
          <p:cNvSpPr/>
          <p:nvPr/>
        </p:nvSpPr>
        <p:spPr>
          <a:xfrm>
            <a:off x="2022214" y="3919063"/>
            <a:ext cx="961209" cy="768966"/>
          </a:xfrm>
          <a:prstGeom prst="roundRect">
            <a:avLst>
              <a:gd name="adj" fmla="val 10000"/>
            </a:avLst>
          </a:prstGeom>
          <a:solidFill>
            <a:srgbClr val="1D5852"/>
          </a:solidFill>
          <a:ln w="25400" cap="flat" cmpd="sng">
            <a:solidFill>
              <a:schemeClr val="lt1"/>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56" name="Shape 427"/>
          <p:cNvSpPr txBox="1"/>
          <p:nvPr/>
        </p:nvSpPr>
        <p:spPr>
          <a:xfrm>
            <a:off x="2044736" y="4080024"/>
            <a:ext cx="916164" cy="723922"/>
          </a:xfrm>
          <a:prstGeom prst="rect">
            <a:avLst/>
          </a:prstGeom>
          <a:noFill/>
          <a:ln>
            <a:noFill/>
          </a:ln>
        </p:spPr>
        <p:txBody>
          <a:bodyPr lIns="20950" tIns="20950" rIns="20950" bIns="20950" anchor="ctr" anchorCtr="0">
            <a:noAutofit/>
          </a:bodyPr>
          <a:lstStyle/>
          <a:p>
            <a:pPr marL="0" marR="0" lvl="0" indent="0" algn="ctr" rtl="0">
              <a:lnSpc>
                <a:spcPct val="90000"/>
              </a:lnSpc>
              <a:spcBef>
                <a:spcPts val="0"/>
              </a:spcBef>
              <a:spcAft>
                <a:spcPts val="385"/>
              </a:spcAft>
              <a:buSzPct val="25000"/>
              <a:buNone/>
            </a:pPr>
            <a:r>
              <a:rPr lang="en-US" sz="1100" b="0" i="0" u="none" strike="noStrike" cap="none" baseline="0" dirty="0">
                <a:solidFill>
                  <a:schemeClr val="lt1"/>
                </a:solidFill>
                <a:latin typeface="Arial"/>
                <a:ea typeface="Arial"/>
                <a:cs typeface="Arial"/>
                <a:sym typeface="Arial"/>
              </a:rPr>
              <a:t>Health management</a:t>
            </a:r>
          </a:p>
        </p:txBody>
      </p:sp>
      <p:sp>
        <p:nvSpPr>
          <p:cNvPr id="57" name="Shape 428"/>
          <p:cNvSpPr/>
          <p:nvPr/>
        </p:nvSpPr>
        <p:spPr>
          <a:xfrm rot="12600000">
            <a:off x="2708020" y="3342048"/>
            <a:ext cx="1513912" cy="391349"/>
          </a:xfrm>
          <a:prstGeom prst="leftArrow">
            <a:avLst>
              <a:gd name="adj1" fmla="val 60000"/>
              <a:gd name="adj2" fmla="val 50000"/>
            </a:avLst>
          </a:prstGeom>
          <a:solidFill>
            <a:srgbClr val="3A988F"/>
          </a:solidFill>
          <a:ln>
            <a:noFill/>
          </a:ln>
        </p:spPr>
        <p:txBody>
          <a:bodyPr lIns="91425" tIns="91425" rIns="91425" bIns="91425" anchor="ctr" anchorCtr="0">
            <a:noAutofit/>
          </a:bodyPr>
          <a:lstStyle/>
          <a:p>
            <a:pPr>
              <a:spcBef>
                <a:spcPts val="0"/>
              </a:spcBef>
              <a:buNone/>
            </a:pPr>
            <a:endParaRPr/>
          </a:p>
        </p:txBody>
      </p:sp>
      <p:sp>
        <p:nvSpPr>
          <p:cNvPr id="58" name="Shape 429"/>
          <p:cNvSpPr/>
          <p:nvPr/>
        </p:nvSpPr>
        <p:spPr>
          <a:xfrm>
            <a:off x="2306305" y="2863396"/>
            <a:ext cx="961209" cy="768966"/>
          </a:xfrm>
          <a:prstGeom prst="roundRect">
            <a:avLst>
              <a:gd name="adj" fmla="val 10000"/>
            </a:avLst>
          </a:prstGeom>
          <a:solidFill>
            <a:srgbClr val="287972"/>
          </a:solidFill>
          <a:ln w="28575" cmpd="sng">
            <a:solidFill>
              <a:schemeClr val="bg1"/>
            </a:solidFill>
          </a:ln>
        </p:spPr>
        <p:txBody>
          <a:bodyPr lIns="20950" tIns="20950" rIns="20950" bIns="20950" anchor="ctr" anchorCtr="0">
            <a:noAutofit/>
          </a:bodyPr>
          <a:lstStyle/>
          <a:p>
            <a:pPr algn="ctr">
              <a:lnSpc>
                <a:spcPct val="90000"/>
              </a:lnSpc>
              <a:spcAft>
                <a:spcPts val="385"/>
              </a:spcAft>
              <a:buSzPct val="25000"/>
            </a:pPr>
            <a:endParaRPr sz="1100">
              <a:solidFill>
                <a:schemeClr val="lt1"/>
              </a:solidFill>
            </a:endParaRPr>
          </a:p>
        </p:txBody>
      </p:sp>
      <p:sp>
        <p:nvSpPr>
          <p:cNvPr id="59" name="Shape 430"/>
          <p:cNvSpPr txBox="1"/>
          <p:nvPr/>
        </p:nvSpPr>
        <p:spPr>
          <a:xfrm>
            <a:off x="2328827" y="2871093"/>
            <a:ext cx="916164" cy="723922"/>
          </a:xfrm>
          <a:prstGeom prst="rect">
            <a:avLst/>
          </a:prstGeom>
          <a:noFill/>
          <a:ln>
            <a:noFill/>
          </a:ln>
        </p:spPr>
        <p:txBody>
          <a:bodyPr lIns="20950" tIns="20950" rIns="20950" bIns="20950" anchor="ctr" anchorCtr="0">
            <a:noAutofit/>
          </a:bodyPr>
          <a:lstStyle/>
          <a:p>
            <a:pPr marL="0" marR="0" lvl="0" indent="0" algn="ctr" rtl="0">
              <a:lnSpc>
                <a:spcPct val="90000"/>
              </a:lnSpc>
              <a:spcBef>
                <a:spcPts val="0"/>
              </a:spcBef>
              <a:spcAft>
                <a:spcPts val="385"/>
              </a:spcAft>
              <a:buSzPct val="25000"/>
              <a:buNone/>
            </a:pPr>
            <a:r>
              <a:rPr lang="en-US" sz="1100" b="0" i="0" u="none" strike="noStrike" cap="none" baseline="0" dirty="0">
                <a:solidFill>
                  <a:schemeClr val="lt1"/>
                </a:solidFill>
                <a:latin typeface="Arial"/>
                <a:ea typeface="Arial"/>
                <a:cs typeface="Arial"/>
                <a:sym typeface="Arial"/>
              </a:rPr>
              <a:t>APM</a:t>
            </a:r>
          </a:p>
        </p:txBody>
      </p:sp>
      <p:sp>
        <p:nvSpPr>
          <p:cNvPr id="60" name="Shape 431"/>
          <p:cNvSpPr/>
          <p:nvPr/>
        </p:nvSpPr>
        <p:spPr>
          <a:xfrm rot="14400000">
            <a:off x="3268642" y="2781427"/>
            <a:ext cx="1513912" cy="391349"/>
          </a:xfrm>
          <a:prstGeom prst="leftArrow">
            <a:avLst>
              <a:gd name="adj1" fmla="val 60000"/>
              <a:gd name="adj2" fmla="val 50000"/>
            </a:avLst>
          </a:prstGeom>
          <a:solidFill>
            <a:srgbClr val="46A69B"/>
          </a:solidFill>
          <a:ln>
            <a:noFill/>
          </a:ln>
        </p:spPr>
        <p:txBody>
          <a:bodyPr lIns="91425" tIns="91425" rIns="91425" bIns="91425" anchor="ctr" anchorCtr="0">
            <a:noAutofit/>
          </a:bodyPr>
          <a:lstStyle/>
          <a:p>
            <a:pPr>
              <a:spcBef>
                <a:spcPts val="0"/>
              </a:spcBef>
              <a:buNone/>
            </a:pPr>
            <a:endParaRPr/>
          </a:p>
        </p:txBody>
      </p:sp>
      <p:sp>
        <p:nvSpPr>
          <p:cNvPr id="61" name="Shape 432"/>
          <p:cNvSpPr/>
          <p:nvPr/>
        </p:nvSpPr>
        <p:spPr>
          <a:xfrm>
            <a:off x="3166515" y="1937074"/>
            <a:ext cx="961209" cy="768966"/>
          </a:xfrm>
          <a:prstGeom prst="roundRect">
            <a:avLst>
              <a:gd name="adj" fmla="val 10000"/>
            </a:avLst>
          </a:prstGeom>
          <a:solidFill>
            <a:srgbClr val="2C877F"/>
          </a:solidFill>
          <a:ln w="25400" cap="flat" cmpd="sng">
            <a:solidFill>
              <a:schemeClr val="lt1"/>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62" name="Shape 433"/>
          <p:cNvSpPr txBox="1"/>
          <p:nvPr/>
        </p:nvSpPr>
        <p:spPr>
          <a:xfrm>
            <a:off x="3189037" y="2009914"/>
            <a:ext cx="916164" cy="723922"/>
          </a:xfrm>
          <a:prstGeom prst="rect">
            <a:avLst/>
          </a:prstGeom>
          <a:noFill/>
          <a:ln>
            <a:noFill/>
          </a:ln>
        </p:spPr>
        <p:txBody>
          <a:bodyPr lIns="20950" tIns="20950" rIns="20950" bIns="20950" anchor="ctr" anchorCtr="0">
            <a:noAutofit/>
          </a:bodyPr>
          <a:lstStyle/>
          <a:p>
            <a:pPr marL="0" marR="0" lvl="0" indent="0" algn="ctr" rtl="0">
              <a:lnSpc>
                <a:spcPct val="90000"/>
              </a:lnSpc>
              <a:spcBef>
                <a:spcPts val="0"/>
              </a:spcBef>
              <a:spcAft>
                <a:spcPts val="385"/>
              </a:spcAft>
              <a:buSzPct val="25000"/>
              <a:buNone/>
            </a:pPr>
            <a:r>
              <a:rPr lang="en-US" sz="1100" b="0" i="0" u="none" strike="noStrike" cap="none" baseline="0" dirty="0">
                <a:solidFill>
                  <a:schemeClr val="lt1"/>
                </a:solidFill>
                <a:latin typeface="Arial"/>
                <a:ea typeface="Arial"/>
                <a:cs typeface="Arial"/>
                <a:sym typeface="Arial"/>
              </a:rPr>
              <a:t>Log aggregation</a:t>
            </a:r>
          </a:p>
        </p:txBody>
      </p:sp>
      <p:sp>
        <p:nvSpPr>
          <p:cNvPr id="63" name="Shape 434"/>
          <p:cNvSpPr/>
          <p:nvPr/>
        </p:nvSpPr>
        <p:spPr>
          <a:xfrm rot="16200000">
            <a:off x="4034466" y="2576224"/>
            <a:ext cx="1513912" cy="391349"/>
          </a:xfrm>
          <a:prstGeom prst="leftArrow">
            <a:avLst>
              <a:gd name="adj1" fmla="val 60000"/>
              <a:gd name="adj2" fmla="val 50000"/>
            </a:avLst>
          </a:prstGeom>
          <a:solidFill>
            <a:srgbClr val="57AEA5"/>
          </a:solidFill>
          <a:ln>
            <a:noFill/>
          </a:ln>
        </p:spPr>
        <p:txBody>
          <a:bodyPr lIns="91425" tIns="91425" rIns="91425" bIns="91425" anchor="ctr" anchorCtr="0">
            <a:noAutofit/>
          </a:bodyPr>
          <a:lstStyle/>
          <a:p>
            <a:pPr>
              <a:spcBef>
                <a:spcPts val="0"/>
              </a:spcBef>
              <a:buNone/>
            </a:pPr>
            <a:endParaRPr/>
          </a:p>
        </p:txBody>
      </p:sp>
      <p:sp>
        <p:nvSpPr>
          <p:cNvPr id="64" name="Shape 435"/>
          <p:cNvSpPr/>
          <p:nvPr/>
        </p:nvSpPr>
        <p:spPr>
          <a:xfrm>
            <a:off x="4310817" y="1776132"/>
            <a:ext cx="961209" cy="768966"/>
          </a:xfrm>
          <a:prstGeom prst="roundRect">
            <a:avLst>
              <a:gd name="adj" fmla="val 10000"/>
            </a:avLst>
          </a:prstGeom>
          <a:solidFill>
            <a:srgbClr val="359C93"/>
          </a:solidFill>
          <a:ln w="25400" cap="flat" cmpd="sng">
            <a:solidFill>
              <a:schemeClr val="lt1"/>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65" name="Shape 436"/>
          <p:cNvSpPr txBox="1"/>
          <p:nvPr/>
        </p:nvSpPr>
        <p:spPr>
          <a:xfrm>
            <a:off x="4346168" y="1776132"/>
            <a:ext cx="916164" cy="723922"/>
          </a:xfrm>
          <a:prstGeom prst="rect">
            <a:avLst/>
          </a:prstGeom>
          <a:noFill/>
          <a:ln>
            <a:noFill/>
          </a:ln>
        </p:spPr>
        <p:txBody>
          <a:bodyPr lIns="20950" tIns="20950" rIns="20950" bIns="20950" anchor="ctr" anchorCtr="0">
            <a:noAutofit/>
          </a:bodyPr>
          <a:lstStyle/>
          <a:p>
            <a:pPr marL="0" marR="0" lvl="0" indent="0" algn="ctr" rtl="0">
              <a:lnSpc>
                <a:spcPct val="90000"/>
              </a:lnSpc>
              <a:spcBef>
                <a:spcPts val="0"/>
              </a:spcBef>
              <a:spcAft>
                <a:spcPts val="385"/>
              </a:spcAft>
              <a:buSzPct val="25000"/>
              <a:buNone/>
            </a:pPr>
            <a:r>
              <a:rPr lang="en-US" sz="1100" b="0" i="0" u="none" strike="noStrike" cap="none" baseline="0" dirty="0">
                <a:solidFill>
                  <a:schemeClr val="lt1"/>
                </a:solidFill>
                <a:latin typeface="Arial"/>
                <a:ea typeface="Arial"/>
                <a:cs typeface="Arial"/>
                <a:sym typeface="Arial"/>
              </a:rPr>
              <a:t>Roles and Policy</a:t>
            </a:r>
          </a:p>
        </p:txBody>
      </p:sp>
      <p:sp>
        <p:nvSpPr>
          <p:cNvPr id="66" name="Shape 437"/>
          <p:cNvSpPr/>
          <p:nvPr/>
        </p:nvSpPr>
        <p:spPr>
          <a:xfrm rot="18000000">
            <a:off x="4800289" y="2781426"/>
            <a:ext cx="1513912" cy="391349"/>
          </a:xfrm>
          <a:prstGeom prst="leftArrow">
            <a:avLst>
              <a:gd name="adj1" fmla="val 60000"/>
              <a:gd name="adj2" fmla="val 50000"/>
            </a:avLst>
          </a:prstGeom>
          <a:solidFill>
            <a:srgbClr val="6DB2A9"/>
          </a:solidFill>
          <a:ln>
            <a:noFill/>
          </a:ln>
        </p:spPr>
        <p:txBody>
          <a:bodyPr lIns="91425" tIns="91425" rIns="91425" bIns="91425" anchor="ctr" anchorCtr="0">
            <a:noAutofit/>
          </a:bodyPr>
          <a:lstStyle/>
          <a:p>
            <a:pPr>
              <a:spcBef>
                <a:spcPts val="0"/>
              </a:spcBef>
              <a:buNone/>
            </a:pPr>
            <a:endParaRPr/>
          </a:p>
        </p:txBody>
      </p:sp>
      <p:sp>
        <p:nvSpPr>
          <p:cNvPr id="67" name="Shape 438"/>
          <p:cNvSpPr/>
          <p:nvPr/>
        </p:nvSpPr>
        <p:spPr>
          <a:xfrm>
            <a:off x="5455119" y="1937074"/>
            <a:ext cx="961209" cy="768966"/>
          </a:xfrm>
          <a:prstGeom prst="roundRect">
            <a:avLst>
              <a:gd name="adj" fmla="val 10000"/>
            </a:avLst>
          </a:prstGeom>
          <a:solidFill>
            <a:srgbClr val="2C877F"/>
          </a:solidFill>
          <a:ln w="25400" cap="flat" cmpd="sng">
            <a:solidFill>
              <a:schemeClr val="lt1"/>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68" name="Shape 439"/>
          <p:cNvSpPr txBox="1"/>
          <p:nvPr/>
        </p:nvSpPr>
        <p:spPr>
          <a:xfrm>
            <a:off x="5477642" y="1977954"/>
            <a:ext cx="916164" cy="723922"/>
          </a:xfrm>
          <a:prstGeom prst="rect">
            <a:avLst/>
          </a:prstGeom>
          <a:noFill/>
          <a:ln>
            <a:noFill/>
          </a:ln>
        </p:spPr>
        <p:txBody>
          <a:bodyPr lIns="20950" tIns="20950" rIns="20950" bIns="20950" anchor="ctr" anchorCtr="0">
            <a:noAutofit/>
          </a:bodyPr>
          <a:lstStyle/>
          <a:p>
            <a:pPr marL="0" marR="0" lvl="0" indent="0" algn="ctr" rtl="0">
              <a:lnSpc>
                <a:spcPct val="90000"/>
              </a:lnSpc>
              <a:spcBef>
                <a:spcPts val="0"/>
              </a:spcBef>
              <a:spcAft>
                <a:spcPts val="385"/>
              </a:spcAft>
              <a:buSzPct val="25000"/>
              <a:buNone/>
            </a:pPr>
            <a:r>
              <a:rPr lang="en-US" sz="1100" b="0" i="0" u="none" strike="noStrike" cap="none" baseline="0" dirty="0">
                <a:solidFill>
                  <a:schemeClr val="lt1"/>
                </a:solidFill>
                <a:latin typeface="Arial"/>
                <a:ea typeface="Arial"/>
                <a:cs typeface="Arial"/>
                <a:sym typeface="Arial"/>
              </a:rPr>
              <a:t>Security and Isolation</a:t>
            </a:r>
          </a:p>
        </p:txBody>
      </p:sp>
      <p:sp>
        <p:nvSpPr>
          <p:cNvPr id="69" name="Shape 440"/>
          <p:cNvSpPr/>
          <p:nvPr/>
        </p:nvSpPr>
        <p:spPr>
          <a:xfrm rot="19800000">
            <a:off x="5360909" y="3342048"/>
            <a:ext cx="1513912" cy="391349"/>
          </a:xfrm>
          <a:prstGeom prst="leftArrow">
            <a:avLst>
              <a:gd name="adj1" fmla="val 60000"/>
              <a:gd name="adj2" fmla="val 50000"/>
            </a:avLst>
          </a:prstGeom>
          <a:solidFill>
            <a:srgbClr val="83B5B0"/>
          </a:solidFill>
          <a:ln>
            <a:noFill/>
          </a:ln>
        </p:spPr>
        <p:txBody>
          <a:bodyPr lIns="91425" tIns="91425" rIns="91425" bIns="91425" anchor="ctr" anchorCtr="0">
            <a:noAutofit/>
          </a:bodyPr>
          <a:lstStyle/>
          <a:p>
            <a:pPr>
              <a:spcBef>
                <a:spcPts val="0"/>
              </a:spcBef>
              <a:buNone/>
            </a:pPr>
            <a:endParaRPr/>
          </a:p>
        </p:txBody>
      </p:sp>
      <p:sp>
        <p:nvSpPr>
          <p:cNvPr id="70" name="Shape 441"/>
          <p:cNvSpPr/>
          <p:nvPr/>
        </p:nvSpPr>
        <p:spPr>
          <a:xfrm>
            <a:off x="6292807" y="2774760"/>
            <a:ext cx="961209" cy="768966"/>
          </a:xfrm>
          <a:prstGeom prst="roundRect">
            <a:avLst>
              <a:gd name="adj" fmla="val 10000"/>
            </a:avLst>
          </a:prstGeom>
          <a:solidFill>
            <a:srgbClr val="287972"/>
          </a:solidFill>
          <a:ln w="25400" cap="flat" cmpd="sng">
            <a:solidFill>
              <a:schemeClr val="lt1"/>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71" name="Shape 442"/>
          <p:cNvSpPr txBox="1"/>
          <p:nvPr/>
        </p:nvSpPr>
        <p:spPr>
          <a:xfrm>
            <a:off x="6318464" y="2797283"/>
            <a:ext cx="916164" cy="723922"/>
          </a:xfrm>
          <a:prstGeom prst="rect">
            <a:avLst/>
          </a:prstGeom>
          <a:noFill/>
          <a:ln>
            <a:noFill/>
          </a:ln>
        </p:spPr>
        <p:txBody>
          <a:bodyPr lIns="20950" tIns="20950" rIns="20950" bIns="20950" anchor="ctr" anchorCtr="0">
            <a:noAutofit/>
          </a:bodyPr>
          <a:lstStyle/>
          <a:p>
            <a:pPr marL="0" marR="0" lvl="0" indent="0" algn="ctr" rtl="0">
              <a:lnSpc>
                <a:spcPct val="90000"/>
              </a:lnSpc>
              <a:spcBef>
                <a:spcPts val="0"/>
              </a:spcBef>
              <a:spcAft>
                <a:spcPts val="385"/>
              </a:spcAft>
              <a:buSzPct val="25000"/>
              <a:buNone/>
            </a:pPr>
            <a:r>
              <a:rPr lang="en-US" sz="1100" b="0" i="0" u="none" strike="noStrike" cap="none" baseline="0" dirty="0">
                <a:solidFill>
                  <a:schemeClr val="lt1"/>
                </a:solidFill>
                <a:latin typeface="Arial"/>
                <a:ea typeface="Arial"/>
                <a:cs typeface="Arial"/>
                <a:sym typeface="Arial"/>
              </a:rPr>
              <a:t>Scaling</a:t>
            </a:r>
          </a:p>
        </p:txBody>
      </p:sp>
      <p:sp>
        <p:nvSpPr>
          <p:cNvPr id="72" name="Shape 443"/>
          <p:cNvSpPr/>
          <p:nvPr/>
        </p:nvSpPr>
        <p:spPr>
          <a:xfrm>
            <a:off x="5566112" y="4107872"/>
            <a:ext cx="1513912" cy="391349"/>
          </a:xfrm>
          <a:prstGeom prst="leftArrow">
            <a:avLst>
              <a:gd name="adj1" fmla="val 60000"/>
              <a:gd name="adj2" fmla="val 50000"/>
            </a:avLst>
          </a:prstGeom>
          <a:solidFill>
            <a:srgbClr val="97BBB7"/>
          </a:solidFill>
          <a:ln>
            <a:noFill/>
          </a:ln>
        </p:spPr>
        <p:txBody>
          <a:bodyPr lIns="91425" tIns="91425" rIns="91425" bIns="91425" anchor="ctr" anchorCtr="0">
            <a:noAutofit/>
          </a:bodyPr>
          <a:lstStyle/>
          <a:p>
            <a:pPr>
              <a:spcBef>
                <a:spcPts val="0"/>
              </a:spcBef>
              <a:buNone/>
            </a:pPr>
            <a:endParaRPr/>
          </a:p>
        </p:txBody>
      </p:sp>
      <p:sp>
        <p:nvSpPr>
          <p:cNvPr id="73" name="Shape 444"/>
          <p:cNvSpPr/>
          <p:nvPr/>
        </p:nvSpPr>
        <p:spPr>
          <a:xfrm>
            <a:off x="6599421" y="3919063"/>
            <a:ext cx="961209" cy="768966"/>
          </a:xfrm>
          <a:prstGeom prst="roundRect">
            <a:avLst>
              <a:gd name="adj" fmla="val 10000"/>
            </a:avLst>
          </a:prstGeom>
          <a:solidFill>
            <a:srgbClr val="22645E"/>
          </a:solidFill>
          <a:ln w="25400" cap="flat" cmpd="sng">
            <a:solidFill>
              <a:schemeClr val="lt1"/>
            </a:solidFill>
            <a:prstDash val="solid"/>
            <a:round/>
            <a:headEnd type="none" w="med" len="med"/>
            <a:tailEnd type="none" w="med" len="med"/>
          </a:ln>
        </p:spPr>
        <p:txBody>
          <a:bodyPr lIns="91425" tIns="91425" rIns="91425" bIns="91425" anchor="ctr" anchorCtr="0">
            <a:noAutofit/>
          </a:bodyPr>
          <a:lstStyle/>
          <a:p>
            <a:pPr>
              <a:spcBef>
                <a:spcPts val="0"/>
              </a:spcBef>
              <a:buNone/>
            </a:pPr>
            <a:endParaRPr>
              <a:solidFill>
                <a:srgbClr val="1D5852"/>
              </a:solidFill>
            </a:endParaRPr>
          </a:p>
        </p:txBody>
      </p:sp>
      <p:sp>
        <p:nvSpPr>
          <p:cNvPr id="74" name="Shape 445"/>
          <p:cNvSpPr txBox="1"/>
          <p:nvPr/>
        </p:nvSpPr>
        <p:spPr>
          <a:xfrm>
            <a:off x="6621942" y="3949783"/>
            <a:ext cx="916164" cy="723922"/>
          </a:xfrm>
          <a:prstGeom prst="rect">
            <a:avLst/>
          </a:prstGeom>
          <a:noFill/>
          <a:ln>
            <a:noFill/>
          </a:ln>
        </p:spPr>
        <p:txBody>
          <a:bodyPr lIns="20950" tIns="20950" rIns="20950" bIns="20950" anchor="ctr" anchorCtr="0">
            <a:noAutofit/>
          </a:bodyPr>
          <a:lstStyle/>
          <a:p>
            <a:pPr marL="0" marR="0" lvl="0" indent="0" algn="ctr" rtl="0">
              <a:lnSpc>
                <a:spcPct val="90000"/>
              </a:lnSpc>
              <a:spcBef>
                <a:spcPts val="0"/>
              </a:spcBef>
              <a:spcAft>
                <a:spcPts val="385"/>
              </a:spcAft>
              <a:buSzPct val="25000"/>
              <a:buNone/>
            </a:pPr>
            <a:r>
              <a:rPr lang="en-US" sz="1100" b="0" i="0" u="none" strike="noStrike" cap="none" baseline="0" dirty="0">
                <a:solidFill>
                  <a:schemeClr val="lt1"/>
                </a:solidFill>
                <a:latin typeface="Arial"/>
                <a:ea typeface="Arial"/>
                <a:cs typeface="Arial"/>
                <a:sym typeface="Arial"/>
              </a:rPr>
              <a:t>Blue green deployment</a:t>
            </a:r>
          </a:p>
        </p:txBody>
      </p:sp>
      <p:pic>
        <p:nvPicPr>
          <p:cNvPr id="2" name="Picture 1" descr="AP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22439" y="2937863"/>
            <a:ext cx="613560" cy="613560"/>
          </a:xfrm>
          <a:prstGeom prst="rect">
            <a:avLst/>
          </a:prstGeom>
        </p:spPr>
      </p:pic>
      <p:pic>
        <p:nvPicPr>
          <p:cNvPr id="4" name="Picture 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479727" y="2024091"/>
            <a:ext cx="620780" cy="620780"/>
          </a:xfrm>
          <a:prstGeom prst="rect">
            <a:avLst/>
          </a:prstGeom>
        </p:spPr>
      </p:pic>
      <p:pic>
        <p:nvPicPr>
          <p:cNvPr id="37" name="Picture 3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457799" y="1064097"/>
            <a:ext cx="620780" cy="620780"/>
          </a:xfrm>
          <a:prstGeom prst="rect">
            <a:avLst/>
          </a:prstGeom>
        </p:spPr>
      </p:pic>
      <p:pic>
        <p:nvPicPr>
          <p:cNvPr id="41" name="Picture 4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322318" y="3995464"/>
            <a:ext cx="613560" cy="613560"/>
          </a:xfrm>
          <a:prstGeom prst="rect">
            <a:avLst/>
          </a:prstGeom>
        </p:spPr>
      </p:pic>
    </p:spTree>
    <p:extLst>
      <p:ext uri="{BB962C8B-B14F-4D97-AF65-F5344CB8AC3E}">
        <p14:creationId xmlns:p14="http://schemas.microsoft.com/office/powerpoint/2010/main" val="408680203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Stocksy_txp157cab05rEJ000_Medium_423382.jpg"/>
          <p:cNvPicPr>
            <a:picLocks noChangeAspect="1"/>
          </p:cNvPicPr>
          <p:nvPr/>
        </p:nvPicPr>
        <p:blipFill>
          <a:blip r:embed="rId3"/>
          <a:srcRect t="15584"/>
          <a:stretch>
            <a:fillRect/>
          </a:stretch>
        </p:blipFill>
        <p:spPr>
          <a:xfrm>
            <a:off x="0" y="0"/>
            <a:ext cx="9144000" cy="5143500"/>
          </a:xfrm>
          <a:prstGeom prst="rect">
            <a:avLst/>
          </a:prstGeom>
        </p:spPr>
      </p:pic>
      <p:sp>
        <p:nvSpPr>
          <p:cNvPr id="20" name="Rectangle 19"/>
          <p:cNvSpPr/>
          <p:nvPr/>
        </p:nvSpPr>
        <p:spPr>
          <a:xfrm>
            <a:off x="0" y="0"/>
            <a:ext cx="9144000" cy="5143500"/>
          </a:xfrm>
          <a:prstGeom prst="rect">
            <a:avLst/>
          </a:prstGeom>
          <a:gradFill flip="none" rotWithShape="1">
            <a:gsLst>
              <a:gs pos="8000">
                <a:srgbClr val="000000">
                  <a:alpha val="0"/>
                </a:srgbClr>
              </a:gs>
              <a:gs pos="54000">
                <a:srgbClr val="000000">
                  <a:alpha val="86000"/>
                </a:srgbClr>
              </a:gs>
              <a:gs pos="83000">
                <a:srgbClr val="000000">
                  <a:alpha val="89000"/>
                </a:srgbClr>
              </a:gs>
            </a:gsLst>
            <a:lin ang="16500000" scaled="0"/>
            <a:tileRect/>
          </a:gradFill>
          <a:ln w="44450" cap="flat" cmpd="sng" algn="ctr">
            <a:noFill/>
            <a:prstDash val="solid"/>
            <a:round/>
            <a:headEnd type="none" w="med" len="med"/>
            <a:tailEnd type="none" w="med" len="med"/>
          </a:ln>
          <a:effectLst/>
        </p:spPr>
        <p:txBody>
          <a:bodyPr lIns="68579" tIns="34289" rIns="68579" bIns="34289" rtlCol="0" anchor="ctr"/>
          <a:lstStyle/>
          <a:p>
            <a:pPr algn="ctr">
              <a:defRPr/>
            </a:pPr>
            <a:endParaRPr lang="en-US" kern="0">
              <a:solidFill>
                <a:srgbClr val="FFFFFF"/>
              </a:solidFill>
              <a:latin typeface="News Gothic MT"/>
            </a:endParaRPr>
          </a:p>
        </p:txBody>
      </p:sp>
      <p:cxnSp>
        <p:nvCxnSpPr>
          <p:cNvPr id="40" name="Straight Connector 39"/>
          <p:cNvCxnSpPr/>
          <p:nvPr/>
        </p:nvCxnSpPr>
        <p:spPr>
          <a:xfrm>
            <a:off x="596900" y="2111130"/>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596900" y="3428754"/>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8" name="Shape 1014"/>
          <p:cNvSpPr txBox="1">
            <a:spLocks/>
          </p:cNvSpPr>
          <p:nvPr/>
        </p:nvSpPr>
        <p:spPr>
          <a:xfrm>
            <a:off x="1820794" y="1336859"/>
            <a:ext cx="5209487" cy="460500"/>
          </a:xfrm>
          <a:prstGeom prst="rect">
            <a:avLst/>
          </a:prstGeom>
          <a:noFill/>
          <a:ln>
            <a:noFill/>
          </a:ln>
        </p:spPr>
        <p:txBody>
          <a:bodyPr lIns="0" tIns="0" rIns="0" bIns="0" anchor="t" anchorCtr="0">
            <a:noAutofit/>
          </a:bodyPr>
          <a:lstStyle/>
          <a:p>
            <a:pPr algn="dist">
              <a:lnSpc>
                <a:spcPct val="90000"/>
              </a:lnSpc>
              <a:buSzPct val="25000"/>
              <a:defRPr/>
            </a:pPr>
            <a:endParaRPr lang="en" sz="4500" b="1" kern="0" cap="all" dirty="0">
              <a:solidFill>
                <a:srgbClr val="008881"/>
              </a:solidFill>
              <a:latin typeface="News Gothic MT"/>
              <a:ea typeface="Arial"/>
              <a:cs typeface="Arial"/>
              <a:sym typeface="Arial"/>
            </a:endParaRPr>
          </a:p>
        </p:txBody>
      </p:sp>
      <p:sp>
        <p:nvSpPr>
          <p:cNvPr id="10" name="Shape 1163"/>
          <p:cNvSpPr txBox="1">
            <a:spLocks/>
          </p:cNvSpPr>
          <p:nvPr/>
        </p:nvSpPr>
        <p:spPr bwMode="gray">
          <a:xfrm>
            <a:off x="205956" y="2553542"/>
            <a:ext cx="8410499" cy="460500"/>
          </a:xfrm>
          <a:prstGeom prst="rect">
            <a:avLst/>
          </a:prstGeom>
          <a:noFill/>
          <a:ln>
            <a:noFill/>
          </a:ln>
        </p:spPr>
        <p:txBody>
          <a:bodyPr lIns="0" tIns="0" rIns="0" bIns="0" anchor="t" anchorCtr="0">
            <a:noAutofit/>
          </a:bodyPr>
          <a:lstStyle>
            <a:defPPr marR="0" algn="l" rtl="0">
              <a:lnSpc>
                <a:spcPct val="100000"/>
              </a:lnSpc>
              <a:spcBef>
                <a:spcPts val="0"/>
              </a:spcBef>
              <a:spcAft>
                <a:spcPts val="0"/>
              </a:spcAft>
            </a:defPPr>
            <a:lvl1pPr marR="0" algn="l" rtl="0">
              <a:lnSpc>
                <a:spcPct val="90000"/>
              </a:lnSpc>
              <a:spcBef>
                <a:spcPts val="0"/>
              </a:spcBef>
              <a:spcAft>
                <a:spcPts val="0"/>
              </a:spcAft>
              <a:buNone/>
              <a:defRPr sz="3200" b="0" i="0" u="none" strike="noStrike" cap="none" baseline="0">
                <a:solidFill>
                  <a:schemeClr val="tx2"/>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stStyle>
          <a:p>
            <a:pPr algn="ctr">
              <a:buSzPct val="25000"/>
            </a:pPr>
            <a:r>
              <a:rPr lang="en-US" b="1" cap="all" dirty="0" smtClean="0">
                <a:solidFill>
                  <a:srgbClr val="138A7E"/>
                </a:solidFill>
              </a:rPr>
              <a:t>Basic troubleshooting</a:t>
            </a:r>
            <a:endParaRPr lang="en" sz="2100" b="1" cap="all" dirty="0">
              <a:solidFill>
                <a:srgbClr val="138A7E"/>
              </a:solidFill>
            </a:endParaRPr>
          </a:p>
        </p:txBody>
      </p:sp>
    </p:spTree>
    <p:extLst>
      <p:ext uri="{BB962C8B-B14F-4D97-AF65-F5344CB8AC3E}">
        <p14:creationId xmlns:p14="http://schemas.microsoft.com/office/powerpoint/2010/main" val="340171164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992"/>
        <p:cNvGrpSpPr/>
        <p:nvPr/>
      </p:nvGrpSpPr>
      <p:grpSpPr>
        <a:xfrm>
          <a:off x="0" y="0"/>
          <a:ext cx="0" cy="0"/>
          <a:chOff x="0" y="0"/>
          <a:chExt cx="0" cy="0"/>
        </a:xfrm>
      </p:grpSpPr>
      <p:sp>
        <p:nvSpPr>
          <p:cNvPr id="1993" name="Shape 1993"/>
          <p:cNvSpPr txBox="1">
            <a:spLocks noGrp="1"/>
          </p:cNvSpPr>
          <p:nvPr>
            <p:ph type="title"/>
          </p:nvPr>
        </p:nvSpPr>
        <p:spPr>
          <a:prstGeom prst="rect">
            <a:avLst/>
          </a:prstGeom>
          <a:noFill/>
          <a:ln>
            <a:noFill/>
          </a:ln>
        </p:spPr>
        <p:txBody>
          <a:bodyPr lIns="0" tIns="0" rIns="0" bIns="0" anchor="t" anchorCtr="0">
            <a:noAutofit/>
          </a:bodyPr>
          <a:lstStyle/>
          <a:p>
            <a:pPr marL="0" marR="0" lvl="0" indent="0" algn="l" rtl="0">
              <a:lnSpc>
                <a:spcPct val="90000"/>
              </a:lnSpc>
              <a:spcBef>
                <a:spcPts val="0"/>
              </a:spcBef>
              <a:buClr>
                <a:schemeClr val="dk2"/>
              </a:buClr>
              <a:buSzPct val="25000"/>
              <a:buFont typeface="Arial"/>
              <a:buNone/>
            </a:pPr>
            <a:r>
              <a:rPr lang="en-US" sz="3200" b="0" i="0" u="none" strike="noStrike" cap="none" dirty="0">
                <a:solidFill>
                  <a:schemeClr val="accent1"/>
                </a:solidFill>
                <a:latin typeface="Arial"/>
                <a:ea typeface="Arial"/>
                <a:cs typeface="Arial"/>
                <a:sym typeface="Arial"/>
              </a:rPr>
              <a:t>Health</a:t>
            </a:r>
          </a:p>
        </p:txBody>
      </p:sp>
      <p:sp>
        <p:nvSpPr>
          <p:cNvPr id="1994" name="Shape 1994"/>
          <p:cNvSpPr txBox="1">
            <a:spLocks noGrp="1"/>
          </p:cNvSpPr>
          <p:nvPr>
            <p:ph type="body" sz="quarter" idx="10"/>
          </p:nvPr>
        </p:nvSpPr>
        <p:spPr>
          <a:prstGeom prst="rect">
            <a:avLst/>
          </a:prstGeom>
          <a:noFill/>
          <a:ln>
            <a:noFill/>
          </a:ln>
        </p:spPr>
        <p:txBody>
          <a:bodyPr lIns="0" tIns="0" rIns="0" bIns="0" anchor="t" anchorCtr="0">
            <a:noAutofit/>
          </a:bodyPr>
          <a:lstStyle/>
          <a:p>
            <a:pPr marL="228600" marR="0" lvl="0" indent="-228600" algn="l" rtl="0">
              <a:spcBef>
                <a:spcPts val="0"/>
              </a:spcBef>
              <a:buClr>
                <a:schemeClr val="accent1"/>
              </a:buClr>
              <a:buSzPct val="100000"/>
              <a:buFont typeface="Noto Sans Symbols"/>
              <a:buChar char="•"/>
            </a:pPr>
            <a:r>
              <a:rPr lang="en-US" sz="2000" b="0" i="0" u="none" strike="noStrike" cap="none" dirty="0">
                <a:latin typeface="Arial"/>
                <a:ea typeface="Arial"/>
                <a:cs typeface="Arial"/>
                <a:sym typeface="Arial"/>
              </a:rPr>
              <a:t>Usage: </a:t>
            </a:r>
            <a:r>
              <a:rPr lang="en-US" sz="2000" b="0" i="0" u="none" strike="noStrike" cap="none" dirty="0" err="1">
                <a:latin typeface="Arial"/>
                <a:ea typeface="Arial"/>
                <a:cs typeface="Arial"/>
                <a:sym typeface="Arial"/>
              </a:rPr>
              <a:t>cf</a:t>
            </a:r>
            <a:r>
              <a:rPr lang="en-US" sz="2000" b="0" i="0" u="none" strike="noStrike" cap="none" dirty="0">
                <a:latin typeface="Arial"/>
                <a:ea typeface="Arial"/>
                <a:cs typeface="Arial"/>
                <a:sym typeface="Arial"/>
              </a:rPr>
              <a:t> app APP…</a:t>
            </a:r>
          </a:p>
          <a:p>
            <a:pPr marL="228600" marR="0" lvl="0" indent="-228600" algn="l" rtl="0">
              <a:spcBef>
                <a:spcPts val="1200"/>
              </a:spcBef>
              <a:buClr>
                <a:schemeClr val="accent1"/>
              </a:buClr>
              <a:buSzPct val="100000"/>
              <a:buFont typeface="Noto Sans Symbols"/>
              <a:buChar char="•"/>
            </a:pPr>
            <a:r>
              <a:rPr lang="en-US" sz="2000" b="0" i="0" u="none" strike="noStrike" cap="none" dirty="0">
                <a:latin typeface="Arial"/>
                <a:ea typeface="Arial"/>
                <a:cs typeface="Arial"/>
                <a:sym typeface="Arial"/>
              </a:rPr>
              <a:t>Show the running instances and health information for one or more applications</a:t>
            </a:r>
          </a:p>
          <a:p>
            <a:pPr marL="228600" marR="0" lvl="0" indent="-228600" algn="l" rtl="0">
              <a:spcBef>
                <a:spcPts val="1200"/>
              </a:spcBef>
              <a:buClr>
                <a:schemeClr val="accent1"/>
              </a:buClr>
              <a:buSzPct val="100000"/>
              <a:buFont typeface="Noto Sans Symbols"/>
              <a:buChar char="•"/>
            </a:pPr>
            <a:r>
              <a:rPr lang="en-US" sz="2000" b="0" i="0" u="none" strike="noStrike" cap="none" dirty="0">
                <a:latin typeface="Arial"/>
                <a:ea typeface="Arial"/>
                <a:cs typeface="Arial"/>
                <a:sym typeface="Arial"/>
              </a:rPr>
              <a:t>Example:</a:t>
            </a:r>
          </a:p>
          <a:p>
            <a:pPr marL="228600" marR="0" lvl="0" indent="-228600" algn="l" rtl="0">
              <a:spcBef>
                <a:spcPts val="1200"/>
              </a:spcBef>
              <a:buClr>
                <a:schemeClr val="accent1"/>
              </a:buClr>
              <a:buSzPct val="100000"/>
              <a:buFont typeface="Noto Sans Symbols"/>
              <a:buNone/>
            </a:pPr>
            <a:endParaRPr sz="2000" b="0" i="0" u="none" strike="noStrike" cap="none" dirty="0">
              <a:solidFill>
                <a:schemeClr val="dk1"/>
              </a:solidFill>
              <a:latin typeface="Arial"/>
              <a:ea typeface="Arial"/>
              <a:cs typeface="Arial"/>
              <a:sym typeface="Arial"/>
            </a:endParaRPr>
          </a:p>
        </p:txBody>
      </p:sp>
      <p:pic>
        <p:nvPicPr>
          <p:cNvPr id="2" name="Picture 1" descr="Screen Shot 2015-12-23 at 8.38.30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7259" y="2618830"/>
            <a:ext cx="8074491" cy="2079486"/>
          </a:xfrm>
          <a:prstGeom prst="rect">
            <a:avLst/>
          </a:prstGeom>
        </p:spPr>
      </p:pic>
    </p:spTree>
    <p:extLst>
      <p:ext uri="{BB962C8B-B14F-4D97-AF65-F5344CB8AC3E}">
        <p14:creationId xmlns:p14="http://schemas.microsoft.com/office/powerpoint/2010/main" val="379095295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999"/>
        <p:cNvGrpSpPr/>
        <p:nvPr/>
      </p:nvGrpSpPr>
      <p:grpSpPr>
        <a:xfrm>
          <a:off x="0" y="0"/>
          <a:ext cx="0" cy="0"/>
          <a:chOff x="0" y="0"/>
          <a:chExt cx="0" cy="0"/>
        </a:xfrm>
      </p:grpSpPr>
      <p:sp>
        <p:nvSpPr>
          <p:cNvPr id="2000" name="Shape 2000"/>
          <p:cNvSpPr txBox="1">
            <a:spLocks noGrp="1"/>
          </p:cNvSpPr>
          <p:nvPr>
            <p:ph type="title"/>
          </p:nvPr>
        </p:nvSpPr>
        <p:spPr>
          <a:prstGeom prst="rect">
            <a:avLst/>
          </a:prstGeom>
          <a:noFill/>
          <a:ln>
            <a:noFill/>
          </a:ln>
        </p:spPr>
        <p:txBody>
          <a:bodyPr lIns="0" tIns="0" rIns="0" bIns="0" anchor="t" anchorCtr="0">
            <a:noAutofit/>
          </a:bodyPr>
          <a:lstStyle/>
          <a:p>
            <a:pPr marL="0" marR="0" lvl="0" indent="0" algn="l" rtl="0">
              <a:lnSpc>
                <a:spcPct val="90000"/>
              </a:lnSpc>
              <a:spcBef>
                <a:spcPts val="0"/>
              </a:spcBef>
              <a:buClr>
                <a:schemeClr val="dk2"/>
              </a:buClr>
              <a:buSzPct val="25000"/>
              <a:buFont typeface="Arial"/>
              <a:buNone/>
            </a:pPr>
            <a:r>
              <a:rPr lang="en-US" sz="3200" b="0" i="0" u="none" strike="noStrike" cap="none" dirty="0">
                <a:solidFill>
                  <a:srgbClr val="138A7E"/>
                </a:solidFill>
                <a:latin typeface="Arial"/>
                <a:ea typeface="Arial"/>
                <a:cs typeface="Arial"/>
                <a:sym typeface="Arial"/>
              </a:rPr>
              <a:t>Events</a:t>
            </a:r>
          </a:p>
        </p:txBody>
      </p:sp>
      <p:sp>
        <p:nvSpPr>
          <p:cNvPr id="2001" name="Shape 2001"/>
          <p:cNvSpPr txBox="1">
            <a:spLocks noGrp="1"/>
          </p:cNvSpPr>
          <p:nvPr>
            <p:ph type="body" sz="quarter" idx="10"/>
          </p:nvPr>
        </p:nvSpPr>
        <p:spPr>
          <a:prstGeom prst="rect">
            <a:avLst/>
          </a:prstGeom>
          <a:noFill/>
          <a:ln>
            <a:noFill/>
          </a:ln>
        </p:spPr>
        <p:txBody>
          <a:bodyPr lIns="0" tIns="0" rIns="0" bIns="0" anchor="t" anchorCtr="0">
            <a:noAutofit/>
          </a:bodyPr>
          <a:lstStyle/>
          <a:p>
            <a:pPr marL="228600" marR="0" lvl="0" indent="-228600" algn="l" rtl="0">
              <a:spcBef>
                <a:spcPts val="0"/>
              </a:spcBef>
              <a:buClr>
                <a:schemeClr val="accent1"/>
              </a:buClr>
              <a:buSzPct val="100000"/>
              <a:buFont typeface="Noto Sans Symbols"/>
              <a:buChar char="•"/>
            </a:pPr>
            <a:r>
              <a:rPr lang="en-US" sz="2000" b="0" i="0" u="none" strike="noStrike" cap="none" dirty="0">
                <a:solidFill>
                  <a:srgbClr val="FFFFFF"/>
                </a:solidFill>
                <a:latin typeface="Arial"/>
                <a:ea typeface="Arial"/>
                <a:cs typeface="Arial"/>
                <a:sym typeface="Arial"/>
              </a:rPr>
              <a:t>Display application instance events (updates, crashes, …)</a:t>
            </a:r>
          </a:p>
          <a:p>
            <a:pPr marL="228600" marR="0" lvl="0" indent="-228600" algn="l" rtl="0">
              <a:spcBef>
                <a:spcPts val="1200"/>
              </a:spcBef>
              <a:buClr>
                <a:schemeClr val="accent1"/>
              </a:buClr>
              <a:buSzPct val="100000"/>
              <a:buFont typeface="Noto Sans Symbols"/>
              <a:buChar char="•"/>
            </a:pPr>
            <a:r>
              <a:rPr lang="en-US" sz="2000" b="0" i="0" u="none" strike="noStrike" cap="none" dirty="0">
                <a:solidFill>
                  <a:srgbClr val="FFFFFF"/>
                </a:solidFill>
                <a:latin typeface="Arial"/>
                <a:ea typeface="Arial"/>
                <a:cs typeface="Arial"/>
                <a:sym typeface="Arial"/>
              </a:rPr>
              <a:t>Usage: </a:t>
            </a:r>
            <a:r>
              <a:rPr lang="en-US" sz="2000" b="0" i="0" u="none" strike="noStrike" cap="none" dirty="0" err="1">
                <a:solidFill>
                  <a:srgbClr val="FFFFFF"/>
                </a:solidFill>
                <a:latin typeface="Arial"/>
                <a:ea typeface="Arial"/>
                <a:cs typeface="Arial"/>
                <a:sym typeface="Arial"/>
              </a:rPr>
              <a:t>cf</a:t>
            </a:r>
            <a:r>
              <a:rPr lang="en-US" sz="2000" b="0" i="0" u="none" strike="noStrike" cap="none" dirty="0">
                <a:solidFill>
                  <a:srgbClr val="FFFFFF"/>
                </a:solidFill>
                <a:latin typeface="Arial"/>
                <a:ea typeface="Arial"/>
                <a:cs typeface="Arial"/>
                <a:sym typeface="Arial"/>
              </a:rPr>
              <a:t> events [APP]</a:t>
            </a:r>
          </a:p>
          <a:p>
            <a:pPr marL="228600" marR="0" lvl="0" indent="-228600" algn="l" rtl="0">
              <a:spcBef>
                <a:spcPts val="1200"/>
              </a:spcBef>
              <a:buClr>
                <a:schemeClr val="accent1"/>
              </a:buClr>
              <a:buSzPct val="100000"/>
              <a:buFont typeface="Noto Sans Symbols"/>
              <a:buChar char="•"/>
            </a:pPr>
            <a:r>
              <a:rPr lang="en-US" sz="2000" b="0" i="0" u="none" strike="noStrike" cap="none" dirty="0">
                <a:solidFill>
                  <a:srgbClr val="FFFFFF"/>
                </a:solidFill>
                <a:latin typeface="Arial"/>
                <a:ea typeface="Arial"/>
                <a:cs typeface="Arial"/>
                <a:sym typeface="Arial"/>
              </a:rPr>
              <a:t>Example:</a:t>
            </a:r>
          </a:p>
          <a:p>
            <a:pPr marL="0" marR="0" lvl="0" indent="0" algn="l" rtl="0">
              <a:spcBef>
                <a:spcPts val="1200"/>
              </a:spcBef>
              <a:buClr>
                <a:schemeClr val="accent1"/>
              </a:buClr>
              <a:buSzPct val="25000"/>
              <a:buFont typeface="Noto Sans Symbols"/>
              <a:buNone/>
            </a:pPr>
            <a:endParaRPr sz="2000" b="0" i="0" u="none" strike="noStrike" cap="none" dirty="0">
              <a:solidFill>
                <a:schemeClr val="dk1"/>
              </a:solidFill>
              <a:latin typeface="Arial"/>
              <a:ea typeface="Arial"/>
              <a:cs typeface="Arial"/>
              <a:sym typeface="Arial"/>
            </a:endParaRPr>
          </a:p>
        </p:txBody>
      </p:sp>
      <p:pic>
        <p:nvPicPr>
          <p:cNvPr id="2" name="Picture 1" descr="Screen Shot 2015-12-23 at 8.40.0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9425" y="2864117"/>
            <a:ext cx="7439366" cy="1212493"/>
          </a:xfrm>
          <a:prstGeom prst="rect">
            <a:avLst/>
          </a:prstGeom>
        </p:spPr>
      </p:pic>
    </p:spTree>
    <p:extLst>
      <p:ext uri="{BB962C8B-B14F-4D97-AF65-F5344CB8AC3E}">
        <p14:creationId xmlns:p14="http://schemas.microsoft.com/office/powerpoint/2010/main" val="381719727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2006"/>
        <p:cNvGrpSpPr/>
        <p:nvPr/>
      </p:nvGrpSpPr>
      <p:grpSpPr>
        <a:xfrm>
          <a:off x="0" y="0"/>
          <a:ext cx="0" cy="0"/>
          <a:chOff x="0" y="0"/>
          <a:chExt cx="0" cy="0"/>
        </a:xfrm>
      </p:grpSpPr>
      <p:sp>
        <p:nvSpPr>
          <p:cNvPr id="2007" name="Shape 2007"/>
          <p:cNvSpPr txBox="1">
            <a:spLocks noGrp="1"/>
          </p:cNvSpPr>
          <p:nvPr>
            <p:ph type="title"/>
          </p:nvPr>
        </p:nvSpPr>
        <p:spPr>
          <a:prstGeom prst="rect">
            <a:avLst/>
          </a:prstGeom>
          <a:noFill/>
          <a:ln>
            <a:noFill/>
          </a:ln>
        </p:spPr>
        <p:txBody>
          <a:bodyPr lIns="0" tIns="0" rIns="0" bIns="0" anchor="t" anchorCtr="0">
            <a:noAutofit/>
          </a:bodyPr>
          <a:lstStyle/>
          <a:p>
            <a:pPr marL="0" marR="0" lvl="0" indent="0" algn="l" rtl="0">
              <a:lnSpc>
                <a:spcPct val="90000"/>
              </a:lnSpc>
              <a:spcBef>
                <a:spcPts val="0"/>
              </a:spcBef>
              <a:buClr>
                <a:schemeClr val="dk2"/>
              </a:buClr>
              <a:buSzPct val="25000"/>
              <a:buFont typeface="Arial"/>
              <a:buNone/>
            </a:pPr>
            <a:r>
              <a:rPr lang="en-US" sz="3200" b="0" i="0" u="none" strike="noStrike" cap="none" dirty="0">
                <a:solidFill>
                  <a:srgbClr val="138A7E"/>
                </a:solidFill>
                <a:latin typeface="Arial"/>
                <a:ea typeface="Arial"/>
                <a:cs typeface="Arial"/>
                <a:sym typeface="Arial"/>
              </a:rPr>
              <a:t>Logs</a:t>
            </a:r>
          </a:p>
        </p:txBody>
      </p:sp>
      <p:sp>
        <p:nvSpPr>
          <p:cNvPr id="2008" name="Shape 2008"/>
          <p:cNvSpPr txBox="1">
            <a:spLocks noGrp="1"/>
          </p:cNvSpPr>
          <p:nvPr>
            <p:ph type="body" sz="quarter" idx="10"/>
          </p:nvPr>
        </p:nvSpPr>
        <p:spPr>
          <a:prstGeom prst="rect">
            <a:avLst/>
          </a:prstGeom>
          <a:noFill/>
          <a:ln>
            <a:noFill/>
          </a:ln>
        </p:spPr>
        <p:txBody>
          <a:bodyPr lIns="0" tIns="0" rIns="0" bIns="0" anchor="t" anchorCtr="0">
            <a:noAutofit/>
          </a:bodyPr>
          <a:lstStyle/>
          <a:p>
            <a:pPr marL="228600" marR="0" lvl="0" indent="-228600" algn="l" rtl="0">
              <a:spcBef>
                <a:spcPts val="0"/>
              </a:spcBef>
              <a:buClr>
                <a:schemeClr val="accent1"/>
              </a:buClr>
              <a:buSzPct val="100000"/>
              <a:buFont typeface="Noto Sans Symbols"/>
              <a:buChar char="•"/>
            </a:pPr>
            <a:r>
              <a:rPr lang="en-US" sz="2000" b="0" i="0" u="none" strike="noStrike" cap="none" dirty="0">
                <a:latin typeface="Arial"/>
                <a:ea typeface="Arial"/>
                <a:cs typeface="Arial"/>
                <a:sym typeface="Arial"/>
              </a:rPr>
              <a:t>Print out an app's logs</a:t>
            </a:r>
          </a:p>
          <a:p>
            <a:pPr marL="228600" marR="0" lvl="0" indent="-228600" algn="l" rtl="0">
              <a:spcBef>
                <a:spcPts val="1200"/>
              </a:spcBef>
              <a:buClr>
                <a:schemeClr val="accent1"/>
              </a:buClr>
              <a:buSzPct val="100000"/>
              <a:buFont typeface="Noto Sans Symbols"/>
              <a:buChar char="•"/>
            </a:pPr>
            <a:r>
              <a:rPr lang="en-US" sz="2000" b="0" i="0" u="none" strike="noStrike" cap="none" dirty="0">
                <a:latin typeface="Arial"/>
                <a:ea typeface="Arial"/>
                <a:cs typeface="Arial"/>
                <a:sym typeface="Arial"/>
              </a:rPr>
              <a:t>Usage: </a:t>
            </a:r>
            <a:r>
              <a:rPr lang="en-US" sz="2000" b="0" i="0" u="none" strike="noStrike" cap="none" dirty="0" err="1">
                <a:latin typeface="Arial"/>
                <a:ea typeface="Arial"/>
                <a:cs typeface="Arial"/>
                <a:sym typeface="Arial"/>
              </a:rPr>
              <a:t>cf</a:t>
            </a:r>
            <a:r>
              <a:rPr lang="en-US" sz="2000" b="0" i="0" u="none" strike="noStrike" cap="none" dirty="0">
                <a:latin typeface="Arial"/>
                <a:ea typeface="Arial"/>
                <a:cs typeface="Arial"/>
                <a:sym typeface="Arial"/>
              </a:rPr>
              <a:t> logs [APP]</a:t>
            </a:r>
            <a:br>
              <a:rPr lang="en-US" sz="2000" b="0" i="0" u="none" strike="noStrike" cap="none" dirty="0">
                <a:latin typeface="Arial"/>
                <a:ea typeface="Arial"/>
                <a:cs typeface="Arial"/>
                <a:sym typeface="Arial"/>
              </a:rPr>
            </a:br>
            <a:r>
              <a:rPr lang="en-US" sz="2000" b="0" i="0" u="none" strike="noStrike" cap="none" dirty="0">
                <a:latin typeface="Arial"/>
                <a:ea typeface="Arial"/>
                <a:cs typeface="Arial"/>
                <a:sym typeface="Arial"/>
              </a:rPr>
              <a:t>Options:</a:t>
            </a:r>
            <a:br>
              <a:rPr lang="en-US" sz="2000" b="0" i="0" u="none" strike="noStrike" cap="none" dirty="0">
                <a:latin typeface="Arial"/>
                <a:ea typeface="Arial"/>
                <a:cs typeface="Arial"/>
                <a:sym typeface="Arial"/>
              </a:rPr>
            </a:br>
            <a:r>
              <a:rPr lang="en-US" sz="2000" b="0" i="0" u="none" strike="noStrike" cap="none" dirty="0">
                <a:latin typeface="Arial"/>
                <a:ea typeface="Arial"/>
                <a:cs typeface="Arial"/>
                <a:sym typeface="Arial"/>
              </a:rPr>
              <a:t>      --recent                 		Recent logs</a:t>
            </a:r>
          </a:p>
          <a:p>
            <a:pPr marL="228600" marR="0" lvl="0" indent="-228600" algn="l" rtl="0">
              <a:spcBef>
                <a:spcPts val="1200"/>
              </a:spcBef>
              <a:buClr>
                <a:schemeClr val="accent1"/>
              </a:buClr>
              <a:buSzPct val="100000"/>
              <a:buFont typeface="Noto Sans Symbols"/>
              <a:buChar char="•"/>
            </a:pPr>
            <a:r>
              <a:rPr lang="en-US" sz="2000" b="0" i="0" u="none" strike="noStrike" cap="none" dirty="0">
                <a:latin typeface="Arial"/>
                <a:ea typeface="Arial"/>
                <a:cs typeface="Arial"/>
                <a:sym typeface="Arial"/>
              </a:rPr>
              <a:t>Example:</a:t>
            </a:r>
          </a:p>
          <a:p>
            <a:pPr marL="228600" marR="0" lvl="0" indent="-228600" algn="l" rtl="0">
              <a:spcBef>
                <a:spcPts val="1200"/>
              </a:spcBef>
              <a:buClr>
                <a:schemeClr val="accent1"/>
              </a:buClr>
              <a:buSzPct val="100000"/>
              <a:buFont typeface="Noto Sans Symbols"/>
              <a:buNone/>
            </a:pPr>
            <a:endParaRPr sz="2000" b="0" i="0" u="none" strike="noStrike" cap="none" dirty="0">
              <a:solidFill>
                <a:schemeClr val="dk1"/>
              </a:solidFill>
              <a:latin typeface="Arial"/>
              <a:ea typeface="Arial"/>
              <a:cs typeface="Arial"/>
              <a:sym typeface="Arial"/>
            </a:endParaRPr>
          </a:p>
        </p:txBody>
      </p:sp>
      <p:pic>
        <p:nvPicPr>
          <p:cNvPr id="2" name="Picture 1" descr="Screen Shot 2015-12-23 at 8.41.22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7259" y="2603724"/>
            <a:ext cx="7542146" cy="1730449"/>
          </a:xfrm>
          <a:prstGeom prst="rect">
            <a:avLst/>
          </a:prstGeom>
        </p:spPr>
      </p:pic>
    </p:spTree>
    <p:extLst>
      <p:ext uri="{BB962C8B-B14F-4D97-AF65-F5344CB8AC3E}">
        <p14:creationId xmlns:p14="http://schemas.microsoft.com/office/powerpoint/2010/main" val="390056513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2006"/>
        <p:cNvGrpSpPr/>
        <p:nvPr/>
      </p:nvGrpSpPr>
      <p:grpSpPr>
        <a:xfrm>
          <a:off x="0" y="0"/>
          <a:ext cx="0" cy="0"/>
          <a:chOff x="0" y="0"/>
          <a:chExt cx="0" cy="0"/>
        </a:xfrm>
      </p:grpSpPr>
      <p:sp>
        <p:nvSpPr>
          <p:cNvPr id="2007" name="Shape 2007"/>
          <p:cNvSpPr txBox="1">
            <a:spLocks noGrp="1"/>
          </p:cNvSpPr>
          <p:nvPr>
            <p:ph type="title"/>
          </p:nvPr>
        </p:nvSpPr>
        <p:spPr>
          <a:prstGeom prst="rect">
            <a:avLst/>
          </a:prstGeom>
          <a:noFill/>
          <a:ln>
            <a:noFill/>
          </a:ln>
        </p:spPr>
        <p:txBody>
          <a:bodyPr lIns="0" tIns="0" rIns="0" bIns="0" anchor="t" anchorCtr="0">
            <a:noAutofit/>
          </a:bodyPr>
          <a:lstStyle/>
          <a:p>
            <a:pPr marL="0" marR="0" lvl="0" indent="0" algn="l" rtl="0">
              <a:lnSpc>
                <a:spcPct val="90000"/>
              </a:lnSpc>
              <a:spcBef>
                <a:spcPts val="0"/>
              </a:spcBef>
              <a:buClr>
                <a:schemeClr val="dk2"/>
              </a:buClr>
              <a:buSzPct val="25000"/>
              <a:buFont typeface="Arial"/>
              <a:buNone/>
            </a:pPr>
            <a:r>
              <a:rPr lang="en-US" sz="3200" b="0" i="0" u="none" strike="noStrike" cap="none" dirty="0" smtClean="0">
                <a:solidFill>
                  <a:srgbClr val="138A7E"/>
                </a:solidFill>
                <a:latin typeface="Arial"/>
                <a:ea typeface="Arial"/>
                <a:cs typeface="Arial"/>
                <a:sym typeface="Arial"/>
              </a:rPr>
              <a:t>Files</a:t>
            </a:r>
            <a:endParaRPr lang="en-US" sz="3200" b="0" i="0" u="none" strike="noStrike" cap="none" dirty="0">
              <a:solidFill>
                <a:srgbClr val="138A7E"/>
              </a:solidFill>
              <a:latin typeface="Arial"/>
              <a:ea typeface="Arial"/>
              <a:cs typeface="Arial"/>
              <a:sym typeface="Arial"/>
            </a:endParaRPr>
          </a:p>
        </p:txBody>
      </p:sp>
      <p:sp>
        <p:nvSpPr>
          <p:cNvPr id="2008" name="Shape 2008"/>
          <p:cNvSpPr txBox="1">
            <a:spLocks noGrp="1"/>
          </p:cNvSpPr>
          <p:nvPr>
            <p:ph type="body" sz="quarter" idx="10"/>
          </p:nvPr>
        </p:nvSpPr>
        <p:spPr>
          <a:prstGeom prst="rect">
            <a:avLst/>
          </a:prstGeom>
          <a:noFill/>
          <a:ln>
            <a:noFill/>
          </a:ln>
        </p:spPr>
        <p:txBody>
          <a:bodyPr lIns="0" tIns="0" rIns="0" bIns="0" anchor="t" anchorCtr="0">
            <a:noAutofit/>
          </a:bodyPr>
          <a:lstStyle/>
          <a:p>
            <a:pPr marL="228600" marR="0" lvl="0" indent="-228600" algn="l" rtl="0">
              <a:spcBef>
                <a:spcPts val="0"/>
              </a:spcBef>
              <a:buClr>
                <a:schemeClr val="accent1"/>
              </a:buClr>
              <a:buSzPct val="100000"/>
              <a:buFont typeface="Noto Sans Symbols"/>
              <a:buChar char="•"/>
            </a:pPr>
            <a:r>
              <a:rPr lang="en-US" sz="2000" b="0" i="0" u="none" strike="noStrike" cap="none" dirty="0" smtClean="0">
                <a:latin typeface="Arial"/>
                <a:ea typeface="Arial"/>
                <a:cs typeface="Arial"/>
                <a:sym typeface="Arial"/>
              </a:rPr>
              <a:t>Print out a list of files in a directory or the contents of specific files</a:t>
            </a:r>
            <a:endParaRPr lang="en-US" sz="2000" b="0" i="0" u="none" strike="noStrike" cap="none" dirty="0">
              <a:latin typeface="Arial"/>
              <a:ea typeface="Arial"/>
              <a:cs typeface="Arial"/>
              <a:sym typeface="Arial"/>
            </a:endParaRPr>
          </a:p>
          <a:p>
            <a:pPr marL="228600" marR="0" lvl="0" indent="-228600" algn="l" rtl="0">
              <a:spcBef>
                <a:spcPts val="1200"/>
              </a:spcBef>
              <a:buClr>
                <a:schemeClr val="accent1"/>
              </a:buClr>
              <a:buSzPct val="100000"/>
              <a:buFont typeface="Noto Sans Symbols"/>
              <a:buChar char="•"/>
            </a:pPr>
            <a:r>
              <a:rPr lang="en-US" sz="2000" b="0" i="0" u="none" strike="noStrike" cap="none" dirty="0">
                <a:latin typeface="Arial"/>
                <a:ea typeface="Arial"/>
                <a:cs typeface="Arial"/>
                <a:sym typeface="Arial"/>
              </a:rPr>
              <a:t>Usage: </a:t>
            </a:r>
            <a:r>
              <a:rPr lang="en-US" sz="2000" b="0" i="0" u="none" strike="noStrike" cap="none" dirty="0" err="1">
                <a:latin typeface="Arial"/>
                <a:ea typeface="Arial"/>
                <a:cs typeface="Arial"/>
                <a:sym typeface="Arial"/>
              </a:rPr>
              <a:t>cf</a:t>
            </a:r>
            <a:r>
              <a:rPr lang="en-US" sz="2000" b="0" i="0" u="none" strike="noStrike" cap="none" dirty="0">
                <a:latin typeface="Arial"/>
                <a:ea typeface="Arial"/>
                <a:cs typeface="Arial"/>
                <a:sym typeface="Arial"/>
              </a:rPr>
              <a:t> </a:t>
            </a:r>
            <a:r>
              <a:rPr lang="en-US" sz="2000" b="0" i="0" u="none" strike="noStrike" cap="none" dirty="0" smtClean="0">
                <a:latin typeface="Arial"/>
                <a:ea typeface="Arial"/>
                <a:cs typeface="Arial"/>
                <a:sym typeface="Arial"/>
              </a:rPr>
              <a:t>files APP_NAME [PATH] Options</a:t>
            </a:r>
            <a:r>
              <a:rPr lang="en-US" sz="2000" b="0" i="0" u="none" strike="noStrike" cap="none" dirty="0">
                <a:latin typeface="Arial"/>
                <a:ea typeface="Arial"/>
                <a:cs typeface="Arial"/>
                <a:sym typeface="Arial"/>
              </a:rPr>
              <a:t>:</a:t>
            </a:r>
            <a:br>
              <a:rPr lang="en-US" sz="2000" b="0" i="0" u="none" strike="noStrike" cap="none" dirty="0">
                <a:latin typeface="Arial"/>
                <a:ea typeface="Arial"/>
                <a:cs typeface="Arial"/>
                <a:sym typeface="Arial"/>
              </a:rPr>
            </a:br>
            <a:r>
              <a:rPr lang="en-US" sz="2000" b="0" i="0" u="none" strike="noStrike" cap="none" dirty="0">
                <a:latin typeface="Arial"/>
                <a:ea typeface="Arial"/>
                <a:cs typeface="Arial"/>
                <a:sym typeface="Arial"/>
              </a:rPr>
              <a:t>      </a:t>
            </a:r>
            <a:r>
              <a:rPr lang="en-US" sz="2000" b="0" i="0" u="none" strike="noStrike" cap="none" dirty="0" smtClean="0">
                <a:latin typeface="Arial"/>
                <a:ea typeface="Arial"/>
                <a:cs typeface="Arial"/>
                <a:sym typeface="Arial"/>
              </a:rPr>
              <a:t>-</a:t>
            </a:r>
            <a:r>
              <a:rPr lang="en-US" sz="2000" b="0" i="0" u="none" strike="noStrike" cap="none" dirty="0" err="1" smtClean="0">
                <a:latin typeface="Arial"/>
                <a:ea typeface="Arial"/>
                <a:cs typeface="Arial"/>
                <a:sym typeface="Arial"/>
              </a:rPr>
              <a:t>i</a:t>
            </a:r>
            <a:r>
              <a:rPr lang="en-US" sz="2000" b="0" i="0" u="none" strike="noStrike" cap="none" dirty="0">
                <a:latin typeface="Arial"/>
                <a:ea typeface="Arial"/>
                <a:cs typeface="Arial"/>
                <a:sym typeface="Arial"/>
              </a:rPr>
              <a:t>		</a:t>
            </a:r>
            <a:r>
              <a:rPr lang="en-US" sz="2000" b="0" i="0" u="none" strike="noStrike" cap="none" dirty="0" smtClean="0">
                <a:latin typeface="Arial"/>
                <a:ea typeface="Arial"/>
                <a:cs typeface="Arial"/>
                <a:sym typeface="Arial"/>
              </a:rPr>
              <a:t>Instance</a:t>
            </a:r>
            <a:endParaRPr lang="en-US" sz="2000" b="0" i="0" u="none" strike="noStrike" cap="none" dirty="0">
              <a:latin typeface="Arial"/>
              <a:ea typeface="Arial"/>
              <a:cs typeface="Arial"/>
              <a:sym typeface="Arial"/>
            </a:endParaRPr>
          </a:p>
          <a:p>
            <a:pPr marL="228600" marR="0" lvl="0" indent="-228600" algn="l" rtl="0">
              <a:spcBef>
                <a:spcPts val="1200"/>
              </a:spcBef>
              <a:buClr>
                <a:schemeClr val="accent1"/>
              </a:buClr>
              <a:buSzPct val="100000"/>
              <a:buFont typeface="Noto Sans Symbols"/>
              <a:buChar char="•"/>
            </a:pPr>
            <a:r>
              <a:rPr lang="en-US" sz="2000" b="0" i="0" u="none" strike="noStrike" cap="none" dirty="0">
                <a:latin typeface="Arial"/>
                <a:ea typeface="Arial"/>
                <a:cs typeface="Arial"/>
                <a:sym typeface="Arial"/>
              </a:rPr>
              <a:t>Example:</a:t>
            </a:r>
          </a:p>
          <a:p>
            <a:pPr marL="228600" marR="0" lvl="0" indent="-228600" algn="l" rtl="0">
              <a:spcBef>
                <a:spcPts val="1200"/>
              </a:spcBef>
              <a:buClr>
                <a:schemeClr val="accent1"/>
              </a:buClr>
              <a:buSzPct val="100000"/>
              <a:buFont typeface="Noto Sans Symbols"/>
              <a:buNone/>
            </a:pPr>
            <a:endParaRPr sz="2000" b="0" i="0" u="none" strike="noStrike" cap="none" dirty="0">
              <a:solidFill>
                <a:schemeClr val="dk1"/>
              </a:solidFill>
              <a:latin typeface="Arial"/>
              <a:ea typeface="Arial"/>
              <a:cs typeface="Arial"/>
              <a:sym typeface="Arial"/>
            </a:endParaRPr>
          </a:p>
        </p:txBody>
      </p:sp>
      <p:pic>
        <p:nvPicPr>
          <p:cNvPr id="4" name="Picture 3" descr="Screen Shot 2015-12-23 at 8.44.2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6211" y="2855958"/>
            <a:ext cx="7832957" cy="1906492"/>
          </a:xfrm>
          <a:prstGeom prst="rect">
            <a:avLst/>
          </a:prstGeom>
        </p:spPr>
      </p:pic>
    </p:spTree>
    <p:extLst>
      <p:ext uri="{BB962C8B-B14F-4D97-AF65-F5344CB8AC3E}">
        <p14:creationId xmlns:p14="http://schemas.microsoft.com/office/powerpoint/2010/main" val="161153232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52" name="Rounded Rectangle 51"/>
          <p:cNvSpPr/>
          <p:nvPr/>
        </p:nvSpPr>
        <p:spPr>
          <a:xfrm>
            <a:off x="3121471" y="1358557"/>
            <a:ext cx="4938795" cy="3488267"/>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a:defRPr/>
            </a:pPr>
            <a:endParaRPr lang="en-US" sz="1600" dirty="0">
              <a:solidFill>
                <a:srgbClr val="008881"/>
              </a:solidFill>
              <a:latin typeface="Arial"/>
            </a:endParaRPr>
          </a:p>
        </p:txBody>
      </p:sp>
      <p:sp>
        <p:nvSpPr>
          <p:cNvPr id="119" name="Shape 119"/>
          <p:cNvSpPr txBox="1">
            <a:spLocks noGrp="1"/>
          </p:cNvSpPr>
          <p:nvPr>
            <p:ph type="title"/>
          </p:nvPr>
        </p:nvSpPr>
        <p:spPr>
          <a:prstGeom prst="rect">
            <a:avLst/>
          </a:prstGeom>
          <a:noFill/>
          <a:ln>
            <a:noFill/>
          </a:ln>
        </p:spPr>
        <p:txBody>
          <a:bodyPr lIns="0" tIns="0" rIns="0" bIns="0" anchor="t" anchorCtr="0">
            <a:noAutofit/>
          </a:bodyPr>
          <a:lstStyle/>
          <a:p>
            <a:pPr marL="0" marR="0" lvl="0" indent="0" algn="l" rtl="0">
              <a:lnSpc>
                <a:spcPct val="90000"/>
              </a:lnSpc>
              <a:spcBef>
                <a:spcPts val="0"/>
              </a:spcBef>
              <a:buClr>
                <a:schemeClr val="dk2"/>
              </a:buClr>
              <a:buSzPct val="25000"/>
              <a:buFont typeface="Arial"/>
              <a:buNone/>
            </a:pPr>
            <a:r>
              <a:rPr lang="en-US" sz="2800" dirty="0">
                <a:solidFill>
                  <a:srgbClr val="138A7E"/>
                </a:solidFill>
              </a:rPr>
              <a:t>Diego </a:t>
            </a:r>
            <a:r>
              <a:rPr lang="en-US" sz="2800" dirty="0" smtClean="0">
                <a:solidFill>
                  <a:srgbClr val="138A7E"/>
                </a:solidFill>
              </a:rPr>
              <a:t>for PCF</a:t>
            </a:r>
            <a:br>
              <a:rPr lang="en-US" sz="2800" dirty="0" smtClean="0">
                <a:solidFill>
                  <a:srgbClr val="138A7E"/>
                </a:solidFill>
              </a:rPr>
            </a:br>
            <a:r>
              <a:rPr lang="en-US" sz="1800" dirty="0" smtClean="0">
                <a:solidFill>
                  <a:srgbClr val="138A7E"/>
                </a:solidFill>
              </a:rPr>
              <a:t>SSH access to containers</a:t>
            </a:r>
            <a:endParaRPr lang="en-US" sz="1800" dirty="0">
              <a:solidFill>
                <a:srgbClr val="138A7E"/>
              </a:solidFill>
            </a:endParaRPr>
          </a:p>
        </p:txBody>
      </p:sp>
      <p:sp>
        <p:nvSpPr>
          <p:cNvPr id="26" name="Rounded Rectangle 25"/>
          <p:cNvSpPr/>
          <p:nvPr/>
        </p:nvSpPr>
        <p:spPr bwMode="auto">
          <a:xfrm>
            <a:off x="4705331" y="1519424"/>
            <a:ext cx="1845732" cy="495800"/>
          </a:xfrm>
          <a:prstGeom prst="roundRect">
            <a:avLst>
              <a:gd name="adj" fmla="val 2039"/>
            </a:avLst>
          </a:prstGeom>
          <a:solidFill>
            <a:srgbClr val="33928A"/>
          </a:solidFill>
          <a:ln w="41275">
            <a:noFill/>
            <a:round/>
            <a:headEnd/>
            <a:tailEnd/>
          </a:ln>
        </p:spPr>
        <p:txBody>
          <a:bodyPr wrap="none" lIns="91440" tIns="0" rIns="91440" bIns="0" rtlCol="0" anchor="t"/>
          <a:lstStyle/>
          <a:p>
            <a:pPr algn="ctr"/>
            <a:r>
              <a:rPr lang="en-US" sz="1200" dirty="0" smtClean="0">
                <a:solidFill>
                  <a:prstClr val="white">
                    <a:lumMod val="95000"/>
                  </a:prstClr>
                </a:solidFill>
                <a:latin typeface="Calibri"/>
              </a:rPr>
              <a:t>SSH Proxy Server</a:t>
            </a:r>
            <a:endParaRPr lang="en-US" sz="1200" dirty="0">
              <a:solidFill>
                <a:prstClr val="white">
                  <a:lumMod val="95000"/>
                </a:prstClr>
              </a:solidFill>
              <a:latin typeface="Calibri"/>
            </a:endParaRPr>
          </a:p>
        </p:txBody>
      </p:sp>
      <p:grpSp>
        <p:nvGrpSpPr>
          <p:cNvPr id="36" name="Group 35"/>
          <p:cNvGrpSpPr/>
          <p:nvPr/>
        </p:nvGrpSpPr>
        <p:grpSpPr>
          <a:xfrm>
            <a:off x="4123621" y="3123670"/>
            <a:ext cx="2879341" cy="1582982"/>
            <a:chOff x="1817486" y="2686842"/>
            <a:chExt cx="2879341" cy="1687215"/>
          </a:xfrm>
        </p:grpSpPr>
        <p:grpSp>
          <p:nvGrpSpPr>
            <p:cNvPr id="7" name="Group 6"/>
            <p:cNvGrpSpPr/>
            <p:nvPr/>
          </p:nvGrpSpPr>
          <p:grpSpPr>
            <a:xfrm>
              <a:off x="1817486" y="2686842"/>
              <a:ext cx="2879341" cy="1687215"/>
              <a:chOff x="6426201" y="1225074"/>
              <a:chExt cx="1845732" cy="1081548"/>
            </a:xfrm>
          </p:grpSpPr>
          <p:sp>
            <p:nvSpPr>
              <p:cNvPr id="8" name="Rounded Rectangle 7"/>
              <p:cNvSpPr/>
              <p:nvPr/>
            </p:nvSpPr>
            <p:spPr bwMode="auto">
              <a:xfrm>
                <a:off x="6426201" y="1225074"/>
                <a:ext cx="1845732" cy="1081548"/>
              </a:xfrm>
              <a:prstGeom prst="roundRect">
                <a:avLst>
                  <a:gd name="adj" fmla="val 2039"/>
                </a:avLst>
              </a:prstGeom>
              <a:solidFill>
                <a:srgbClr val="33928A"/>
              </a:solidFill>
              <a:ln w="41275">
                <a:noFill/>
                <a:round/>
                <a:headEnd/>
                <a:tailEnd/>
              </a:ln>
            </p:spPr>
            <p:txBody>
              <a:bodyPr wrap="none" lIns="91440" tIns="0" rIns="91440" bIns="0" rtlCol="0" anchor="t"/>
              <a:lstStyle/>
              <a:p>
                <a:pPr algn="ctr"/>
                <a:endParaRPr lang="en-US" sz="1200" dirty="0">
                  <a:solidFill>
                    <a:prstClr val="white">
                      <a:lumMod val="95000"/>
                    </a:prstClr>
                  </a:solidFill>
                  <a:latin typeface="Calibri"/>
                </a:endParaRPr>
              </a:p>
            </p:txBody>
          </p:sp>
          <p:sp>
            <p:nvSpPr>
              <p:cNvPr id="9" name="Oval 170"/>
              <p:cNvSpPr/>
              <p:nvPr/>
            </p:nvSpPr>
            <p:spPr>
              <a:xfrm>
                <a:off x="7907867" y="1294494"/>
                <a:ext cx="117807" cy="127774"/>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rgbClr val="FFFFFF"/>
                  </a:solidFill>
                  <a:latin typeface="Arial"/>
                </a:endParaRPr>
              </a:p>
            </p:txBody>
          </p:sp>
          <p:sp>
            <p:nvSpPr>
              <p:cNvPr id="23" name="Rounded Rectangle 22"/>
              <p:cNvSpPr/>
              <p:nvPr/>
            </p:nvSpPr>
            <p:spPr bwMode="auto">
              <a:xfrm>
                <a:off x="6594421" y="1536902"/>
                <a:ext cx="686911" cy="269211"/>
              </a:xfrm>
              <a:prstGeom prst="roundRect">
                <a:avLst>
                  <a:gd name="adj" fmla="val 10428"/>
                </a:avLst>
              </a:prstGeom>
              <a:noFill/>
              <a:ln w="12700" cmpd="sng">
                <a:solidFill>
                  <a:schemeClr val="bg1"/>
                </a:solidFill>
                <a:round/>
                <a:headEnd/>
                <a:tailEnd/>
              </a:ln>
            </p:spPr>
            <p:txBody>
              <a:bodyPr wrap="none" lIns="91440" tIns="0" rIns="91440" bIns="0" rtlCol="0" anchor="ctr"/>
              <a:lstStyle/>
              <a:p>
                <a:r>
                  <a:rPr lang="en-US" sz="1200" dirty="0" smtClean="0">
                    <a:solidFill>
                      <a:prstClr val="white">
                        <a:lumMod val="95000"/>
                      </a:prstClr>
                    </a:solidFill>
                    <a:latin typeface="Calibri"/>
                  </a:rPr>
                  <a:t>App</a:t>
                </a:r>
              </a:p>
            </p:txBody>
          </p:sp>
          <p:sp>
            <p:nvSpPr>
              <p:cNvPr id="20" name="Rounded Rectangle 19"/>
              <p:cNvSpPr/>
              <p:nvPr/>
            </p:nvSpPr>
            <p:spPr bwMode="auto">
              <a:xfrm>
                <a:off x="7415689" y="1536902"/>
                <a:ext cx="686911" cy="269211"/>
              </a:xfrm>
              <a:prstGeom prst="roundRect">
                <a:avLst>
                  <a:gd name="adj" fmla="val 10428"/>
                </a:avLst>
              </a:prstGeom>
              <a:noFill/>
              <a:ln w="12700" cmpd="sng">
                <a:solidFill>
                  <a:schemeClr val="bg1"/>
                </a:solidFill>
                <a:round/>
                <a:headEnd/>
                <a:tailEnd/>
              </a:ln>
            </p:spPr>
            <p:txBody>
              <a:bodyPr wrap="none" lIns="91440" tIns="0" rIns="91440" bIns="0" rtlCol="0" anchor="ctr"/>
              <a:lstStyle/>
              <a:p>
                <a:r>
                  <a:rPr lang="en-US" sz="1200" dirty="0" smtClean="0">
                    <a:solidFill>
                      <a:prstClr val="white">
                        <a:lumMod val="95000"/>
                      </a:prstClr>
                    </a:solidFill>
                    <a:latin typeface="Calibri"/>
                  </a:rPr>
                  <a:t>App</a:t>
                </a:r>
              </a:p>
            </p:txBody>
          </p:sp>
          <p:sp>
            <p:nvSpPr>
              <p:cNvPr id="17" name="Rounded Rectangle 16"/>
              <p:cNvSpPr/>
              <p:nvPr/>
            </p:nvSpPr>
            <p:spPr bwMode="auto">
              <a:xfrm>
                <a:off x="6602888" y="1934835"/>
                <a:ext cx="686911" cy="269211"/>
              </a:xfrm>
              <a:prstGeom prst="roundRect">
                <a:avLst>
                  <a:gd name="adj" fmla="val 10428"/>
                </a:avLst>
              </a:prstGeom>
              <a:noFill/>
              <a:ln w="12700" cmpd="sng">
                <a:solidFill>
                  <a:schemeClr val="bg1"/>
                </a:solidFill>
                <a:round/>
                <a:headEnd/>
                <a:tailEnd/>
              </a:ln>
            </p:spPr>
            <p:txBody>
              <a:bodyPr wrap="none" lIns="91440" tIns="0" rIns="91440" bIns="0" rtlCol="0" anchor="ctr"/>
              <a:lstStyle/>
              <a:p>
                <a:r>
                  <a:rPr lang="en-US" sz="1200" dirty="0" smtClean="0">
                    <a:solidFill>
                      <a:prstClr val="white">
                        <a:lumMod val="95000"/>
                      </a:prstClr>
                    </a:solidFill>
                    <a:latin typeface="Calibri"/>
                  </a:rPr>
                  <a:t>App</a:t>
                </a:r>
              </a:p>
            </p:txBody>
          </p:sp>
          <p:sp>
            <p:nvSpPr>
              <p:cNvPr id="14" name="Rounded Rectangle 13"/>
              <p:cNvSpPr/>
              <p:nvPr/>
            </p:nvSpPr>
            <p:spPr bwMode="auto">
              <a:xfrm>
                <a:off x="7424156" y="1926369"/>
                <a:ext cx="686911" cy="269211"/>
              </a:xfrm>
              <a:prstGeom prst="roundRect">
                <a:avLst>
                  <a:gd name="adj" fmla="val 10428"/>
                </a:avLst>
              </a:prstGeom>
              <a:noFill/>
              <a:ln w="12700" cmpd="sng">
                <a:solidFill>
                  <a:schemeClr val="bg1"/>
                </a:solidFill>
                <a:round/>
                <a:headEnd/>
                <a:tailEnd/>
              </a:ln>
            </p:spPr>
            <p:txBody>
              <a:bodyPr wrap="none" lIns="91440" tIns="0" rIns="91440" bIns="0" rtlCol="0" anchor="ctr"/>
              <a:lstStyle/>
              <a:p>
                <a:r>
                  <a:rPr lang="en-US" sz="1200" dirty="0" smtClean="0">
                    <a:solidFill>
                      <a:prstClr val="white">
                        <a:lumMod val="95000"/>
                      </a:prstClr>
                    </a:solidFill>
                    <a:latin typeface="Calibri"/>
                  </a:rPr>
                  <a:t>App</a:t>
                </a:r>
              </a:p>
            </p:txBody>
          </p:sp>
        </p:grpSp>
        <p:pic>
          <p:nvPicPr>
            <p:cNvPr id="3" name="Picture 2" descr="ssh_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46269" y="3186386"/>
              <a:ext cx="391160" cy="391160"/>
            </a:xfrm>
            <a:prstGeom prst="rect">
              <a:avLst/>
            </a:prstGeom>
          </p:spPr>
        </p:pic>
        <p:pic>
          <p:nvPicPr>
            <p:cNvPr id="29" name="Picture 28" descr="ssh_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32313" y="3186386"/>
              <a:ext cx="391160" cy="391160"/>
            </a:xfrm>
            <a:prstGeom prst="rect">
              <a:avLst/>
            </a:prstGeom>
          </p:spPr>
        </p:pic>
        <p:pic>
          <p:nvPicPr>
            <p:cNvPr id="30" name="Picture 29" descr="ssh_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73423" y="3807162"/>
              <a:ext cx="391160" cy="391160"/>
            </a:xfrm>
            <a:prstGeom prst="rect">
              <a:avLst/>
            </a:prstGeom>
          </p:spPr>
        </p:pic>
        <p:pic>
          <p:nvPicPr>
            <p:cNvPr id="31" name="Picture 30" descr="ssh_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54716" y="3800024"/>
              <a:ext cx="391160" cy="391160"/>
            </a:xfrm>
            <a:prstGeom prst="rect">
              <a:avLst/>
            </a:prstGeom>
          </p:spPr>
        </p:pic>
      </p:grpSp>
      <p:cxnSp>
        <p:nvCxnSpPr>
          <p:cNvPr id="33" name="Straight Arrow Connector 32"/>
          <p:cNvCxnSpPr/>
          <p:nvPr/>
        </p:nvCxnSpPr>
        <p:spPr>
          <a:xfrm>
            <a:off x="5636664" y="2098976"/>
            <a:ext cx="0" cy="948819"/>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33"/>
          <p:cNvSpPr/>
          <p:nvPr/>
        </p:nvSpPr>
        <p:spPr>
          <a:xfrm>
            <a:off x="699417" y="1508385"/>
            <a:ext cx="2132395" cy="307777"/>
          </a:xfrm>
          <a:prstGeom prst="rect">
            <a:avLst/>
          </a:prstGeom>
        </p:spPr>
        <p:txBody>
          <a:bodyPr wrap="square">
            <a:spAutoFit/>
          </a:bodyPr>
          <a:lstStyle/>
          <a:p>
            <a:pPr algn="r"/>
            <a:r>
              <a:rPr lang="en-US" dirty="0" smtClean="0">
                <a:solidFill>
                  <a:srgbClr val="00685D"/>
                </a:solidFill>
                <a:latin typeface="Calibri"/>
              </a:rPr>
              <a:t>&gt; </a:t>
            </a:r>
            <a:r>
              <a:rPr lang="en-US" dirty="0" err="1" smtClean="0">
                <a:solidFill>
                  <a:srgbClr val="00685D"/>
                </a:solidFill>
                <a:latin typeface="Calibri"/>
              </a:rPr>
              <a:t>cf</a:t>
            </a:r>
            <a:r>
              <a:rPr lang="en-US" dirty="0" smtClean="0">
                <a:solidFill>
                  <a:srgbClr val="00685D"/>
                </a:solidFill>
                <a:latin typeface="Calibri"/>
              </a:rPr>
              <a:t> </a:t>
            </a:r>
            <a:r>
              <a:rPr lang="en-US" dirty="0" err="1">
                <a:solidFill>
                  <a:srgbClr val="00685D"/>
                </a:solidFill>
                <a:latin typeface="Calibri"/>
              </a:rPr>
              <a:t>ssh</a:t>
            </a:r>
            <a:r>
              <a:rPr lang="en-US" dirty="0">
                <a:solidFill>
                  <a:srgbClr val="00685D"/>
                </a:solidFill>
                <a:latin typeface="Calibri"/>
              </a:rPr>
              <a:t> my-awesome-app</a:t>
            </a:r>
          </a:p>
        </p:txBody>
      </p:sp>
      <p:sp>
        <p:nvSpPr>
          <p:cNvPr id="39" name="Rectangle 38"/>
          <p:cNvSpPr/>
          <p:nvPr/>
        </p:nvSpPr>
        <p:spPr>
          <a:xfrm>
            <a:off x="5654022" y="2049585"/>
            <a:ext cx="1230402" cy="276999"/>
          </a:xfrm>
          <a:prstGeom prst="rect">
            <a:avLst/>
          </a:prstGeom>
        </p:spPr>
        <p:txBody>
          <a:bodyPr wrap="square">
            <a:spAutoFit/>
          </a:bodyPr>
          <a:lstStyle/>
          <a:p>
            <a:r>
              <a:rPr lang="en-US" sz="1200" dirty="0" smtClean="0">
                <a:solidFill>
                  <a:srgbClr val="00685D"/>
                </a:solidFill>
                <a:latin typeface="Zapf Dingbats"/>
                <a:ea typeface="Zapf Dingbats"/>
                <a:cs typeface="Zapf Dingbats"/>
                <a:sym typeface="Zapf Dingbats"/>
              </a:rPr>
              <a:t>✓ </a:t>
            </a:r>
            <a:r>
              <a:rPr lang="en-US" sz="1200" dirty="0" smtClean="0">
                <a:solidFill>
                  <a:srgbClr val="00685D"/>
                </a:solidFill>
                <a:latin typeface="Calibri"/>
              </a:rPr>
              <a:t>Authenticate</a:t>
            </a:r>
            <a:endParaRPr lang="en-US" sz="1200" dirty="0">
              <a:solidFill>
                <a:srgbClr val="00685D"/>
              </a:solidFill>
              <a:latin typeface="Calibri"/>
            </a:endParaRPr>
          </a:p>
        </p:txBody>
      </p:sp>
      <p:sp>
        <p:nvSpPr>
          <p:cNvPr id="40" name="Rectangle 39"/>
          <p:cNvSpPr/>
          <p:nvPr/>
        </p:nvSpPr>
        <p:spPr>
          <a:xfrm>
            <a:off x="5646124" y="2282652"/>
            <a:ext cx="1787618" cy="276999"/>
          </a:xfrm>
          <a:prstGeom prst="rect">
            <a:avLst/>
          </a:prstGeom>
        </p:spPr>
        <p:txBody>
          <a:bodyPr wrap="square">
            <a:spAutoFit/>
          </a:bodyPr>
          <a:lstStyle/>
          <a:p>
            <a:r>
              <a:rPr lang="en-US" sz="1200" dirty="0" smtClean="0">
                <a:solidFill>
                  <a:srgbClr val="00685D"/>
                </a:solidFill>
                <a:latin typeface="Zapf Dingbats"/>
                <a:ea typeface="Zapf Dingbats"/>
                <a:cs typeface="Zapf Dingbats"/>
                <a:sym typeface="Zapf Dingbats"/>
              </a:rPr>
              <a:t>✓ </a:t>
            </a:r>
            <a:r>
              <a:rPr lang="en-US" sz="1200" dirty="0" smtClean="0">
                <a:solidFill>
                  <a:srgbClr val="00685D"/>
                </a:solidFill>
                <a:latin typeface="Calibri"/>
              </a:rPr>
              <a:t>Locate target container</a:t>
            </a:r>
            <a:endParaRPr lang="en-US" sz="1200" dirty="0">
              <a:solidFill>
                <a:srgbClr val="00685D"/>
              </a:solidFill>
              <a:latin typeface="Calibri"/>
            </a:endParaRPr>
          </a:p>
        </p:txBody>
      </p:sp>
      <p:sp>
        <p:nvSpPr>
          <p:cNvPr id="41" name="Rectangle 40"/>
          <p:cNvSpPr/>
          <p:nvPr/>
        </p:nvSpPr>
        <p:spPr>
          <a:xfrm>
            <a:off x="5630667" y="2527535"/>
            <a:ext cx="2124807" cy="276999"/>
          </a:xfrm>
          <a:prstGeom prst="rect">
            <a:avLst/>
          </a:prstGeom>
        </p:spPr>
        <p:txBody>
          <a:bodyPr wrap="square">
            <a:spAutoFit/>
          </a:bodyPr>
          <a:lstStyle/>
          <a:p>
            <a:r>
              <a:rPr lang="en-US" sz="1200" dirty="0" smtClean="0">
                <a:solidFill>
                  <a:srgbClr val="00685D"/>
                </a:solidFill>
                <a:latin typeface="Zapf Dingbats"/>
                <a:ea typeface="Zapf Dingbats"/>
                <a:cs typeface="Zapf Dingbats"/>
                <a:sym typeface="Zapf Dingbats"/>
              </a:rPr>
              <a:t>✓ </a:t>
            </a:r>
            <a:r>
              <a:rPr lang="en-US" sz="1200" dirty="0" smtClean="0">
                <a:solidFill>
                  <a:srgbClr val="00685D"/>
                </a:solidFill>
                <a:latin typeface="Calibri"/>
              </a:rPr>
              <a:t>Connect to the </a:t>
            </a:r>
            <a:r>
              <a:rPr lang="en-US" sz="1200" dirty="0" err="1" smtClean="0">
                <a:solidFill>
                  <a:srgbClr val="00685D"/>
                </a:solidFill>
                <a:latin typeface="Calibri"/>
              </a:rPr>
              <a:t>ssh</a:t>
            </a:r>
            <a:r>
              <a:rPr lang="en-US" sz="1200" dirty="0" smtClean="0">
                <a:solidFill>
                  <a:srgbClr val="00685D"/>
                </a:solidFill>
                <a:latin typeface="Calibri"/>
              </a:rPr>
              <a:t> daemon</a:t>
            </a:r>
            <a:endParaRPr lang="en-US" sz="1200" dirty="0">
              <a:solidFill>
                <a:srgbClr val="00685D"/>
              </a:solidFill>
              <a:latin typeface="Calibri"/>
            </a:endParaRPr>
          </a:p>
        </p:txBody>
      </p:sp>
      <p:sp>
        <p:nvSpPr>
          <p:cNvPr id="42" name="Rectangle 41"/>
          <p:cNvSpPr/>
          <p:nvPr/>
        </p:nvSpPr>
        <p:spPr>
          <a:xfrm>
            <a:off x="5637089" y="2753862"/>
            <a:ext cx="2008309" cy="276999"/>
          </a:xfrm>
          <a:prstGeom prst="rect">
            <a:avLst/>
          </a:prstGeom>
        </p:spPr>
        <p:txBody>
          <a:bodyPr wrap="square">
            <a:spAutoFit/>
          </a:bodyPr>
          <a:lstStyle/>
          <a:p>
            <a:r>
              <a:rPr lang="en-US" sz="1200" dirty="0" smtClean="0">
                <a:solidFill>
                  <a:srgbClr val="00685D"/>
                </a:solidFill>
                <a:latin typeface="Zapf Dingbats"/>
                <a:ea typeface="Zapf Dingbats"/>
                <a:cs typeface="Zapf Dingbats"/>
                <a:sym typeface="Zapf Dingbats"/>
              </a:rPr>
              <a:t>✓ </a:t>
            </a:r>
            <a:r>
              <a:rPr lang="en-US" sz="1200" dirty="0" smtClean="0">
                <a:solidFill>
                  <a:srgbClr val="00685D"/>
                </a:solidFill>
                <a:latin typeface="Calibri"/>
              </a:rPr>
              <a:t>Manage communication</a:t>
            </a:r>
            <a:endParaRPr lang="en-US" sz="1200" dirty="0">
              <a:solidFill>
                <a:srgbClr val="00685D"/>
              </a:solidFill>
              <a:latin typeface="Calibri"/>
            </a:endParaRPr>
          </a:p>
        </p:txBody>
      </p:sp>
      <p:cxnSp>
        <p:nvCxnSpPr>
          <p:cNvPr id="53" name="Straight Arrow Connector 52"/>
          <p:cNvCxnSpPr/>
          <p:nvPr/>
        </p:nvCxnSpPr>
        <p:spPr>
          <a:xfrm>
            <a:off x="1765615" y="1926972"/>
            <a:ext cx="1012905" cy="0"/>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5" name="Rounded Rectangle 9"/>
          <p:cNvSpPr/>
          <p:nvPr/>
        </p:nvSpPr>
        <p:spPr>
          <a:xfrm>
            <a:off x="5536256" y="1745650"/>
            <a:ext cx="141958" cy="181322"/>
          </a:xfrm>
          <a:custGeom>
            <a:avLst/>
            <a:gdLst/>
            <a:ahLst/>
            <a:cxnLst/>
            <a:rect l="l" t="t"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News Gothic MT"/>
            </a:endParaRPr>
          </a:p>
        </p:txBody>
      </p:sp>
      <p:sp>
        <p:nvSpPr>
          <p:cNvPr id="49" name="TextBox 48"/>
          <p:cNvSpPr txBox="1"/>
          <p:nvPr/>
        </p:nvSpPr>
        <p:spPr>
          <a:xfrm>
            <a:off x="5147527" y="3190335"/>
            <a:ext cx="825867" cy="276999"/>
          </a:xfrm>
          <a:prstGeom prst="rect">
            <a:avLst/>
          </a:prstGeom>
          <a:noFill/>
        </p:spPr>
        <p:txBody>
          <a:bodyPr wrap="none" rtlCol="0">
            <a:spAutoFit/>
          </a:bodyPr>
          <a:lstStyle/>
          <a:p>
            <a:r>
              <a:rPr lang="en-US" sz="1200" dirty="0" smtClean="0">
                <a:solidFill>
                  <a:prstClr val="white">
                    <a:lumMod val="95000"/>
                  </a:prstClr>
                </a:solidFill>
                <a:latin typeface="Calibri"/>
              </a:rPr>
              <a:t>DEA /CELL</a:t>
            </a:r>
            <a:endParaRPr lang="en-US" sz="1200" dirty="0">
              <a:solidFill>
                <a:prstClr val="white">
                  <a:lumMod val="95000"/>
                </a:prstClr>
              </a:solidFill>
              <a:latin typeface="Calibri"/>
            </a:endParaRPr>
          </a:p>
        </p:txBody>
      </p:sp>
    </p:spTree>
    <p:extLst>
      <p:ext uri="{BB962C8B-B14F-4D97-AF65-F5344CB8AC3E}">
        <p14:creationId xmlns:p14="http://schemas.microsoft.com/office/powerpoint/2010/main" val="3719685491"/>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nodeType="clickEffect">
                                  <p:stCondLst>
                                    <p:cond delay="0"/>
                                  </p:stCondLst>
                                  <p:childTnLst>
                                    <p:set>
                                      <p:cBhvr>
                                        <p:cTn id="10" dur="1" fill="hold">
                                          <p:stCondLst>
                                            <p:cond delay="0"/>
                                          </p:stCondLst>
                                        </p:cTn>
                                        <p:tgtEl>
                                          <p:spTgt spid="53"/>
                                        </p:tgtEl>
                                        <p:attrNameLst>
                                          <p:attrName>style.visibility</p:attrName>
                                        </p:attrNameLst>
                                      </p:cBhvr>
                                      <p:to>
                                        <p:strVal val="visible"/>
                                      </p:to>
                                    </p:set>
                                    <p:animEffect transition="in" filter="wipe(left)">
                                      <p:cBhvr>
                                        <p:cTn id="11" dur="400"/>
                                        <p:tgtEl>
                                          <p:spTgt spid="53"/>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39"/>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40"/>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41"/>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9" grpId="0"/>
      <p:bldP spid="40" grpId="0"/>
      <p:bldP spid="41" grpId="0"/>
      <p:bldP spid="42"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Stocksy_txp157cab05rEJ000_Medium_423382.jpg"/>
          <p:cNvPicPr>
            <a:picLocks noChangeAspect="1"/>
          </p:cNvPicPr>
          <p:nvPr/>
        </p:nvPicPr>
        <p:blipFill>
          <a:blip r:embed="rId3"/>
          <a:srcRect t="15584"/>
          <a:stretch>
            <a:fillRect/>
          </a:stretch>
        </p:blipFill>
        <p:spPr>
          <a:xfrm>
            <a:off x="0" y="0"/>
            <a:ext cx="9144000" cy="5143500"/>
          </a:xfrm>
          <a:prstGeom prst="rect">
            <a:avLst/>
          </a:prstGeom>
        </p:spPr>
      </p:pic>
      <p:sp>
        <p:nvSpPr>
          <p:cNvPr id="20" name="Rectangle 19"/>
          <p:cNvSpPr/>
          <p:nvPr/>
        </p:nvSpPr>
        <p:spPr>
          <a:xfrm>
            <a:off x="0" y="0"/>
            <a:ext cx="9144000" cy="5143500"/>
          </a:xfrm>
          <a:prstGeom prst="rect">
            <a:avLst/>
          </a:prstGeom>
          <a:gradFill flip="none" rotWithShape="1">
            <a:gsLst>
              <a:gs pos="8000">
                <a:srgbClr val="000000">
                  <a:alpha val="0"/>
                </a:srgbClr>
              </a:gs>
              <a:gs pos="54000">
                <a:srgbClr val="000000">
                  <a:alpha val="86000"/>
                </a:srgbClr>
              </a:gs>
              <a:gs pos="83000">
                <a:srgbClr val="000000">
                  <a:alpha val="89000"/>
                </a:srgbClr>
              </a:gs>
            </a:gsLst>
            <a:lin ang="16500000" scaled="0"/>
            <a:tileRect/>
          </a:gradFill>
          <a:ln w="44450" cap="flat" cmpd="sng" algn="ctr">
            <a:noFill/>
            <a:prstDash val="solid"/>
            <a:round/>
            <a:headEnd type="none" w="med" len="med"/>
            <a:tailEnd type="none" w="med" len="med"/>
          </a:ln>
          <a:effectLst/>
        </p:spPr>
        <p:txBody>
          <a:bodyPr lIns="68579" tIns="34289" rIns="68579" bIns="34289" rtlCol="0" anchor="ctr"/>
          <a:lstStyle/>
          <a:p>
            <a:pPr algn="ctr">
              <a:defRPr/>
            </a:pPr>
            <a:endParaRPr lang="en-US" kern="0">
              <a:solidFill>
                <a:srgbClr val="FFFFFF"/>
              </a:solidFill>
              <a:latin typeface="News Gothic MT"/>
            </a:endParaRPr>
          </a:p>
        </p:txBody>
      </p:sp>
      <p:cxnSp>
        <p:nvCxnSpPr>
          <p:cNvPr id="40" name="Straight Connector 39"/>
          <p:cNvCxnSpPr/>
          <p:nvPr/>
        </p:nvCxnSpPr>
        <p:spPr>
          <a:xfrm>
            <a:off x="596900" y="2111130"/>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596900" y="3428754"/>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8" name="Shape 1014"/>
          <p:cNvSpPr txBox="1">
            <a:spLocks/>
          </p:cNvSpPr>
          <p:nvPr/>
        </p:nvSpPr>
        <p:spPr>
          <a:xfrm>
            <a:off x="1820794" y="1336859"/>
            <a:ext cx="5209487" cy="460500"/>
          </a:xfrm>
          <a:prstGeom prst="rect">
            <a:avLst/>
          </a:prstGeom>
          <a:noFill/>
          <a:ln>
            <a:noFill/>
          </a:ln>
        </p:spPr>
        <p:txBody>
          <a:bodyPr lIns="0" tIns="0" rIns="0" bIns="0" anchor="t" anchorCtr="0">
            <a:noAutofit/>
          </a:bodyPr>
          <a:lstStyle/>
          <a:p>
            <a:pPr algn="dist">
              <a:lnSpc>
                <a:spcPct val="90000"/>
              </a:lnSpc>
              <a:buSzPct val="25000"/>
              <a:defRPr/>
            </a:pPr>
            <a:endParaRPr lang="en" sz="4500" b="1" kern="0" cap="all" dirty="0">
              <a:solidFill>
                <a:srgbClr val="008881"/>
              </a:solidFill>
              <a:latin typeface="News Gothic MT"/>
              <a:ea typeface="Arial"/>
              <a:cs typeface="Arial"/>
              <a:sym typeface="Arial"/>
            </a:endParaRPr>
          </a:p>
        </p:txBody>
      </p:sp>
      <p:sp>
        <p:nvSpPr>
          <p:cNvPr id="10" name="Shape 1163"/>
          <p:cNvSpPr txBox="1">
            <a:spLocks/>
          </p:cNvSpPr>
          <p:nvPr/>
        </p:nvSpPr>
        <p:spPr bwMode="gray">
          <a:xfrm>
            <a:off x="205956" y="2553542"/>
            <a:ext cx="8410499" cy="460500"/>
          </a:xfrm>
          <a:prstGeom prst="rect">
            <a:avLst/>
          </a:prstGeom>
          <a:noFill/>
          <a:ln>
            <a:noFill/>
          </a:ln>
        </p:spPr>
        <p:txBody>
          <a:bodyPr lIns="0" tIns="0" rIns="0" bIns="0" anchor="t" anchorCtr="0">
            <a:noAutofit/>
          </a:bodyPr>
          <a:lstStyle>
            <a:defPPr marR="0" algn="l" rtl="0">
              <a:lnSpc>
                <a:spcPct val="100000"/>
              </a:lnSpc>
              <a:spcBef>
                <a:spcPts val="0"/>
              </a:spcBef>
              <a:spcAft>
                <a:spcPts val="0"/>
              </a:spcAft>
            </a:defPPr>
            <a:lvl1pPr marR="0" algn="l" rtl="0">
              <a:lnSpc>
                <a:spcPct val="90000"/>
              </a:lnSpc>
              <a:spcBef>
                <a:spcPts val="0"/>
              </a:spcBef>
              <a:spcAft>
                <a:spcPts val="0"/>
              </a:spcAft>
              <a:buNone/>
              <a:defRPr sz="3200" b="0" i="0" u="none" strike="noStrike" cap="none" baseline="0">
                <a:solidFill>
                  <a:schemeClr val="tx2"/>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stStyle>
          <a:p>
            <a:pPr algn="ctr">
              <a:buSzPct val="25000"/>
            </a:pPr>
            <a:r>
              <a:rPr lang="en-US" b="1" cap="all" dirty="0" smtClean="0">
                <a:solidFill>
                  <a:srgbClr val="138A7E"/>
                </a:solidFill>
              </a:rPr>
              <a:t>Blue/green deployment and </a:t>
            </a:r>
            <a:r>
              <a:rPr lang="en-US" b="1" cap="all" dirty="0" err="1" smtClean="0">
                <a:solidFill>
                  <a:srgbClr val="138A7E"/>
                </a:solidFill>
              </a:rPr>
              <a:t>db</a:t>
            </a:r>
            <a:r>
              <a:rPr lang="en-US" b="1" cap="all" dirty="0" smtClean="0">
                <a:solidFill>
                  <a:srgbClr val="138A7E"/>
                </a:solidFill>
              </a:rPr>
              <a:t> migration</a:t>
            </a:r>
            <a:endParaRPr lang="en" sz="2100" b="1" cap="all" dirty="0">
              <a:solidFill>
                <a:srgbClr val="138A7E"/>
              </a:solidFill>
            </a:endParaRPr>
          </a:p>
        </p:txBody>
      </p:sp>
    </p:spTree>
    <p:extLst>
      <p:ext uri="{BB962C8B-B14F-4D97-AF65-F5344CB8AC3E}">
        <p14:creationId xmlns:p14="http://schemas.microsoft.com/office/powerpoint/2010/main" val="211692241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2187"/>
        <p:cNvGrpSpPr/>
        <p:nvPr/>
      </p:nvGrpSpPr>
      <p:grpSpPr>
        <a:xfrm>
          <a:off x="0" y="0"/>
          <a:ext cx="0" cy="0"/>
          <a:chOff x="0" y="0"/>
          <a:chExt cx="0" cy="0"/>
        </a:xfrm>
      </p:grpSpPr>
      <p:sp>
        <p:nvSpPr>
          <p:cNvPr id="2188" name="Shape 2188"/>
          <p:cNvSpPr txBox="1">
            <a:spLocks noGrp="1"/>
          </p:cNvSpPr>
          <p:nvPr>
            <p:ph type="title"/>
          </p:nvPr>
        </p:nvSpPr>
        <p:spPr>
          <a:xfrm>
            <a:off x="-125618" y="407953"/>
            <a:ext cx="6947616" cy="585514"/>
          </a:xfrm>
          <a:prstGeom prst="rect">
            <a:avLst/>
          </a:prstGeom>
        </p:spPr>
        <p:txBody>
          <a:bodyPr lIns="91425" tIns="91425" rIns="91425" bIns="91425" anchor="t" anchorCtr="0">
            <a:noAutofit/>
          </a:bodyPr>
          <a:lstStyle/>
          <a:p>
            <a:pPr lvl="0">
              <a:spcBef>
                <a:spcPts val="0"/>
              </a:spcBef>
              <a:buNone/>
            </a:pPr>
            <a:r>
              <a:rPr lang="en-US" dirty="0" smtClean="0">
                <a:solidFill>
                  <a:schemeClr val="accent1"/>
                </a:solidFill>
              </a:rPr>
              <a:t>Blue-Green Deployments</a:t>
            </a:r>
            <a:endParaRPr lang="en-US" dirty="0">
              <a:solidFill>
                <a:schemeClr val="accent1"/>
              </a:solidFill>
            </a:endParaRPr>
          </a:p>
        </p:txBody>
      </p:sp>
      <p:sp>
        <p:nvSpPr>
          <p:cNvPr id="4" name="Text Placeholder 2"/>
          <p:cNvSpPr txBox="1">
            <a:spLocks/>
          </p:cNvSpPr>
          <p:nvPr/>
        </p:nvSpPr>
        <p:spPr>
          <a:xfrm>
            <a:off x="323987" y="1241297"/>
            <a:ext cx="8583559" cy="2293541"/>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2400" kern="1200">
                <a:solidFill>
                  <a:schemeClr val="bg1"/>
                </a:solidFill>
                <a:latin typeface="+mn-lt"/>
                <a:ea typeface="+mn-ea"/>
                <a:cs typeface="+mn-cs"/>
              </a:defRPr>
            </a:lvl1pPr>
            <a:lvl2pPr marL="742950" indent="-285750" algn="l" defTabSz="457200" rtl="0" eaLnBrk="1" latinLnBrk="0" hangingPunct="1">
              <a:spcBef>
                <a:spcPct val="20000"/>
              </a:spcBef>
              <a:buFont typeface="Arial"/>
              <a:buChar char="–"/>
              <a:defRPr sz="2400" kern="1200">
                <a:solidFill>
                  <a:srgbClr val="878787"/>
                </a:solidFill>
                <a:latin typeface="+mn-lt"/>
                <a:ea typeface="+mn-ea"/>
                <a:cs typeface="+mn-cs"/>
              </a:defRPr>
            </a:lvl2pPr>
            <a:lvl3pPr marL="1143000" indent="-228600" algn="l" defTabSz="457200" rtl="0" eaLnBrk="1" latinLnBrk="0" hangingPunct="1">
              <a:spcBef>
                <a:spcPct val="20000"/>
              </a:spcBef>
              <a:buFont typeface="Arial"/>
              <a:buChar char="•"/>
              <a:defRPr sz="2000" kern="1200">
                <a:solidFill>
                  <a:srgbClr val="878787"/>
                </a:solidFill>
                <a:latin typeface="+mn-lt"/>
                <a:ea typeface="+mn-ea"/>
                <a:cs typeface="+mn-cs"/>
              </a:defRPr>
            </a:lvl3pPr>
            <a:lvl4pPr marL="1600200" indent="-228600" algn="l" defTabSz="457200" rtl="0" eaLnBrk="1" latinLnBrk="0" hangingPunct="1">
              <a:spcBef>
                <a:spcPct val="20000"/>
              </a:spcBef>
              <a:buFont typeface="Arial"/>
              <a:buChar char="–"/>
              <a:defRPr sz="1800" kern="1200">
                <a:solidFill>
                  <a:srgbClr val="878787"/>
                </a:solidFill>
                <a:latin typeface="+mn-lt"/>
                <a:ea typeface="+mn-ea"/>
                <a:cs typeface="+mn-cs"/>
              </a:defRPr>
            </a:lvl4pPr>
            <a:lvl5pPr marL="2057400" indent="-228600" algn="l" defTabSz="457200" rtl="0" eaLnBrk="1" latinLnBrk="0" hangingPunct="1">
              <a:spcBef>
                <a:spcPct val="20000"/>
              </a:spcBef>
              <a:buFont typeface="Arial"/>
              <a:buChar char="»"/>
              <a:defRPr sz="1800" kern="1200">
                <a:solidFill>
                  <a:srgbClr val="878787"/>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lvl="1" indent="-342900">
              <a:buClr>
                <a:srgbClr val="F5F5F5"/>
              </a:buClr>
              <a:buFont typeface="Arial"/>
              <a:buChar char="•"/>
            </a:pPr>
            <a:r>
              <a:rPr lang="en-US" sz="2000" dirty="0" smtClean="0">
                <a:solidFill>
                  <a:srgbClr val="FFFFFF"/>
                </a:solidFill>
                <a:latin typeface="News Gothic MT"/>
              </a:rPr>
              <a:t>Blue-Green deployment is an approach to upgrading application with minimal downtime.</a:t>
            </a:r>
          </a:p>
          <a:p>
            <a:pPr marL="342900" lvl="1" indent="-342900">
              <a:buClr>
                <a:srgbClr val="F5F5F5"/>
              </a:buClr>
              <a:buFont typeface="Arial"/>
              <a:buChar char="•"/>
            </a:pPr>
            <a:r>
              <a:rPr lang="en-US" sz="2000" dirty="0" smtClean="0">
                <a:solidFill>
                  <a:srgbClr val="FFFFFF"/>
                </a:solidFill>
                <a:latin typeface="News Gothic MT"/>
              </a:rPr>
              <a:t>It also enables easy rollback to the old version if the new version experiences problems</a:t>
            </a:r>
          </a:p>
          <a:p>
            <a:pPr marL="342900" lvl="1" indent="-342900">
              <a:buClr>
                <a:srgbClr val="F5F5F5"/>
              </a:buClr>
              <a:buFont typeface="Arial"/>
              <a:buChar char="•"/>
            </a:pPr>
            <a:r>
              <a:rPr lang="en-US" sz="2000" dirty="0" smtClean="0">
                <a:solidFill>
                  <a:srgbClr val="FFFFFF"/>
                </a:solidFill>
                <a:latin typeface="News Gothic MT"/>
              </a:rPr>
              <a:t>It works by keeping both versions online, and switching from the old version to the new version</a:t>
            </a:r>
          </a:p>
        </p:txBody>
      </p:sp>
      <p:sp>
        <p:nvSpPr>
          <p:cNvPr id="2" name="Rectangle 1"/>
          <p:cNvSpPr/>
          <p:nvPr/>
        </p:nvSpPr>
        <p:spPr>
          <a:xfrm>
            <a:off x="2735318" y="3534838"/>
            <a:ext cx="1021304" cy="497365"/>
          </a:xfrm>
          <a:prstGeom prst="rect">
            <a:avLst/>
          </a:prstGeom>
          <a:solidFill>
            <a:schemeClr val="accent4">
              <a:lumMod val="40000"/>
              <a:lumOff val="60000"/>
            </a:schemeClr>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prstClr val="white"/>
                </a:solidFill>
                <a:latin typeface="News Gothic MT"/>
              </a:rPr>
              <a:t>a</a:t>
            </a:r>
            <a:r>
              <a:rPr lang="en-US" sz="1600" dirty="0" smtClean="0">
                <a:solidFill>
                  <a:prstClr val="white"/>
                </a:solidFill>
                <a:latin typeface="News Gothic MT"/>
              </a:rPr>
              <a:t>pp 1.0</a:t>
            </a:r>
            <a:endParaRPr lang="en-US" sz="1600" dirty="0">
              <a:solidFill>
                <a:prstClr val="white"/>
              </a:solidFill>
              <a:latin typeface="News Gothic MT"/>
            </a:endParaRPr>
          </a:p>
        </p:txBody>
      </p:sp>
      <p:sp>
        <p:nvSpPr>
          <p:cNvPr id="6" name="Rectangle 5"/>
          <p:cNvSpPr/>
          <p:nvPr/>
        </p:nvSpPr>
        <p:spPr>
          <a:xfrm>
            <a:off x="2735318" y="4184603"/>
            <a:ext cx="1021304" cy="497365"/>
          </a:xfrm>
          <a:prstGeom prst="rect">
            <a:avLst/>
          </a:prstGeom>
          <a:solidFill>
            <a:srgbClr val="008881"/>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prstClr val="white"/>
                </a:solidFill>
                <a:latin typeface="News Gothic MT"/>
              </a:rPr>
              <a:t>a</a:t>
            </a:r>
            <a:r>
              <a:rPr lang="en-US" sz="1600" dirty="0" smtClean="0">
                <a:solidFill>
                  <a:prstClr val="white"/>
                </a:solidFill>
                <a:latin typeface="News Gothic MT"/>
              </a:rPr>
              <a:t>pp 1.1</a:t>
            </a:r>
            <a:endParaRPr lang="en-US" sz="1600" dirty="0">
              <a:solidFill>
                <a:prstClr val="white"/>
              </a:solidFill>
              <a:latin typeface="News Gothic MT"/>
            </a:endParaRPr>
          </a:p>
        </p:txBody>
      </p:sp>
      <p:cxnSp>
        <p:nvCxnSpPr>
          <p:cNvPr id="7" name="Straight Arrow Connector 6"/>
          <p:cNvCxnSpPr>
            <a:endCxn id="2" idx="1"/>
          </p:cNvCxnSpPr>
          <p:nvPr/>
        </p:nvCxnSpPr>
        <p:spPr>
          <a:xfrm>
            <a:off x="1971560" y="3783521"/>
            <a:ext cx="763758"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1906170" y="3454913"/>
            <a:ext cx="829148" cy="646331"/>
          </a:xfrm>
          <a:prstGeom prst="rect">
            <a:avLst/>
          </a:prstGeom>
          <a:noFill/>
        </p:spPr>
        <p:txBody>
          <a:bodyPr wrap="none" rtlCol="0">
            <a:spAutoFit/>
          </a:bodyPr>
          <a:lstStyle/>
          <a:p>
            <a:r>
              <a:rPr lang="en-US" dirty="0">
                <a:solidFill>
                  <a:srgbClr val="FFFFFF"/>
                </a:solidFill>
                <a:latin typeface="News Gothic MT"/>
              </a:rPr>
              <a:t>l</a:t>
            </a:r>
            <a:r>
              <a:rPr lang="en-US" dirty="0" smtClean="0">
                <a:solidFill>
                  <a:srgbClr val="FFFFFF"/>
                </a:solidFill>
                <a:latin typeface="News Gothic MT"/>
              </a:rPr>
              <a:t>ive</a:t>
            </a:r>
          </a:p>
          <a:p>
            <a:r>
              <a:rPr lang="en-US" dirty="0" smtClean="0">
                <a:solidFill>
                  <a:srgbClr val="FFFFFF"/>
                </a:solidFill>
                <a:latin typeface="News Gothic MT"/>
              </a:rPr>
              <a:t>traffic</a:t>
            </a:r>
          </a:p>
        </p:txBody>
      </p:sp>
      <p:sp>
        <p:nvSpPr>
          <p:cNvPr id="11" name="TextBox 10"/>
          <p:cNvSpPr txBox="1"/>
          <p:nvPr/>
        </p:nvSpPr>
        <p:spPr>
          <a:xfrm>
            <a:off x="2735318" y="4681968"/>
            <a:ext cx="1070336" cy="369332"/>
          </a:xfrm>
          <a:prstGeom prst="rect">
            <a:avLst/>
          </a:prstGeom>
          <a:noFill/>
        </p:spPr>
        <p:txBody>
          <a:bodyPr wrap="square" rtlCol="0">
            <a:spAutoFit/>
          </a:bodyPr>
          <a:lstStyle/>
          <a:p>
            <a:pPr algn="ctr"/>
            <a:r>
              <a:rPr lang="en-US" dirty="0" smtClean="0">
                <a:solidFill>
                  <a:srgbClr val="FFFFFF"/>
                </a:solidFill>
                <a:latin typeface="News Gothic MT"/>
              </a:rPr>
              <a:t>Before</a:t>
            </a:r>
          </a:p>
        </p:txBody>
      </p:sp>
      <p:sp>
        <p:nvSpPr>
          <p:cNvPr id="12" name="Rectangle 11"/>
          <p:cNvSpPr/>
          <p:nvPr/>
        </p:nvSpPr>
        <p:spPr>
          <a:xfrm>
            <a:off x="5880583" y="3481546"/>
            <a:ext cx="1021304" cy="497365"/>
          </a:xfrm>
          <a:prstGeom prst="rect">
            <a:avLst/>
          </a:prstGeom>
          <a:solidFill>
            <a:schemeClr val="accent4">
              <a:lumMod val="40000"/>
              <a:lumOff val="60000"/>
            </a:schemeClr>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prstClr val="white"/>
                </a:solidFill>
                <a:latin typeface="News Gothic MT"/>
              </a:rPr>
              <a:t>a</a:t>
            </a:r>
            <a:r>
              <a:rPr lang="en-US" sz="1600" dirty="0" smtClean="0">
                <a:solidFill>
                  <a:prstClr val="white"/>
                </a:solidFill>
                <a:latin typeface="News Gothic MT"/>
              </a:rPr>
              <a:t>pp 1.0</a:t>
            </a:r>
            <a:endParaRPr lang="en-US" sz="1600" dirty="0">
              <a:solidFill>
                <a:prstClr val="white"/>
              </a:solidFill>
              <a:latin typeface="News Gothic MT"/>
            </a:endParaRPr>
          </a:p>
        </p:txBody>
      </p:sp>
      <p:sp>
        <p:nvSpPr>
          <p:cNvPr id="13" name="Rectangle 12"/>
          <p:cNvSpPr/>
          <p:nvPr/>
        </p:nvSpPr>
        <p:spPr>
          <a:xfrm>
            <a:off x="5880583" y="4131311"/>
            <a:ext cx="1021304" cy="497365"/>
          </a:xfrm>
          <a:prstGeom prst="rect">
            <a:avLst/>
          </a:prstGeom>
          <a:solidFill>
            <a:srgbClr val="008881"/>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prstClr val="white"/>
                </a:solidFill>
                <a:latin typeface="News Gothic MT"/>
              </a:rPr>
              <a:t>a</a:t>
            </a:r>
            <a:r>
              <a:rPr lang="en-US" sz="1600" dirty="0" smtClean="0">
                <a:solidFill>
                  <a:prstClr val="white"/>
                </a:solidFill>
                <a:latin typeface="News Gothic MT"/>
              </a:rPr>
              <a:t>pp 1.1</a:t>
            </a:r>
            <a:endParaRPr lang="en-US" sz="1600" dirty="0">
              <a:solidFill>
                <a:prstClr val="white"/>
              </a:solidFill>
              <a:latin typeface="News Gothic MT"/>
            </a:endParaRPr>
          </a:p>
        </p:txBody>
      </p:sp>
      <p:cxnSp>
        <p:nvCxnSpPr>
          <p:cNvPr id="14" name="Straight Arrow Connector 13"/>
          <p:cNvCxnSpPr/>
          <p:nvPr/>
        </p:nvCxnSpPr>
        <p:spPr>
          <a:xfrm>
            <a:off x="5116825" y="4382008"/>
            <a:ext cx="763758"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5051435" y="4053400"/>
            <a:ext cx="829148" cy="646331"/>
          </a:xfrm>
          <a:prstGeom prst="rect">
            <a:avLst/>
          </a:prstGeom>
          <a:noFill/>
        </p:spPr>
        <p:txBody>
          <a:bodyPr wrap="none" rtlCol="0">
            <a:spAutoFit/>
          </a:bodyPr>
          <a:lstStyle/>
          <a:p>
            <a:r>
              <a:rPr lang="en-US" dirty="0">
                <a:solidFill>
                  <a:srgbClr val="FFFFFF"/>
                </a:solidFill>
                <a:latin typeface="News Gothic MT"/>
              </a:rPr>
              <a:t>l</a:t>
            </a:r>
            <a:r>
              <a:rPr lang="en-US" dirty="0" smtClean="0">
                <a:solidFill>
                  <a:srgbClr val="FFFFFF"/>
                </a:solidFill>
                <a:latin typeface="News Gothic MT"/>
              </a:rPr>
              <a:t>ive</a:t>
            </a:r>
          </a:p>
          <a:p>
            <a:r>
              <a:rPr lang="en-US" dirty="0" smtClean="0">
                <a:solidFill>
                  <a:srgbClr val="FFFFFF"/>
                </a:solidFill>
                <a:latin typeface="News Gothic MT"/>
              </a:rPr>
              <a:t>traffic</a:t>
            </a:r>
          </a:p>
        </p:txBody>
      </p:sp>
      <p:sp>
        <p:nvSpPr>
          <p:cNvPr id="16" name="TextBox 15"/>
          <p:cNvSpPr txBox="1"/>
          <p:nvPr/>
        </p:nvSpPr>
        <p:spPr>
          <a:xfrm>
            <a:off x="5880583" y="4628676"/>
            <a:ext cx="1070336" cy="369332"/>
          </a:xfrm>
          <a:prstGeom prst="rect">
            <a:avLst/>
          </a:prstGeom>
          <a:noFill/>
        </p:spPr>
        <p:txBody>
          <a:bodyPr wrap="square" rtlCol="0">
            <a:spAutoFit/>
          </a:bodyPr>
          <a:lstStyle/>
          <a:p>
            <a:pPr algn="ctr"/>
            <a:r>
              <a:rPr lang="en-US" dirty="0" smtClean="0">
                <a:solidFill>
                  <a:srgbClr val="FFFFFF"/>
                </a:solidFill>
                <a:latin typeface="News Gothic MT"/>
              </a:rPr>
              <a:t>After</a:t>
            </a:r>
          </a:p>
        </p:txBody>
      </p:sp>
    </p:spTree>
    <p:extLst>
      <p:ext uri="{BB962C8B-B14F-4D97-AF65-F5344CB8AC3E}">
        <p14:creationId xmlns:p14="http://schemas.microsoft.com/office/powerpoint/2010/main" val="2406270826"/>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2187"/>
        <p:cNvGrpSpPr/>
        <p:nvPr/>
      </p:nvGrpSpPr>
      <p:grpSpPr>
        <a:xfrm>
          <a:off x="0" y="0"/>
          <a:ext cx="0" cy="0"/>
          <a:chOff x="0" y="0"/>
          <a:chExt cx="0" cy="0"/>
        </a:xfrm>
      </p:grpSpPr>
      <p:sp>
        <p:nvSpPr>
          <p:cNvPr id="2188" name="Shape 2188"/>
          <p:cNvSpPr txBox="1">
            <a:spLocks noGrp="1"/>
          </p:cNvSpPr>
          <p:nvPr>
            <p:ph type="title"/>
          </p:nvPr>
        </p:nvSpPr>
        <p:spPr>
          <a:xfrm>
            <a:off x="-125618" y="407953"/>
            <a:ext cx="9175258" cy="585514"/>
          </a:xfrm>
          <a:prstGeom prst="rect">
            <a:avLst/>
          </a:prstGeom>
        </p:spPr>
        <p:txBody>
          <a:bodyPr lIns="91425" tIns="91425" rIns="91425" bIns="91425" anchor="t" anchorCtr="0">
            <a:noAutofit/>
          </a:bodyPr>
          <a:lstStyle/>
          <a:p>
            <a:pPr lvl="0">
              <a:spcBef>
                <a:spcPts val="0"/>
              </a:spcBef>
              <a:buNone/>
            </a:pPr>
            <a:r>
              <a:rPr lang="en-US" dirty="0" smtClean="0">
                <a:solidFill>
                  <a:schemeClr val="accent1"/>
                </a:solidFill>
              </a:rPr>
              <a:t>Blue-Green Deployments using Routes</a:t>
            </a:r>
            <a:endParaRPr lang="en-US" dirty="0">
              <a:solidFill>
                <a:schemeClr val="accent1"/>
              </a:solidFill>
            </a:endParaRPr>
          </a:p>
        </p:txBody>
      </p:sp>
      <p:sp>
        <p:nvSpPr>
          <p:cNvPr id="4" name="Text Placeholder 2"/>
          <p:cNvSpPr txBox="1">
            <a:spLocks/>
          </p:cNvSpPr>
          <p:nvPr/>
        </p:nvSpPr>
        <p:spPr>
          <a:xfrm>
            <a:off x="323987" y="1241298"/>
            <a:ext cx="8583559" cy="1609664"/>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2400" kern="1200">
                <a:solidFill>
                  <a:schemeClr val="bg1"/>
                </a:solidFill>
                <a:latin typeface="+mn-lt"/>
                <a:ea typeface="+mn-ea"/>
                <a:cs typeface="+mn-cs"/>
              </a:defRPr>
            </a:lvl1pPr>
            <a:lvl2pPr marL="742950" indent="-285750" algn="l" defTabSz="457200" rtl="0" eaLnBrk="1" latinLnBrk="0" hangingPunct="1">
              <a:spcBef>
                <a:spcPct val="20000"/>
              </a:spcBef>
              <a:buFont typeface="Arial"/>
              <a:buChar char="–"/>
              <a:defRPr sz="2400" kern="1200">
                <a:solidFill>
                  <a:srgbClr val="878787"/>
                </a:solidFill>
                <a:latin typeface="+mn-lt"/>
                <a:ea typeface="+mn-ea"/>
                <a:cs typeface="+mn-cs"/>
              </a:defRPr>
            </a:lvl2pPr>
            <a:lvl3pPr marL="1143000" indent="-228600" algn="l" defTabSz="457200" rtl="0" eaLnBrk="1" latinLnBrk="0" hangingPunct="1">
              <a:spcBef>
                <a:spcPct val="20000"/>
              </a:spcBef>
              <a:buFont typeface="Arial"/>
              <a:buChar char="•"/>
              <a:defRPr sz="2000" kern="1200">
                <a:solidFill>
                  <a:srgbClr val="878787"/>
                </a:solidFill>
                <a:latin typeface="+mn-lt"/>
                <a:ea typeface="+mn-ea"/>
                <a:cs typeface="+mn-cs"/>
              </a:defRPr>
            </a:lvl3pPr>
            <a:lvl4pPr marL="1600200" indent="-228600" algn="l" defTabSz="457200" rtl="0" eaLnBrk="1" latinLnBrk="0" hangingPunct="1">
              <a:spcBef>
                <a:spcPct val="20000"/>
              </a:spcBef>
              <a:buFont typeface="Arial"/>
              <a:buChar char="–"/>
              <a:defRPr sz="1800" kern="1200">
                <a:solidFill>
                  <a:srgbClr val="878787"/>
                </a:solidFill>
                <a:latin typeface="+mn-lt"/>
                <a:ea typeface="+mn-ea"/>
                <a:cs typeface="+mn-cs"/>
              </a:defRPr>
            </a:lvl4pPr>
            <a:lvl5pPr marL="2057400" indent="-228600" algn="l" defTabSz="457200" rtl="0" eaLnBrk="1" latinLnBrk="0" hangingPunct="1">
              <a:spcBef>
                <a:spcPct val="20000"/>
              </a:spcBef>
              <a:buFont typeface="Arial"/>
              <a:buChar char="»"/>
              <a:defRPr sz="1800" kern="1200">
                <a:solidFill>
                  <a:srgbClr val="878787"/>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lvl="1" indent="-342900">
              <a:buClr>
                <a:srgbClr val="F5F5F5"/>
              </a:buClr>
              <a:buFont typeface="Arial"/>
              <a:buChar char="•"/>
            </a:pPr>
            <a:r>
              <a:rPr lang="en-US" sz="2000" dirty="0" smtClean="0">
                <a:solidFill>
                  <a:srgbClr val="FFFFFF"/>
                </a:solidFill>
                <a:latin typeface="News Gothic MT"/>
              </a:rPr>
              <a:t>Main idea: you always want </a:t>
            </a:r>
            <a:r>
              <a:rPr lang="en-US" sz="2000" b="1" i="1" dirty="0" err="1" smtClean="0">
                <a:solidFill>
                  <a:srgbClr val="FFFFFF"/>
                </a:solidFill>
                <a:latin typeface="News Gothic MT"/>
              </a:rPr>
              <a:t>myapp.cfapps.io</a:t>
            </a:r>
            <a:r>
              <a:rPr lang="en-US" sz="2000" i="1" dirty="0" smtClean="0">
                <a:solidFill>
                  <a:srgbClr val="FFFFFF"/>
                </a:solidFill>
                <a:latin typeface="News Gothic MT"/>
              </a:rPr>
              <a:t> </a:t>
            </a:r>
            <a:r>
              <a:rPr lang="en-US" sz="2000" dirty="0" smtClean="0">
                <a:solidFill>
                  <a:srgbClr val="FFFFFF"/>
                </a:solidFill>
                <a:latin typeface="News Gothic MT"/>
              </a:rPr>
              <a:t>to be good</a:t>
            </a:r>
          </a:p>
          <a:p>
            <a:pPr marL="342900" lvl="1" indent="-342900">
              <a:buClr>
                <a:srgbClr val="F5F5F5"/>
              </a:buClr>
              <a:buFont typeface="Arial"/>
              <a:buChar char="•"/>
            </a:pPr>
            <a:r>
              <a:rPr lang="en-US" sz="2000" dirty="0" smtClean="0">
                <a:solidFill>
                  <a:srgbClr val="FFFFFF"/>
                </a:solidFill>
                <a:latin typeface="News Gothic MT"/>
              </a:rPr>
              <a:t>Use routes to achieve this</a:t>
            </a:r>
          </a:p>
          <a:p>
            <a:pPr marL="342900" lvl="1" indent="-342900">
              <a:buClr>
                <a:srgbClr val="F5F5F5"/>
              </a:buClr>
              <a:buFont typeface="Arial"/>
              <a:buChar char="•"/>
            </a:pPr>
            <a:r>
              <a:rPr lang="en-US" sz="2000" dirty="0" smtClean="0">
                <a:solidFill>
                  <a:srgbClr val="FFFFFF"/>
                </a:solidFill>
                <a:latin typeface="News Gothic MT"/>
              </a:rPr>
              <a:t>Because you are in a single space, multiple application can use the same routes</a:t>
            </a:r>
          </a:p>
        </p:txBody>
      </p:sp>
      <p:sp>
        <p:nvSpPr>
          <p:cNvPr id="2" name="Rectangle 1"/>
          <p:cNvSpPr/>
          <p:nvPr/>
        </p:nvSpPr>
        <p:spPr>
          <a:xfrm>
            <a:off x="1906170" y="2984178"/>
            <a:ext cx="1021304" cy="497365"/>
          </a:xfrm>
          <a:prstGeom prst="rect">
            <a:avLst/>
          </a:prstGeom>
          <a:solidFill>
            <a:schemeClr val="accent4">
              <a:lumMod val="40000"/>
              <a:lumOff val="60000"/>
            </a:schemeClr>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prstClr val="white"/>
                </a:solidFill>
                <a:latin typeface="News Gothic MT"/>
              </a:rPr>
              <a:t>a</a:t>
            </a:r>
            <a:r>
              <a:rPr lang="en-US" sz="1600" dirty="0" smtClean="0">
                <a:solidFill>
                  <a:prstClr val="white"/>
                </a:solidFill>
                <a:latin typeface="News Gothic MT"/>
              </a:rPr>
              <a:t>pp 1.0</a:t>
            </a:r>
            <a:endParaRPr lang="en-US" sz="1600" dirty="0">
              <a:solidFill>
                <a:prstClr val="white"/>
              </a:solidFill>
              <a:latin typeface="News Gothic MT"/>
            </a:endParaRPr>
          </a:p>
        </p:txBody>
      </p:sp>
      <p:sp>
        <p:nvSpPr>
          <p:cNvPr id="6" name="Rectangle 5"/>
          <p:cNvSpPr/>
          <p:nvPr/>
        </p:nvSpPr>
        <p:spPr>
          <a:xfrm>
            <a:off x="1906170" y="3633943"/>
            <a:ext cx="1021304" cy="497365"/>
          </a:xfrm>
          <a:prstGeom prst="rect">
            <a:avLst/>
          </a:prstGeom>
          <a:solidFill>
            <a:srgbClr val="008881"/>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prstClr val="white"/>
                </a:solidFill>
                <a:latin typeface="News Gothic MT"/>
              </a:rPr>
              <a:t>a</a:t>
            </a:r>
            <a:r>
              <a:rPr lang="en-US" sz="1600" dirty="0" smtClean="0">
                <a:solidFill>
                  <a:prstClr val="white"/>
                </a:solidFill>
                <a:latin typeface="News Gothic MT"/>
              </a:rPr>
              <a:t>pp 1.1</a:t>
            </a:r>
            <a:endParaRPr lang="en-US" sz="1600" dirty="0">
              <a:solidFill>
                <a:prstClr val="white"/>
              </a:solidFill>
              <a:latin typeface="News Gothic MT"/>
            </a:endParaRPr>
          </a:p>
        </p:txBody>
      </p:sp>
      <p:cxnSp>
        <p:nvCxnSpPr>
          <p:cNvPr id="7" name="Straight Arrow Connector 6"/>
          <p:cNvCxnSpPr>
            <a:endCxn id="2" idx="1"/>
          </p:cNvCxnSpPr>
          <p:nvPr/>
        </p:nvCxnSpPr>
        <p:spPr>
          <a:xfrm>
            <a:off x="1142412" y="3232861"/>
            <a:ext cx="763758"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588567" y="2904253"/>
            <a:ext cx="1381809" cy="276999"/>
          </a:xfrm>
          <a:prstGeom prst="rect">
            <a:avLst/>
          </a:prstGeom>
          <a:noFill/>
        </p:spPr>
        <p:txBody>
          <a:bodyPr wrap="none" rtlCol="0">
            <a:spAutoFit/>
          </a:bodyPr>
          <a:lstStyle/>
          <a:p>
            <a:r>
              <a:rPr lang="en-US" sz="1200" dirty="0" err="1">
                <a:solidFill>
                  <a:srgbClr val="FFFFFF"/>
                </a:solidFill>
                <a:latin typeface="News Gothic MT"/>
              </a:rPr>
              <a:t>m</a:t>
            </a:r>
            <a:r>
              <a:rPr lang="en-US" sz="1200" dirty="0" err="1" smtClean="0">
                <a:solidFill>
                  <a:srgbClr val="FFFFFF"/>
                </a:solidFill>
                <a:latin typeface="News Gothic MT"/>
              </a:rPr>
              <a:t>yapp.cfapps.io</a:t>
            </a:r>
            <a:endParaRPr lang="en-US" sz="1200" dirty="0" smtClean="0">
              <a:solidFill>
                <a:srgbClr val="FFFFFF"/>
              </a:solidFill>
              <a:latin typeface="News Gothic MT"/>
            </a:endParaRPr>
          </a:p>
        </p:txBody>
      </p:sp>
      <p:sp>
        <p:nvSpPr>
          <p:cNvPr id="11" name="TextBox 10"/>
          <p:cNvSpPr txBox="1"/>
          <p:nvPr/>
        </p:nvSpPr>
        <p:spPr>
          <a:xfrm>
            <a:off x="745996" y="4197342"/>
            <a:ext cx="2619866" cy="523220"/>
          </a:xfrm>
          <a:prstGeom prst="rect">
            <a:avLst/>
          </a:prstGeom>
          <a:noFill/>
        </p:spPr>
        <p:txBody>
          <a:bodyPr wrap="square" rtlCol="0">
            <a:spAutoFit/>
          </a:bodyPr>
          <a:lstStyle/>
          <a:p>
            <a:pPr algn="ctr"/>
            <a:r>
              <a:rPr lang="en-US" sz="1400" dirty="0" smtClean="0">
                <a:solidFill>
                  <a:srgbClr val="FFFFFF"/>
                </a:solidFill>
                <a:latin typeface="News Gothic MT"/>
              </a:rPr>
              <a:t>Before</a:t>
            </a:r>
          </a:p>
          <a:p>
            <a:pPr algn="ctr"/>
            <a:r>
              <a:rPr lang="en-US" sz="1400" dirty="0" smtClean="0">
                <a:solidFill>
                  <a:srgbClr val="FFFFFF"/>
                </a:solidFill>
                <a:latin typeface="News Gothic MT"/>
              </a:rPr>
              <a:t>(working on version 1.1)</a:t>
            </a:r>
          </a:p>
        </p:txBody>
      </p:sp>
      <p:sp>
        <p:nvSpPr>
          <p:cNvPr id="17" name="TextBox 16"/>
          <p:cNvSpPr txBox="1"/>
          <p:nvPr/>
        </p:nvSpPr>
        <p:spPr>
          <a:xfrm>
            <a:off x="325989" y="3633943"/>
            <a:ext cx="1622034" cy="276999"/>
          </a:xfrm>
          <a:prstGeom prst="rect">
            <a:avLst/>
          </a:prstGeom>
          <a:noFill/>
        </p:spPr>
        <p:txBody>
          <a:bodyPr wrap="none" rtlCol="0">
            <a:spAutoFit/>
          </a:bodyPr>
          <a:lstStyle/>
          <a:p>
            <a:r>
              <a:rPr lang="en-US" sz="1200" dirty="0" err="1" smtClean="0">
                <a:solidFill>
                  <a:srgbClr val="FFFFFF"/>
                </a:solidFill>
                <a:latin typeface="News Gothic MT"/>
              </a:rPr>
              <a:t>myappdev.cfapps.io</a:t>
            </a:r>
            <a:endParaRPr lang="en-US" sz="1200" dirty="0" smtClean="0">
              <a:solidFill>
                <a:srgbClr val="FFFFFF"/>
              </a:solidFill>
              <a:latin typeface="News Gothic MT"/>
            </a:endParaRPr>
          </a:p>
        </p:txBody>
      </p:sp>
      <p:cxnSp>
        <p:nvCxnSpPr>
          <p:cNvPr id="18" name="Straight Arrow Connector 17"/>
          <p:cNvCxnSpPr/>
          <p:nvPr/>
        </p:nvCxnSpPr>
        <p:spPr>
          <a:xfrm>
            <a:off x="1142412" y="3910942"/>
            <a:ext cx="763758"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9" name="Rectangle 18"/>
          <p:cNvSpPr/>
          <p:nvPr/>
        </p:nvSpPr>
        <p:spPr>
          <a:xfrm>
            <a:off x="4847173" y="2957528"/>
            <a:ext cx="1021304" cy="497365"/>
          </a:xfrm>
          <a:prstGeom prst="rect">
            <a:avLst/>
          </a:prstGeom>
          <a:solidFill>
            <a:schemeClr val="accent4">
              <a:lumMod val="40000"/>
              <a:lumOff val="60000"/>
            </a:schemeClr>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prstClr val="white"/>
                </a:solidFill>
                <a:latin typeface="News Gothic MT"/>
              </a:rPr>
              <a:t>a</a:t>
            </a:r>
            <a:r>
              <a:rPr lang="en-US" sz="1600" dirty="0" smtClean="0">
                <a:solidFill>
                  <a:prstClr val="white"/>
                </a:solidFill>
                <a:latin typeface="News Gothic MT"/>
              </a:rPr>
              <a:t>pp 1.0</a:t>
            </a:r>
            <a:endParaRPr lang="en-US" sz="1600" dirty="0">
              <a:solidFill>
                <a:prstClr val="white"/>
              </a:solidFill>
              <a:latin typeface="News Gothic MT"/>
            </a:endParaRPr>
          </a:p>
        </p:txBody>
      </p:sp>
      <p:sp>
        <p:nvSpPr>
          <p:cNvPr id="20" name="Rectangle 19"/>
          <p:cNvSpPr/>
          <p:nvPr/>
        </p:nvSpPr>
        <p:spPr>
          <a:xfrm>
            <a:off x="4847173" y="3607293"/>
            <a:ext cx="1021304" cy="497365"/>
          </a:xfrm>
          <a:prstGeom prst="rect">
            <a:avLst/>
          </a:prstGeom>
          <a:solidFill>
            <a:srgbClr val="008881"/>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prstClr val="white"/>
                </a:solidFill>
                <a:latin typeface="News Gothic MT"/>
              </a:rPr>
              <a:t>a</a:t>
            </a:r>
            <a:r>
              <a:rPr lang="en-US" sz="1600" dirty="0" smtClean="0">
                <a:solidFill>
                  <a:prstClr val="white"/>
                </a:solidFill>
                <a:latin typeface="News Gothic MT"/>
              </a:rPr>
              <a:t>pp 1.1</a:t>
            </a:r>
            <a:endParaRPr lang="en-US" sz="1600" dirty="0">
              <a:solidFill>
                <a:prstClr val="white"/>
              </a:solidFill>
              <a:latin typeface="News Gothic MT"/>
            </a:endParaRPr>
          </a:p>
        </p:txBody>
      </p:sp>
      <p:cxnSp>
        <p:nvCxnSpPr>
          <p:cNvPr id="21" name="Straight Arrow Connector 20"/>
          <p:cNvCxnSpPr>
            <a:endCxn id="19" idx="1"/>
          </p:cNvCxnSpPr>
          <p:nvPr/>
        </p:nvCxnSpPr>
        <p:spPr>
          <a:xfrm>
            <a:off x="4083415" y="3206211"/>
            <a:ext cx="763758"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2" name="TextBox 21"/>
          <p:cNvSpPr txBox="1"/>
          <p:nvPr/>
        </p:nvSpPr>
        <p:spPr>
          <a:xfrm>
            <a:off x="3529570" y="2877603"/>
            <a:ext cx="1381809" cy="276999"/>
          </a:xfrm>
          <a:prstGeom prst="rect">
            <a:avLst/>
          </a:prstGeom>
          <a:noFill/>
        </p:spPr>
        <p:txBody>
          <a:bodyPr wrap="none" rtlCol="0">
            <a:spAutoFit/>
          </a:bodyPr>
          <a:lstStyle/>
          <a:p>
            <a:r>
              <a:rPr lang="en-US" sz="1200" dirty="0" err="1">
                <a:solidFill>
                  <a:srgbClr val="FFFFFF"/>
                </a:solidFill>
                <a:latin typeface="News Gothic MT"/>
              </a:rPr>
              <a:t>m</a:t>
            </a:r>
            <a:r>
              <a:rPr lang="en-US" sz="1200" dirty="0" err="1" smtClean="0">
                <a:solidFill>
                  <a:srgbClr val="FFFFFF"/>
                </a:solidFill>
                <a:latin typeface="News Gothic MT"/>
              </a:rPr>
              <a:t>yapp.cfapps.io</a:t>
            </a:r>
            <a:endParaRPr lang="en-US" sz="1200" dirty="0" smtClean="0">
              <a:solidFill>
                <a:srgbClr val="FFFFFF"/>
              </a:solidFill>
              <a:latin typeface="News Gothic MT"/>
            </a:endParaRPr>
          </a:p>
        </p:txBody>
      </p:sp>
      <p:sp>
        <p:nvSpPr>
          <p:cNvPr id="23" name="TextBox 22"/>
          <p:cNvSpPr txBox="1"/>
          <p:nvPr/>
        </p:nvSpPr>
        <p:spPr>
          <a:xfrm>
            <a:off x="3686999" y="4170692"/>
            <a:ext cx="2619866" cy="523220"/>
          </a:xfrm>
          <a:prstGeom prst="rect">
            <a:avLst/>
          </a:prstGeom>
          <a:noFill/>
        </p:spPr>
        <p:txBody>
          <a:bodyPr wrap="square" rtlCol="0">
            <a:spAutoFit/>
          </a:bodyPr>
          <a:lstStyle/>
          <a:p>
            <a:pPr algn="ctr"/>
            <a:r>
              <a:rPr lang="en-US" sz="1400" dirty="0" smtClean="0">
                <a:solidFill>
                  <a:srgbClr val="FFFFFF"/>
                </a:solidFill>
                <a:latin typeface="News Gothic MT"/>
              </a:rPr>
              <a:t>During</a:t>
            </a:r>
          </a:p>
          <a:p>
            <a:pPr algn="ctr"/>
            <a:r>
              <a:rPr lang="en-US" sz="1400" dirty="0" smtClean="0">
                <a:solidFill>
                  <a:srgbClr val="FFFFFF"/>
                </a:solidFill>
                <a:latin typeface="News Gothic MT"/>
              </a:rPr>
              <a:t>(version 1.1 is ready)</a:t>
            </a:r>
          </a:p>
        </p:txBody>
      </p:sp>
      <p:sp>
        <p:nvSpPr>
          <p:cNvPr id="24" name="TextBox 23"/>
          <p:cNvSpPr txBox="1"/>
          <p:nvPr/>
        </p:nvSpPr>
        <p:spPr>
          <a:xfrm>
            <a:off x="3497898" y="3607293"/>
            <a:ext cx="1381809" cy="276999"/>
          </a:xfrm>
          <a:prstGeom prst="rect">
            <a:avLst/>
          </a:prstGeom>
          <a:noFill/>
        </p:spPr>
        <p:txBody>
          <a:bodyPr wrap="none" rtlCol="0">
            <a:spAutoFit/>
          </a:bodyPr>
          <a:lstStyle/>
          <a:p>
            <a:r>
              <a:rPr lang="en-US" sz="1200" dirty="0" err="1" smtClean="0">
                <a:solidFill>
                  <a:srgbClr val="FFFFFF"/>
                </a:solidFill>
                <a:latin typeface="News Gothic MT"/>
              </a:rPr>
              <a:t>myapp.cfapps.io</a:t>
            </a:r>
            <a:endParaRPr lang="en-US" sz="1200" dirty="0" smtClean="0">
              <a:solidFill>
                <a:srgbClr val="FFFFFF"/>
              </a:solidFill>
              <a:latin typeface="News Gothic MT"/>
            </a:endParaRPr>
          </a:p>
        </p:txBody>
      </p:sp>
      <p:cxnSp>
        <p:nvCxnSpPr>
          <p:cNvPr id="25" name="Straight Arrow Connector 24"/>
          <p:cNvCxnSpPr/>
          <p:nvPr/>
        </p:nvCxnSpPr>
        <p:spPr>
          <a:xfrm>
            <a:off x="4083415" y="3884292"/>
            <a:ext cx="763758"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6" name="Rectangle 25"/>
          <p:cNvSpPr/>
          <p:nvPr/>
        </p:nvSpPr>
        <p:spPr>
          <a:xfrm>
            <a:off x="7684308" y="2984178"/>
            <a:ext cx="1021304" cy="497365"/>
          </a:xfrm>
          <a:prstGeom prst="rect">
            <a:avLst/>
          </a:prstGeom>
          <a:solidFill>
            <a:schemeClr val="accent4">
              <a:lumMod val="40000"/>
              <a:lumOff val="60000"/>
            </a:schemeClr>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prstClr val="white"/>
                </a:solidFill>
                <a:latin typeface="News Gothic MT"/>
              </a:rPr>
              <a:t>a</a:t>
            </a:r>
            <a:r>
              <a:rPr lang="en-US" sz="1600" dirty="0" smtClean="0">
                <a:solidFill>
                  <a:prstClr val="white"/>
                </a:solidFill>
                <a:latin typeface="News Gothic MT"/>
              </a:rPr>
              <a:t>pp 1.0</a:t>
            </a:r>
            <a:endParaRPr lang="en-US" sz="1600" dirty="0">
              <a:solidFill>
                <a:prstClr val="white"/>
              </a:solidFill>
              <a:latin typeface="News Gothic MT"/>
            </a:endParaRPr>
          </a:p>
        </p:txBody>
      </p:sp>
      <p:sp>
        <p:nvSpPr>
          <p:cNvPr id="27" name="Rectangle 26"/>
          <p:cNvSpPr/>
          <p:nvPr/>
        </p:nvSpPr>
        <p:spPr>
          <a:xfrm>
            <a:off x="7684308" y="3633943"/>
            <a:ext cx="1021304" cy="497365"/>
          </a:xfrm>
          <a:prstGeom prst="rect">
            <a:avLst/>
          </a:prstGeom>
          <a:solidFill>
            <a:srgbClr val="008881"/>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prstClr val="white"/>
                </a:solidFill>
                <a:latin typeface="News Gothic MT"/>
              </a:rPr>
              <a:t>a</a:t>
            </a:r>
            <a:r>
              <a:rPr lang="en-US" sz="1600" dirty="0" smtClean="0">
                <a:solidFill>
                  <a:prstClr val="white"/>
                </a:solidFill>
                <a:latin typeface="News Gothic MT"/>
              </a:rPr>
              <a:t>pp 1.1</a:t>
            </a:r>
            <a:endParaRPr lang="en-US" sz="1600" dirty="0">
              <a:solidFill>
                <a:prstClr val="white"/>
              </a:solidFill>
              <a:latin typeface="News Gothic MT"/>
            </a:endParaRPr>
          </a:p>
        </p:txBody>
      </p:sp>
      <p:sp>
        <p:nvSpPr>
          <p:cNvPr id="30" name="TextBox 29"/>
          <p:cNvSpPr txBox="1"/>
          <p:nvPr/>
        </p:nvSpPr>
        <p:spPr>
          <a:xfrm>
            <a:off x="6524134" y="4197342"/>
            <a:ext cx="2619866" cy="523220"/>
          </a:xfrm>
          <a:prstGeom prst="rect">
            <a:avLst/>
          </a:prstGeom>
          <a:noFill/>
        </p:spPr>
        <p:txBody>
          <a:bodyPr wrap="square" rtlCol="0">
            <a:spAutoFit/>
          </a:bodyPr>
          <a:lstStyle/>
          <a:p>
            <a:pPr algn="ctr"/>
            <a:r>
              <a:rPr lang="en-US" sz="1400" dirty="0" smtClean="0">
                <a:solidFill>
                  <a:srgbClr val="FFFFFF"/>
                </a:solidFill>
                <a:latin typeface="News Gothic MT"/>
              </a:rPr>
              <a:t>After</a:t>
            </a:r>
          </a:p>
          <a:p>
            <a:pPr algn="ctr"/>
            <a:r>
              <a:rPr lang="en-US" sz="1400" dirty="0" smtClean="0">
                <a:solidFill>
                  <a:srgbClr val="FFFFFF"/>
                </a:solidFill>
                <a:latin typeface="News Gothic MT"/>
              </a:rPr>
              <a:t>(done with version 1.0)</a:t>
            </a:r>
          </a:p>
        </p:txBody>
      </p:sp>
      <p:sp>
        <p:nvSpPr>
          <p:cNvPr id="31" name="TextBox 30"/>
          <p:cNvSpPr txBox="1"/>
          <p:nvPr/>
        </p:nvSpPr>
        <p:spPr>
          <a:xfrm>
            <a:off x="6302499" y="3633943"/>
            <a:ext cx="1381809" cy="276999"/>
          </a:xfrm>
          <a:prstGeom prst="rect">
            <a:avLst/>
          </a:prstGeom>
          <a:noFill/>
        </p:spPr>
        <p:txBody>
          <a:bodyPr wrap="none" rtlCol="0">
            <a:spAutoFit/>
          </a:bodyPr>
          <a:lstStyle/>
          <a:p>
            <a:r>
              <a:rPr lang="en-US" sz="1200" dirty="0" err="1" smtClean="0">
                <a:solidFill>
                  <a:srgbClr val="FFFFFF"/>
                </a:solidFill>
                <a:latin typeface="News Gothic MT"/>
              </a:rPr>
              <a:t>myapp.cfapps.io</a:t>
            </a:r>
            <a:endParaRPr lang="en-US" sz="1200" dirty="0" smtClean="0">
              <a:solidFill>
                <a:srgbClr val="FFFFFF"/>
              </a:solidFill>
              <a:latin typeface="News Gothic MT"/>
            </a:endParaRPr>
          </a:p>
        </p:txBody>
      </p:sp>
      <p:cxnSp>
        <p:nvCxnSpPr>
          <p:cNvPr id="32" name="Straight Arrow Connector 31"/>
          <p:cNvCxnSpPr/>
          <p:nvPr/>
        </p:nvCxnSpPr>
        <p:spPr>
          <a:xfrm>
            <a:off x="6920550" y="3910942"/>
            <a:ext cx="763758"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22080769"/>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2187"/>
        <p:cNvGrpSpPr/>
        <p:nvPr/>
      </p:nvGrpSpPr>
      <p:grpSpPr>
        <a:xfrm>
          <a:off x="0" y="0"/>
          <a:ext cx="0" cy="0"/>
          <a:chOff x="0" y="0"/>
          <a:chExt cx="0" cy="0"/>
        </a:xfrm>
      </p:grpSpPr>
      <p:sp>
        <p:nvSpPr>
          <p:cNvPr id="2188" name="Shape 2188"/>
          <p:cNvSpPr txBox="1">
            <a:spLocks noGrp="1"/>
          </p:cNvSpPr>
          <p:nvPr>
            <p:ph type="title"/>
          </p:nvPr>
        </p:nvSpPr>
        <p:spPr>
          <a:xfrm>
            <a:off x="-125618" y="407953"/>
            <a:ext cx="9269618" cy="585514"/>
          </a:xfrm>
          <a:prstGeom prst="rect">
            <a:avLst/>
          </a:prstGeom>
        </p:spPr>
        <p:txBody>
          <a:bodyPr lIns="91425" tIns="91425" rIns="91425" bIns="91425" anchor="t" anchorCtr="0">
            <a:noAutofit/>
          </a:bodyPr>
          <a:lstStyle/>
          <a:p>
            <a:pPr lvl="0">
              <a:spcBef>
                <a:spcPts val="0"/>
              </a:spcBef>
              <a:buNone/>
            </a:pPr>
            <a:r>
              <a:rPr lang="en-US" sz="3200" dirty="0" smtClean="0">
                <a:solidFill>
                  <a:schemeClr val="accent1"/>
                </a:solidFill>
              </a:rPr>
              <a:t>Slowly Turning on Traffic using Instances</a:t>
            </a:r>
            <a:endParaRPr lang="en-US" sz="3200" dirty="0">
              <a:solidFill>
                <a:schemeClr val="accent1"/>
              </a:solidFill>
            </a:endParaRPr>
          </a:p>
        </p:txBody>
      </p:sp>
      <p:sp>
        <p:nvSpPr>
          <p:cNvPr id="4" name="Text Placeholder 2"/>
          <p:cNvSpPr txBox="1">
            <a:spLocks/>
          </p:cNvSpPr>
          <p:nvPr/>
        </p:nvSpPr>
        <p:spPr>
          <a:xfrm>
            <a:off x="323987" y="1241298"/>
            <a:ext cx="8583559" cy="1734006"/>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2400" kern="1200">
                <a:solidFill>
                  <a:schemeClr val="bg1"/>
                </a:solidFill>
                <a:latin typeface="+mn-lt"/>
                <a:ea typeface="+mn-ea"/>
                <a:cs typeface="+mn-cs"/>
              </a:defRPr>
            </a:lvl1pPr>
            <a:lvl2pPr marL="742950" indent="-285750" algn="l" defTabSz="457200" rtl="0" eaLnBrk="1" latinLnBrk="0" hangingPunct="1">
              <a:spcBef>
                <a:spcPct val="20000"/>
              </a:spcBef>
              <a:buFont typeface="Arial"/>
              <a:buChar char="–"/>
              <a:defRPr sz="2400" kern="1200">
                <a:solidFill>
                  <a:srgbClr val="878787"/>
                </a:solidFill>
                <a:latin typeface="+mn-lt"/>
                <a:ea typeface="+mn-ea"/>
                <a:cs typeface="+mn-cs"/>
              </a:defRPr>
            </a:lvl2pPr>
            <a:lvl3pPr marL="1143000" indent="-228600" algn="l" defTabSz="457200" rtl="0" eaLnBrk="1" latinLnBrk="0" hangingPunct="1">
              <a:spcBef>
                <a:spcPct val="20000"/>
              </a:spcBef>
              <a:buFont typeface="Arial"/>
              <a:buChar char="•"/>
              <a:defRPr sz="2000" kern="1200">
                <a:solidFill>
                  <a:srgbClr val="878787"/>
                </a:solidFill>
                <a:latin typeface="+mn-lt"/>
                <a:ea typeface="+mn-ea"/>
                <a:cs typeface="+mn-cs"/>
              </a:defRPr>
            </a:lvl3pPr>
            <a:lvl4pPr marL="1600200" indent="-228600" algn="l" defTabSz="457200" rtl="0" eaLnBrk="1" latinLnBrk="0" hangingPunct="1">
              <a:spcBef>
                <a:spcPct val="20000"/>
              </a:spcBef>
              <a:buFont typeface="Arial"/>
              <a:buChar char="–"/>
              <a:defRPr sz="1800" kern="1200">
                <a:solidFill>
                  <a:srgbClr val="878787"/>
                </a:solidFill>
                <a:latin typeface="+mn-lt"/>
                <a:ea typeface="+mn-ea"/>
                <a:cs typeface="+mn-cs"/>
              </a:defRPr>
            </a:lvl4pPr>
            <a:lvl5pPr marL="2057400" indent="-228600" algn="l" defTabSz="457200" rtl="0" eaLnBrk="1" latinLnBrk="0" hangingPunct="1">
              <a:spcBef>
                <a:spcPct val="20000"/>
              </a:spcBef>
              <a:buFont typeface="Arial"/>
              <a:buChar char="»"/>
              <a:defRPr sz="1800" kern="1200">
                <a:solidFill>
                  <a:srgbClr val="878787"/>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lvl="1" indent="-342900">
              <a:buClr>
                <a:srgbClr val="F5F5F5"/>
              </a:buClr>
              <a:buFont typeface="Arial"/>
              <a:buChar char="•"/>
            </a:pPr>
            <a:r>
              <a:rPr lang="en-US" sz="2000" dirty="0">
                <a:solidFill>
                  <a:srgbClr val="FFFFFF"/>
                </a:solidFill>
                <a:latin typeface="News Gothic MT"/>
              </a:rPr>
              <a:t>Start with four instance of blue, one instance of green</a:t>
            </a:r>
          </a:p>
          <a:p>
            <a:pPr marL="742950" lvl="2" indent="-342900">
              <a:buClr>
                <a:srgbClr val="F5F5F5"/>
              </a:buClr>
            </a:pPr>
            <a:r>
              <a:rPr lang="en-US" sz="1600" dirty="0">
                <a:solidFill>
                  <a:srgbClr val="FFFFFF"/>
                </a:solidFill>
                <a:latin typeface="News Gothic MT"/>
              </a:rPr>
              <a:t>80% of traffic will use version 1.0</a:t>
            </a:r>
          </a:p>
          <a:p>
            <a:pPr marL="342900" lvl="1" indent="-342900">
              <a:buClr>
                <a:srgbClr val="F5F5F5"/>
              </a:buClr>
              <a:buFont typeface="Arial"/>
              <a:buChar char="•"/>
            </a:pPr>
            <a:r>
              <a:rPr lang="en-US" sz="2000" dirty="0" smtClean="0">
                <a:solidFill>
                  <a:srgbClr val="FFFFFF"/>
                </a:solidFill>
                <a:latin typeface="News Gothic MT"/>
              </a:rPr>
              <a:t>Decrease blue instance, increase green instances as confidence builds</a:t>
            </a:r>
            <a:endParaRPr lang="en-US" sz="2000" dirty="0">
              <a:solidFill>
                <a:srgbClr val="FFFFFF"/>
              </a:solidFill>
              <a:latin typeface="News Gothic MT"/>
            </a:endParaRPr>
          </a:p>
        </p:txBody>
      </p:sp>
      <p:sp>
        <p:nvSpPr>
          <p:cNvPr id="17" name="Rectangle 16"/>
          <p:cNvSpPr/>
          <p:nvPr/>
        </p:nvSpPr>
        <p:spPr>
          <a:xfrm>
            <a:off x="2786804" y="3064111"/>
            <a:ext cx="1021304" cy="497365"/>
          </a:xfrm>
          <a:prstGeom prst="rect">
            <a:avLst/>
          </a:prstGeom>
          <a:solidFill>
            <a:schemeClr val="accent4">
              <a:lumMod val="40000"/>
              <a:lumOff val="60000"/>
            </a:schemeClr>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prstClr val="white"/>
                </a:solidFill>
                <a:latin typeface="News Gothic MT"/>
              </a:rPr>
              <a:t>a</a:t>
            </a:r>
            <a:r>
              <a:rPr lang="en-US" sz="1600" dirty="0" smtClean="0">
                <a:solidFill>
                  <a:prstClr val="white"/>
                </a:solidFill>
                <a:latin typeface="News Gothic MT"/>
              </a:rPr>
              <a:t>pp 1.0</a:t>
            </a:r>
            <a:endParaRPr lang="en-US" sz="1600" dirty="0">
              <a:solidFill>
                <a:prstClr val="white"/>
              </a:solidFill>
              <a:latin typeface="News Gothic MT"/>
            </a:endParaRPr>
          </a:p>
        </p:txBody>
      </p:sp>
      <p:sp>
        <p:nvSpPr>
          <p:cNvPr id="18" name="Rectangle 17"/>
          <p:cNvSpPr/>
          <p:nvPr/>
        </p:nvSpPr>
        <p:spPr>
          <a:xfrm>
            <a:off x="2786804" y="3811573"/>
            <a:ext cx="1021304" cy="497365"/>
          </a:xfrm>
          <a:prstGeom prst="rect">
            <a:avLst/>
          </a:prstGeom>
          <a:solidFill>
            <a:srgbClr val="008881"/>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prstClr val="white"/>
                </a:solidFill>
                <a:latin typeface="News Gothic MT"/>
              </a:rPr>
              <a:t>a</a:t>
            </a:r>
            <a:r>
              <a:rPr lang="en-US" sz="1600" dirty="0" smtClean="0">
                <a:solidFill>
                  <a:prstClr val="white"/>
                </a:solidFill>
                <a:latin typeface="News Gothic MT"/>
              </a:rPr>
              <a:t>pp 1.1</a:t>
            </a:r>
            <a:endParaRPr lang="en-US" sz="1600" dirty="0">
              <a:solidFill>
                <a:prstClr val="white"/>
              </a:solidFill>
              <a:latin typeface="News Gothic MT"/>
            </a:endParaRPr>
          </a:p>
        </p:txBody>
      </p:sp>
      <p:cxnSp>
        <p:nvCxnSpPr>
          <p:cNvPr id="19" name="Straight Arrow Connector 18"/>
          <p:cNvCxnSpPr>
            <a:endCxn id="17" idx="1"/>
          </p:cNvCxnSpPr>
          <p:nvPr/>
        </p:nvCxnSpPr>
        <p:spPr>
          <a:xfrm>
            <a:off x="2023046" y="3312794"/>
            <a:ext cx="763758"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0" name="TextBox 19"/>
          <p:cNvSpPr txBox="1"/>
          <p:nvPr/>
        </p:nvSpPr>
        <p:spPr>
          <a:xfrm>
            <a:off x="1469201" y="2984186"/>
            <a:ext cx="1381809" cy="276999"/>
          </a:xfrm>
          <a:prstGeom prst="rect">
            <a:avLst/>
          </a:prstGeom>
          <a:noFill/>
        </p:spPr>
        <p:txBody>
          <a:bodyPr wrap="none" rtlCol="0">
            <a:spAutoFit/>
          </a:bodyPr>
          <a:lstStyle/>
          <a:p>
            <a:r>
              <a:rPr lang="en-US" sz="1200" dirty="0" err="1">
                <a:solidFill>
                  <a:srgbClr val="FFFFFF"/>
                </a:solidFill>
                <a:latin typeface="News Gothic MT"/>
              </a:rPr>
              <a:t>m</a:t>
            </a:r>
            <a:r>
              <a:rPr lang="en-US" sz="1200" dirty="0" err="1" smtClean="0">
                <a:solidFill>
                  <a:srgbClr val="FFFFFF"/>
                </a:solidFill>
                <a:latin typeface="News Gothic MT"/>
              </a:rPr>
              <a:t>yapp.cfapps.io</a:t>
            </a:r>
            <a:endParaRPr lang="en-US" sz="1200" dirty="0" smtClean="0">
              <a:solidFill>
                <a:srgbClr val="FFFFFF"/>
              </a:solidFill>
              <a:latin typeface="News Gothic MT"/>
            </a:endParaRPr>
          </a:p>
        </p:txBody>
      </p:sp>
      <p:sp>
        <p:nvSpPr>
          <p:cNvPr id="22" name="TextBox 21"/>
          <p:cNvSpPr txBox="1"/>
          <p:nvPr/>
        </p:nvSpPr>
        <p:spPr>
          <a:xfrm>
            <a:off x="1437529" y="3811573"/>
            <a:ext cx="1381809" cy="276999"/>
          </a:xfrm>
          <a:prstGeom prst="rect">
            <a:avLst/>
          </a:prstGeom>
          <a:noFill/>
        </p:spPr>
        <p:txBody>
          <a:bodyPr wrap="none" rtlCol="0">
            <a:spAutoFit/>
          </a:bodyPr>
          <a:lstStyle/>
          <a:p>
            <a:r>
              <a:rPr lang="en-US" sz="1200" dirty="0" err="1" smtClean="0">
                <a:solidFill>
                  <a:srgbClr val="FFFFFF"/>
                </a:solidFill>
                <a:latin typeface="News Gothic MT"/>
              </a:rPr>
              <a:t>myapp.cfapps.io</a:t>
            </a:r>
            <a:endParaRPr lang="en-US" sz="1200" dirty="0" smtClean="0">
              <a:solidFill>
                <a:srgbClr val="FFFFFF"/>
              </a:solidFill>
              <a:latin typeface="News Gothic MT"/>
            </a:endParaRPr>
          </a:p>
        </p:txBody>
      </p:sp>
      <p:cxnSp>
        <p:nvCxnSpPr>
          <p:cNvPr id="23" name="Straight Arrow Connector 22"/>
          <p:cNvCxnSpPr/>
          <p:nvPr/>
        </p:nvCxnSpPr>
        <p:spPr>
          <a:xfrm>
            <a:off x="2023046" y="4088572"/>
            <a:ext cx="763758"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8" name="Rectangle 27"/>
          <p:cNvSpPr/>
          <p:nvPr/>
        </p:nvSpPr>
        <p:spPr>
          <a:xfrm>
            <a:off x="2851010" y="3012502"/>
            <a:ext cx="1021304" cy="497365"/>
          </a:xfrm>
          <a:prstGeom prst="rect">
            <a:avLst/>
          </a:prstGeom>
          <a:solidFill>
            <a:schemeClr val="accent4">
              <a:lumMod val="40000"/>
              <a:lumOff val="60000"/>
            </a:schemeClr>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prstClr val="white"/>
                </a:solidFill>
                <a:latin typeface="News Gothic MT"/>
              </a:rPr>
              <a:t>a</a:t>
            </a:r>
            <a:r>
              <a:rPr lang="en-US" sz="1600" dirty="0" smtClean="0">
                <a:solidFill>
                  <a:prstClr val="white"/>
                </a:solidFill>
                <a:latin typeface="News Gothic MT"/>
              </a:rPr>
              <a:t>pp 1.0</a:t>
            </a:r>
            <a:endParaRPr lang="en-US" sz="1600" dirty="0">
              <a:solidFill>
                <a:prstClr val="white"/>
              </a:solidFill>
              <a:latin typeface="News Gothic MT"/>
            </a:endParaRPr>
          </a:p>
        </p:txBody>
      </p:sp>
      <p:sp>
        <p:nvSpPr>
          <p:cNvPr id="29" name="Rectangle 28"/>
          <p:cNvSpPr/>
          <p:nvPr/>
        </p:nvSpPr>
        <p:spPr>
          <a:xfrm>
            <a:off x="2931748" y="2951482"/>
            <a:ext cx="1021304" cy="497365"/>
          </a:xfrm>
          <a:prstGeom prst="rect">
            <a:avLst/>
          </a:prstGeom>
          <a:solidFill>
            <a:schemeClr val="accent4">
              <a:lumMod val="40000"/>
              <a:lumOff val="60000"/>
            </a:schemeClr>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prstClr val="white"/>
                </a:solidFill>
                <a:latin typeface="News Gothic MT"/>
              </a:rPr>
              <a:t>a</a:t>
            </a:r>
            <a:r>
              <a:rPr lang="en-US" sz="1600" dirty="0" smtClean="0">
                <a:solidFill>
                  <a:prstClr val="white"/>
                </a:solidFill>
                <a:latin typeface="News Gothic MT"/>
              </a:rPr>
              <a:t>pp 1.0</a:t>
            </a:r>
            <a:endParaRPr lang="en-US" sz="1600" dirty="0">
              <a:solidFill>
                <a:prstClr val="white"/>
              </a:solidFill>
              <a:latin typeface="News Gothic MT"/>
            </a:endParaRPr>
          </a:p>
        </p:txBody>
      </p:sp>
      <p:sp>
        <p:nvSpPr>
          <p:cNvPr id="30" name="Rectangle 29"/>
          <p:cNvSpPr/>
          <p:nvPr/>
        </p:nvSpPr>
        <p:spPr>
          <a:xfrm>
            <a:off x="3057505" y="2815429"/>
            <a:ext cx="1021304" cy="497365"/>
          </a:xfrm>
          <a:prstGeom prst="rect">
            <a:avLst/>
          </a:prstGeom>
          <a:solidFill>
            <a:schemeClr val="accent4">
              <a:lumMod val="40000"/>
              <a:lumOff val="60000"/>
            </a:schemeClr>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prstClr val="white"/>
                </a:solidFill>
                <a:latin typeface="News Gothic MT"/>
              </a:rPr>
              <a:t>a</a:t>
            </a:r>
            <a:r>
              <a:rPr lang="en-US" sz="1600" dirty="0" smtClean="0">
                <a:solidFill>
                  <a:prstClr val="white"/>
                </a:solidFill>
                <a:latin typeface="News Gothic MT"/>
              </a:rPr>
              <a:t>pp 1.0</a:t>
            </a:r>
            <a:endParaRPr lang="en-US" sz="1600" dirty="0">
              <a:solidFill>
                <a:prstClr val="white"/>
              </a:solidFill>
              <a:latin typeface="News Gothic MT"/>
            </a:endParaRPr>
          </a:p>
        </p:txBody>
      </p:sp>
      <p:sp>
        <p:nvSpPr>
          <p:cNvPr id="31" name="Rectangle 30"/>
          <p:cNvSpPr/>
          <p:nvPr/>
        </p:nvSpPr>
        <p:spPr>
          <a:xfrm>
            <a:off x="6553731" y="3728667"/>
            <a:ext cx="1021304" cy="497365"/>
          </a:xfrm>
          <a:prstGeom prst="rect">
            <a:avLst/>
          </a:prstGeom>
          <a:solidFill>
            <a:srgbClr val="008881"/>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prstClr val="white"/>
                </a:solidFill>
                <a:latin typeface="News Gothic MT"/>
              </a:rPr>
              <a:t>a</a:t>
            </a:r>
            <a:r>
              <a:rPr lang="en-US" sz="1600" dirty="0" smtClean="0">
                <a:solidFill>
                  <a:prstClr val="white"/>
                </a:solidFill>
                <a:latin typeface="News Gothic MT"/>
              </a:rPr>
              <a:t>pp 1.1</a:t>
            </a:r>
            <a:endParaRPr lang="en-US" sz="1600" dirty="0">
              <a:solidFill>
                <a:prstClr val="white"/>
              </a:solidFill>
              <a:latin typeface="News Gothic MT"/>
            </a:endParaRPr>
          </a:p>
        </p:txBody>
      </p:sp>
      <p:sp>
        <p:nvSpPr>
          <p:cNvPr id="32" name="TextBox 31"/>
          <p:cNvSpPr txBox="1"/>
          <p:nvPr/>
        </p:nvSpPr>
        <p:spPr>
          <a:xfrm>
            <a:off x="5204456" y="3728667"/>
            <a:ext cx="1381809" cy="276999"/>
          </a:xfrm>
          <a:prstGeom prst="rect">
            <a:avLst/>
          </a:prstGeom>
          <a:noFill/>
        </p:spPr>
        <p:txBody>
          <a:bodyPr wrap="none" rtlCol="0">
            <a:spAutoFit/>
          </a:bodyPr>
          <a:lstStyle/>
          <a:p>
            <a:r>
              <a:rPr lang="en-US" sz="1200" dirty="0" err="1" smtClean="0">
                <a:solidFill>
                  <a:srgbClr val="FFFFFF"/>
                </a:solidFill>
                <a:latin typeface="News Gothic MT"/>
              </a:rPr>
              <a:t>myapp.cfapps.io</a:t>
            </a:r>
            <a:endParaRPr lang="en-US" sz="1200" dirty="0" smtClean="0">
              <a:solidFill>
                <a:srgbClr val="FFFFFF"/>
              </a:solidFill>
              <a:latin typeface="News Gothic MT"/>
            </a:endParaRPr>
          </a:p>
        </p:txBody>
      </p:sp>
      <p:cxnSp>
        <p:nvCxnSpPr>
          <p:cNvPr id="33" name="Straight Arrow Connector 32"/>
          <p:cNvCxnSpPr/>
          <p:nvPr/>
        </p:nvCxnSpPr>
        <p:spPr>
          <a:xfrm>
            <a:off x="5789973" y="4005666"/>
            <a:ext cx="763758"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7" name="Rectangle 36"/>
          <p:cNvSpPr/>
          <p:nvPr/>
        </p:nvSpPr>
        <p:spPr>
          <a:xfrm>
            <a:off x="6706131" y="3632384"/>
            <a:ext cx="1021304" cy="497365"/>
          </a:xfrm>
          <a:prstGeom prst="rect">
            <a:avLst/>
          </a:prstGeom>
          <a:solidFill>
            <a:srgbClr val="008881"/>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prstClr val="white"/>
                </a:solidFill>
                <a:latin typeface="News Gothic MT"/>
              </a:rPr>
              <a:t>a</a:t>
            </a:r>
            <a:r>
              <a:rPr lang="en-US" sz="1600" dirty="0" smtClean="0">
                <a:solidFill>
                  <a:prstClr val="white"/>
                </a:solidFill>
                <a:latin typeface="News Gothic MT"/>
              </a:rPr>
              <a:t>pp 1.1</a:t>
            </a:r>
            <a:endParaRPr lang="en-US" sz="1600" dirty="0">
              <a:solidFill>
                <a:prstClr val="white"/>
              </a:solidFill>
              <a:latin typeface="News Gothic MT"/>
            </a:endParaRPr>
          </a:p>
        </p:txBody>
      </p:sp>
      <p:sp>
        <p:nvSpPr>
          <p:cNvPr id="38" name="Rectangle 37"/>
          <p:cNvSpPr/>
          <p:nvPr/>
        </p:nvSpPr>
        <p:spPr>
          <a:xfrm>
            <a:off x="6858531" y="3508301"/>
            <a:ext cx="1021304" cy="497365"/>
          </a:xfrm>
          <a:prstGeom prst="rect">
            <a:avLst/>
          </a:prstGeom>
          <a:solidFill>
            <a:srgbClr val="008881"/>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prstClr val="white"/>
                </a:solidFill>
                <a:latin typeface="News Gothic MT"/>
              </a:rPr>
              <a:t>a</a:t>
            </a:r>
            <a:r>
              <a:rPr lang="en-US" sz="1600" dirty="0" smtClean="0">
                <a:solidFill>
                  <a:prstClr val="white"/>
                </a:solidFill>
                <a:latin typeface="News Gothic MT"/>
              </a:rPr>
              <a:t>pp 1.1</a:t>
            </a:r>
            <a:endParaRPr lang="en-US" sz="1600" dirty="0">
              <a:solidFill>
                <a:prstClr val="white"/>
              </a:solidFill>
              <a:latin typeface="News Gothic MT"/>
            </a:endParaRPr>
          </a:p>
        </p:txBody>
      </p:sp>
      <p:sp>
        <p:nvSpPr>
          <p:cNvPr id="39" name="Rectangle 38"/>
          <p:cNvSpPr/>
          <p:nvPr/>
        </p:nvSpPr>
        <p:spPr>
          <a:xfrm>
            <a:off x="6948765" y="3383701"/>
            <a:ext cx="1021304" cy="497365"/>
          </a:xfrm>
          <a:prstGeom prst="rect">
            <a:avLst/>
          </a:prstGeom>
          <a:solidFill>
            <a:srgbClr val="008881"/>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prstClr val="white"/>
                </a:solidFill>
                <a:latin typeface="News Gothic MT"/>
              </a:rPr>
              <a:t>a</a:t>
            </a:r>
            <a:r>
              <a:rPr lang="en-US" sz="1600" dirty="0" smtClean="0">
                <a:solidFill>
                  <a:prstClr val="white"/>
                </a:solidFill>
                <a:latin typeface="News Gothic MT"/>
              </a:rPr>
              <a:t>pp 1.1</a:t>
            </a:r>
            <a:endParaRPr lang="en-US" sz="1600" dirty="0">
              <a:solidFill>
                <a:prstClr val="white"/>
              </a:solidFill>
              <a:latin typeface="News Gothic MT"/>
            </a:endParaRPr>
          </a:p>
        </p:txBody>
      </p:sp>
    </p:spTree>
    <p:extLst>
      <p:ext uri="{BB962C8B-B14F-4D97-AF65-F5344CB8AC3E}">
        <p14:creationId xmlns:p14="http://schemas.microsoft.com/office/powerpoint/2010/main" val="1359836682"/>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01"/>
        <p:cNvGrpSpPr/>
        <p:nvPr/>
      </p:nvGrpSpPr>
      <p:grpSpPr>
        <a:xfrm>
          <a:off x="0" y="0"/>
          <a:ext cx="0" cy="0"/>
          <a:chOff x="0" y="0"/>
          <a:chExt cx="0" cy="0"/>
        </a:xfrm>
      </p:grpSpPr>
      <p:sp>
        <p:nvSpPr>
          <p:cNvPr id="1102" name="Shape 1102"/>
          <p:cNvSpPr txBox="1"/>
          <p:nvPr/>
        </p:nvSpPr>
        <p:spPr>
          <a:xfrm>
            <a:off x="121850" y="1545167"/>
            <a:ext cx="3385576" cy="3007756"/>
          </a:xfrm>
          <a:prstGeom prst="rect">
            <a:avLst/>
          </a:prstGeom>
          <a:noFill/>
          <a:ln>
            <a:noFill/>
          </a:ln>
        </p:spPr>
        <p:txBody>
          <a:bodyPr lIns="91425" tIns="45700" rIns="91425" bIns="45700" anchor="t" anchorCtr="0">
            <a:noAutofit/>
          </a:bodyPr>
          <a:lstStyle/>
          <a:p>
            <a:pPr marL="285750" marR="0" lvl="0" indent="-285750" algn="l" rtl="0">
              <a:lnSpc>
                <a:spcPct val="100000"/>
              </a:lnSpc>
              <a:spcBef>
                <a:spcPts val="1200"/>
              </a:spcBef>
              <a:spcAft>
                <a:spcPts val="0"/>
              </a:spcAft>
              <a:buFont typeface="Arial"/>
              <a:buChar char="•"/>
            </a:pPr>
            <a:r>
              <a:rPr lang="en-US" dirty="0" smtClean="0">
                <a:solidFill>
                  <a:schemeClr val="bg1"/>
                </a:solidFill>
                <a:latin typeface="Open Sans"/>
                <a:ea typeface="Open Sans"/>
                <a:cs typeface="Open Sans"/>
                <a:sym typeface="Open Sans"/>
              </a:rPr>
              <a:t>Manage Organizations, users, applications and Spaces</a:t>
            </a:r>
          </a:p>
          <a:p>
            <a:pPr marL="285750" marR="0" lvl="0" indent="-285750" algn="l" rtl="0">
              <a:lnSpc>
                <a:spcPct val="100000"/>
              </a:lnSpc>
              <a:spcBef>
                <a:spcPts val="1200"/>
              </a:spcBef>
              <a:spcAft>
                <a:spcPts val="0"/>
              </a:spcAft>
              <a:buFont typeface="Arial"/>
              <a:buChar char="•"/>
            </a:pPr>
            <a:r>
              <a:rPr lang="en-US" dirty="0" smtClean="0">
                <a:solidFill>
                  <a:schemeClr val="bg1"/>
                </a:solidFill>
                <a:latin typeface="Open Sans"/>
                <a:ea typeface="Open Sans"/>
                <a:cs typeface="Open Sans"/>
                <a:sym typeface="Open Sans"/>
              </a:rPr>
              <a:t>Monitor applications logs, services and routes</a:t>
            </a:r>
          </a:p>
          <a:p>
            <a:pPr marL="285750" marR="0" lvl="0" indent="-285750" algn="l" rtl="0">
              <a:lnSpc>
                <a:spcPct val="100000"/>
              </a:lnSpc>
              <a:spcBef>
                <a:spcPts val="1200"/>
              </a:spcBef>
              <a:spcAft>
                <a:spcPts val="0"/>
              </a:spcAft>
              <a:buFont typeface="Arial"/>
              <a:buChar char="•"/>
            </a:pPr>
            <a:r>
              <a:rPr lang="en-US" dirty="0" smtClean="0">
                <a:solidFill>
                  <a:schemeClr val="bg1"/>
                </a:solidFill>
                <a:latin typeface="Open Sans"/>
                <a:ea typeface="Open Sans"/>
                <a:cs typeface="Open Sans"/>
                <a:sym typeface="Open Sans"/>
              </a:rPr>
              <a:t>Access Service Marketplace, create services and bind to applications</a:t>
            </a:r>
          </a:p>
          <a:p>
            <a:pPr marL="285750" marR="0" lvl="0" indent="-285750" algn="l" rtl="0">
              <a:lnSpc>
                <a:spcPct val="100000"/>
              </a:lnSpc>
              <a:spcBef>
                <a:spcPts val="1200"/>
              </a:spcBef>
              <a:spcAft>
                <a:spcPts val="0"/>
              </a:spcAft>
              <a:buFont typeface="Arial"/>
              <a:buChar char="•"/>
            </a:pPr>
            <a:endParaRPr lang="en-US" dirty="0">
              <a:solidFill>
                <a:schemeClr val="bg1"/>
              </a:solidFill>
              <a:latin typeface="Open Sans"/>
              <a:ea typeface="Open Sans"/>
              <a:cs typeface="Open Sans"/>
              <a:sym typeface="Open Sans"/>
            </a:endParaRPr>
          </a:p>
        </p:txBody>
      </p:sp>
      <p:sp>
        <p:nvSpPr>
          <p:cNvPr id="2" name="Title 1"/>
          <p:cNvSpPr>
            <a:spLocks noGrp="1"/>
          </p:cNvSpPr>
          <p:nvPr>
            <p:ph type="title"/>
          </p:nvPr>
        </p:nvSpPr>
        <p:spPr>
          <a:xfrm>
            <a:off x="0" y="414835"/>
            <a:ext cx="9524999" cy="585514"/>
          </a:xfrm>
        </p:spPr>
        <p:txBody>
          <a:bodyPr/>
          <a:lstStyle/>
          <a:p>
            <a:pPr algn="ctr"/>
            <a:r>
              <a:rPr lang="en-US" dirty="0" smtClean="0">
                <a:solidFill>
                  <a:srgbClr val="008881"/>
                </a:solidFill>
              </a:rPr>
              <a:t>Platform Runtime - Apps Manager</a:t>
            </a:r>
            <a:endParaRPr lang="en-US" dirty="0">
              <a:solidFill>
                <a:srgbClr val="008881"/>
              </a:solidFill>
            </a:endParaRPr>
          </a:p>
        </p:txBody>
      </p:sp>
      <p:pic>
        <p:nvPicPr>
          <p:cNvPr id="5" name="Shape 1407"/>
          <p:cNvPicPr preferRelativeResize="0"/>
          <p:nvPr/>
        </p:nvPicPr>
        <p:blipFill rotWithShape="1">
          <a:blip r:embed="rId3">
            <a:alphaModFix/>
          </a:blip>
          <a:srcRect/>
          <a:stretch/>
        </p:blipFill>
        <p:spPr>
          <a:xfrm>
            <a:off x="3987439" y="1280790"/>
            <a:ext cx="4616811" cy="3281681"/>
          </a:xfrm>
          <a:prstGeom prst="rect">
            <a:avLst/>
          </a:prstGeom>
          <a:noFill/>
          <a:ln>
            <a:noFill/>
          </a:ln>
        </p:spPr>
      </p:pic>
    </p:spTree>
    <p:extLst>
      <p:ext uri="{BB962C8B-B14F-4D97-AF65-F5344CB8AC3E}">
        <p14:creationId xmlns:p14="http://schemas.microsoft.com/office/powerpoint/2010/main" val="4265478176"/>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Stocksy_txp157cab05rEJ000_Medium_423382.jpg"/>
          <p:cNvPicPr>
            <a:picLocks noChangeAspect="1"/>
          </p:cNvPicPr>
          <p:nvPr/>
        </p:nvPicPr>
        <p:blipFill>
          <a:blip r:embed="rId3"/>
          <a:srcRect t="15584"/>
          <a:stretch>
            <a:fillRect/>
          </a:stretch>
        </p:blipFill>
        <p:spPr>
          <a:xfrm>
            <a:off x="0" y="0"/>
            <a:ext cx="9144000" cy="5143500"/>
          </a:xfrm>
          <a:prstGeom prst="rect">
            <a:avLst/>
          </a:prstGeom>
        </p:spPr>
      </p:pic>
      <p:sp>
        <p:nvSpPr>
          <p:cNvPr id="20" name="Rectangle 19"/>
          <p:cNvSpPr/>
          <p:nvPr/>
        </p:nvSpPr>
        <p:spPr>
          <a:xfrm>
            <a:off x="0" y="0"/>
            <a:ext cx="9144000" cy="5143500"/>
          </a:xfrm>
          <a:prstGeom prst="rect">
            <a:avLst/>
          </a:prstGeom>
          <a:gradFill flip="none" rotWithShape="1">
            <a:gsLst>
              <a:gs pos="8000">
                <a:srgbClr val="000000">
                  <a:alpha val="0"/>
                </a:srgbClr>
              </a:gs>
              <a:gs pos="54000">
                <a:srgbClr val="000000">
                  <a:alpha val="86000"/>
                </a:srgbClr>
              </a:gs>
              <a:gs pos="83000">
                <a:srgbClr val="000000">
                  <a:alpha val="89000"/>
                </a:srgbClr>
              </a:gs>
            </a:gsLst>
            <a:lin ang="16500000" scaled="0"/>
            <a:tileRect/>
          </a:gradFill>
          <a:ln w="44450" cap="flat" cmpd="sng" algn="ctr">
            <a:noFill/>
            <a:prstDash val="solid"/>
            <a:round/>
            <a:headEnd type="none" w="med" len="med"/>
            <a:tailEnd type="none" w="med" len="med"/>
          </a:ln>
          <a:effectLst/>
        </p:spPr>
        <p:txBody>
          <a:bodyPr lIns="68579" tIns="34289" rIns="68579" bIns="34289" rtlCol="0" anchor="ctr"/>
          <a:lstStyle/>
          <a:p>
            <a:pPr algn="ctr">
              <a:defRPr/>
            </a:pPr>
            <a:endParaRPr lang="en-US" kern="0">
              <a:solidFill>
                <a:srgbClr val="FFFFFF"/>
              </a:solidFill>
              <a:latin typeface="News Gothic MT"/>
            </a:endParaRPr>
          </a:p>
        </p:txBody>
      </p:sp>
      <p:cxnSp>
        <p:nvCxnSpPr>
          <p:cNvPr id="40" name="Straight Connector 39"/>
          <p:cNvCxnSpPr/>
          <p:nvPr/>
        </p:nvCxnSpPr>
        <p:spPr>
          <a:xfrm>
            <a:off x="596900" y="2111130"/>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596900" y="3428754"/>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8" name="Shape 1014"/>
          <p:cNvSpPr txBox="1">
            <a:spLocks/>
          </p:cNvSpPr>
          <p:nvPr/>
        </p:nvSpPr>
        <p:spPr>
          <a:xfrm>
            <a:off x="1820794" y="1336859"/>
            <a:ext cx="5209487" cy="460500"/>
          </a:xfrm>
          <a:prstGeom prst="rect">
            <a:avLst/>
          </a:prstGeom>
          <a:noFill/>
          <a:ln>
            <a:noFill/>
          </a:ln>
        </p:spPr>
        <p:txBody>
          <a:bodyPr lIns="0" tIns="0" rIns="0" bIns="0" anchor="t" anchorCtr="0">
            <a:noAutofit/>
          </a:bodyPr>
          <a:lstStyle/>
          <a:p>
            <a:pPr algn="dist">
              <a:lnSpc>
                <a:spcPct val="90000"/>
              </a:lnSpc>
              <a:buSzPct val="25000"/>
              <a:defRPr/>
            </a:pPr>
            <a:endParaRPr lang="en" sz="4500" b="1" kern="0" cap="all" dirty="0">
              <a:solidFill>
                <a:srgbClr val="008881"/>
              </a:solidFill>
              <a:latin typeface="News Gothic MT"/>
              <a:ea typeface="Arial"/>
              <a:cs typeface="Arial"/>
              <a:sym typeface="Arial"/>
            </a:endParaRPr>
          </a:p>
        </p:txBody>
      </p:sp>
      <p:sp>
        <p:nvSpPr>
          <p:cNvPr id="10" name="Shape 1163"/>
          <p:cNvSpPr txBox="1">
            <a:spLocks/>
          </p:cNvSpPr>
          <p:nvPr/>
        </p:nvSpPr>
        <p:spPr bwMode="gray">
          <a:xfrm>
            <a:off x="205956" y="2553542"/>
            <a:ext cx="8410499" cy="460500"/>
          </a:xfrm>
          <a:prstGeom prst="rect">
            <a:avLst/>
          </a:prstGeom>
          <a:noFill/>
          <a:ln>
            <a:noFill/>
          </a:ln>
        </p:spPr>
        <p:txBody>
          <a:bodyPr lIns="0" tIns="0" rIns="0" bIns="0" anchor="t" anchorCtr="0">
            <a:noAutofit/>
          </a:bodyPr>
          <a:lstStyle>
            <a:defPPr marR="0" algn="l" rtl="0">
              <a:lnSpc>
                <a:spcPct val="100000"/>
              </a:lnSpc>
              <a:spcBef>
                <a:spcPts val="0"/>
              </a:spcBef>
              <a:spcAft>
                <a:spcPts val="0"/>
              </a:spcAft>
            </a:defPPr>
            <a:lvl1pPr marR="0" algn="l" rtl="0">
              <a:lnSpc>
                <a:spcPct val="90000"/>
              </a:lnSpc>
              <a:spcBef>
                <a:spcPts val="0"/>
              </a:spcBef>
              <a:spcAft>
                <a:spcPts val="0"/>
              </a:spcAft>
              <a:buNone/>
              <a:defRPr sz="3200" b="0" i="0" u="none" strike="noStrike" cap="none" baseline="0">
                <a:solidFill>
                  <a:schemeClr val="tx2"/>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stStyle>
          <a:p>
            <a:pPr algn="ctr">
              <a:buSzPct val="25000"/>
            </a:pPr>
            <a:r>
              <a:rPr lang="en-US" b="1" cap="all" dirty="0" smtClean="0">
                <a:solidFill>
                  <a:srgbClr val="138A7E"/>
                </a:solidFill>
              </a:rPr>
              <a:t>Orgs, Spaces, Users and Quota</a:t>
            </a:r>
            <a:endParaRPr lang="en" sz="2100" b="1" cap="all" dirty="0">
              <a:solidFill>
                <a:srgbClr val="138A7E"/>
              </a:solidFill>
            </a:endParaRPr>
          </a:p>
        </p:txBody>
      </p:sp>
    </p:spTree>
    <p:extLst>
      <p:ext uri="{BB962C8B-B14F-4D97-AF65-F5344CB8AC3E}">
        <p14:creationId xmlns:p14="http://schemas.microsoft.com/office/powerpoint/2010/main" val="274015951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509"/>
        <p:cNvGrpSpPr/>
        <p:nvPr/>
      </p:nvGrpSpPr>
      <p:grpSpPr>
        <a:xfrm>
          <a:off x="0" y="0"/>
          <a:ext cx="0" cy="0"/>
          <a:chOff x="0" y="0"/>
          <a:chExt cx="0" cy="0"/>
        </a:xfrm>
      </p:grpSpPr>
      <p:pic>
        <p:nvPicPr>
          <p:cNvPr id="1513" name="Shape 1513"/>
          <p:cNvPicPr preferRelativeResize="0"/>
          <p:nvPr/>
        </p:nvPicPr>
        <p:blipFill rotWithShape="1">
          <a:blip r:embed="rId3">
            <a:alphaModFix/>
          </a:blip>
          <a:srcRect/>
          <a:stretch/>
        </p:blipFill>
        <p:spPr>
          <a:xfrm>
            <a:off x="788699" y="2291428"/>
            <a:ext cx="2177724" cy="1319595"/>
          </a:xfrm>
          <a:prstGeom prst="rect">
            <a:avLst/>
          </a:prstGeom>
          <a:noFill/>
          <a:ln w="76200" cmpd="sng">
            <a:solidFill>
              <a:schemeClr val="accent4">
                <a:lumMod val="40000"/>
                <a:lumOff val="60000"/>
              </a:schemeClr>
            </a:solidFill>
          </a:ln>
        </p:spPr>
      </p:pic>
      <p:pic>
        <p:nvPicPr>
          <p:cNvPr id="10" name="Shape 1513"/>
          <p:cNvPicPr preferRelativeResize="0"/>
          <p:nvPr/>
        </p:nvPicPr>
        <p:blipFill rotWithShape="1">
          <a:blip r:embed="rId3">
            <a:alphaModFix/>
          </a:blip>
          <a:srcRect/>
          <a:stretch/>
        </p:blipFill>
        <p:spPr>
          <a:xfrm>
            <a:off x="1093775" y="2588761"/>
            <a:ext cx="2177724" cy="1319595"/>
          </a:xfrm>
          <a:prstGeom prst="rect">
            <a:avLst/>
          </a:prstGeom>
          <a:noFill/>
          <a:ln w="76200" cmpd="sng">
            <a:solidFill>
              <a:schemeClr val="accent4">
                <a:lumMod val="40000"/>
                <a:lumOff val="60000"/>
              </a:schemeClr>
            </a:solidFill>
          </a:ln>
        </p:spPr>
      </p:pic>
      <p:pic>
        <p:nvPicPr>
          <p:cNvPr id="11" name="Shape 1513"/>
          <p:cNvPicPr preferRelativeResize="0"/>
          <p:nvPr/>
        </p:nvPicPr>
        <p:blipFill rotWithShape="1">
          <a:blip r:embed="rId3">
            <a:alphaModFix/>
          </a:blip>
          <a:srcRect/>
          <a:stretch/>
        </p:blipFill>
        <p:spPr>
          <a:xfrm>
            <a:off x="1583649" y="2951225"/>
            <a:ext cx="2177724" cy="1319595"/>
          </a:xfrm>
          <a:prstGeom prst="rect">
            <a:avLst/>
          </a:prstGeom>
          <a:noFill/>
          <a:ln w="76200" cmpd="sng">
            <a:solidFill>
              <a:schemeClr val="accent4">
                <a:lumMod val="40000"/>
                <a:lumOff val="60000"/>
              </a:schemeClr>
            </a:solidFill>
          </a:ln>
        </p:spPr>
      </p:pic>
      <p:sp>
        <p:nvSpPr>
          <p:cNvPr id="1512" name="Shape 1512"/>
          <p:cNvSpPr txBox="1">
            <a:spLocks noGrp="1"/>
          </p:cNvSpPr>
          <p:nvPr>
            <p:ph type="title"/>
          </p:nvPr>
        </p:nvSpPr>
        <p:spPr>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2700" b="0" i="0" u="none" strike="noStrike" cap="none">
                <a:solidFill>
                  <a:srgbClr val="29756E"/>
                </a:solidFill>
                <a:latin typeface="Helvetica Neue"/>
                <a:ea typeface="Helvetica Neue"/>
                <a:cs typeface="Helvetica Neue"/>
                <a:sym typeface="Helvetica Neue"/>
              </a:rPr>
              <a:t>Orgs, Spaces, Users and Quotas</a:t>
            </a:r>
          </a:p>
        </p:txBody>
      </p:sp>
      <p:sp>
        <p:nvSpPr>
          <p:cNvPr id="1510" name="Shape 1510"/>
          <p:cNvSpPr txBox="1">
            <a:spLocks noGrp="1"/>
          </p:cNvSpPr>
          <p:nvPr>
            <p:ph type="sldNum" idx="4294967295"/>
          </p:nvPr>
        </p:nvSpPr>
        <p:spPr>
          <a:xfrm>
            <a:off x="8610600" y="5021263"/>
            <a:ext cx="533400" cy="127000"/>
          </a:xfrm>
          <a:prstGeom prst="rect">
            <a:avLst/>
          </a:prstGeom>
          <a:noFill/>
          <a:ln>
            <a:noFill/>
          </a:ln>
        </p:spPr>
        <p:txBody>
          <a:bodyPr lIns="0" tIns="0" rIns="0" bIns="0" anchor="t" anchorCtr="0">
            <a:noAutofit/>
          </a:bodyPr>
          <a:lstStyle/>
          <a:p>
            <a:pPr algn="r">
              <a:buSzPct val="25000"/>
            </a:pPr>
            <a:fld id="{00000000-1234-1234-1234-123412341234}" type="slidenum">
              <a:rPr lang="en-US" sz="800">
                <a:solidFill>
                  <a:srgbClr val="808080"/>
                </a:solidFill>
                <a:latin typeface="Arial"/>
                <a:ea typeface="Arial"/>
                <a:cs typeface="Arial"/>
                <a:sym typeface="Arial"/>
              </a:rPr>
              <a:pPr algn="r">
                <a:buSzPct val="25000"/>
              </a:pPr>
              <a:t>61</a:t>
            </a:fld>
            <a:endParaRPr lang="en-US" sz="800">
              <a:solidFill>
                <a:srgbClr val="808080"/>
              </a:solidFill>
              <a:latin typeface="Arial"/>
              <a:ea typeface="Arial"/>
              <a:cs typeface="Arial"/>
              <a:sym typeface="Arial"/>
            </a:endParaRPr>
          </a:p>
        </p:txBody>
      </p:sp>
      <p:pic>
        <p:nvPicPr>
          <p:cNvPr id="1511" name="Shape 1511"/>
          <p:cNvPicPr preferRelativeResize="0"/>
          <p:nvPr/>
        </p:nvPicPr>
        <p:blipFill rotWithShape="1">
          <a:blip r:embed="rId4">
            <a:alphaModFix/>
          </a:blip>
          <a:srcRect/>
          <a:stretch/>
        </p:blipFill>
        <p:spPr>
          <a:xfrm>
            <a:off x="4711800" y="1152615"/>
            <a:ext cx="3898800" cy="2924099"/>
          </a:xfrm>
          <a:prstGeom prst="rect">
            <a:avLst/>
          </a:prstGeom>
          <a:noFill/>
          <a:ln>
            <a:noFill/>
          </a:ln>
        </p:spPr>
      </p:pic>
      <p:sp>
        <p:nvSpPr>
          <p:cNvPr id="6" name="Shape 1706"/>
          <p:cNvSpPr/>
          <p:nvPr/>
        </p:nvSpPr>
        <p:spPr>
          <a:xfrm>
            <a:off x="788699" y="1166330"/>
            <a:ext cx="2635200" cy="698400"/>
          </a:xfrm>
          <a:prstGeom prst="roundRect">
            <a:avLst>
              <a:gd name="adj" fmla="val 16667"/>
            </a:avLst>
          </a:prstGeom>
          <a:solidFill>
            <a:schemeClr val="accent2"/>
          </a:solidFill>
          <a:ln w="50800" cap="flat" cmpd="sng">
            <a:solidFill>
              <a:schemeClr val="accent3"/>
            </a:solidFill>
            <a:prstDash val="solid"/>
            <a:round/>
            <a:headEnd type="none" w="med" len="med"/>
            <a:tailEnd type="none" w="med" len="med"/>
          </a:ln>
        </p:spPr>
        <p:txBody>
          <a:bodyPr lIns="91425" tIns="45700" rIns="91425" bIns="45700" anchor="ctr" anchorCtr="0">
            <a:noAutofit/>
          </a:bodyPr>
          <a:lstStyle/>
          <a:p>
            <a:pPr algn="ctr">
              <a:buClr>
                <a:prstClr val="white"/>
              </a:buClr>
              <a:buSzPct val="25000"/>
              <a:buFont typeface="Arial"/>
              <a:buNone/>
            </a:pPr>
            <a:r>
              <a:rPr lang="en-US" dirty="0" smtClean="0">
                <a:solidFill>
                  <a:prstClr val="white"/>
                </a:solidFill>
                <a:latin typeface="Arial"/>
                <a:ea typeface="Arial"/>
                <a:cs typeface="Arial"/>
                <a:sym typeface="Arial"/>
              </a:rPr>
              <a:t>Cloud Foundry Installation</a:t>
            </a:r>
            <a:endParaRPr lang="en-US" dirty="0">
              <a:solidFill>
                <a:prstClr val="white"/>
              </a:solidFill>
              <a:latin typeface="Arial"/>
              <a:ea typeface="Arial"/>
              <a:cs typeface="Arial"/>
              <a:sym typeface="Arial"/>
            </a:endParaRPr>
          </a:p>
        </p:txBody>
      </p:sp>
      <p:cxnSp>
        <p:nvCxnSpPr>
          <p:cNvPr id="3" name="Straight Connector 2"/>
          <p:cNvCxnSpPr>
            <a:stCxn id="6" idx="2"/>
            <a:endCxn id="1513" idx="0"/>
          </p:cNvCxnSpPr>
          <p:nvPr/>
        </p:nvCxnSpPr>
        <p:spPr>
          <a:xfrm flipH="1">
            <a:off x="1877561" y="1864730"/>
            <a:ext cx="228738" cy="426698"/>
          </a:xfrm>
          <a:prstGeom prst="line">
            <a:avLst/>
          </a:prstGeom>
        </p:spPr>
        <p:style>
          <a:lnRef idx="2">
            <a:schemeClr val="accent1"/>
          </a:lnRef>
          <a:fillRef idx="0">
            <a:schemeClr val="accent1"/>
          </a:fillRef>
          <a:effectRef idx="1">
            <a:schemeClr val="accent1"/>
          </a:effectRef>
          <a:fontRef idx="minor">
            <a:schemeClr val="tx1"/>
          </a:fontRef>
        </p:style>
      </p:cxnSp>
      <p:cxnSp>
        <p:nvCxnSpPr>
          <p:cNvPr id="5" name="Straight Connector 4"/>
          <p:cNvCxnSpPr>
            <a:stCxn id="6" idx="2"/>
            <a:endCxn id="10" idx="0"/>
          </p:cNvCxnSpPr>
          <p:nvPr/>
        </p:nvCxnSpPr>
        <p:spPr>
          <a:xfrm>
            <a:off x="2106299" y="1864730"/>
            <a:ext cx="76338" cy="724031"/>
          </a:xfrm>
          <a:prstGeom prst="line">
            <a:avLst/>
          </a:prstGeom>
        </p:spPr>
        <p:style>
          <a:lnRef idx="2">
            <a:schemeClr val="accent1"/>
          </a:lnRef>
          <a:fillRef idx="0">
            <a:schemeClr val="accent1"/>
          </a:fillRef>
          <a:effectRef idx="1">
            <a:schemeClr val="accent1"/>
          </a:effectRef>
          <a:fontRef idx="minor">
            <a:schemeClr val="tx1"/>
          </a:fontRef>
        </p:style>
      </p:cxnSp>
      <p:cxnSp>
        <p:nvCxnSpPr>
          <p:cNvPr id="13" name="Straight Connector 12"/>
          <p:cNvCxnSpPr>
            <a:stCxn id="6" idx="2"/>
            <a:endCxn id="11" idx="0"/>
          </p:cNvCxnSpPr>
          <p:nvPr/>
        </p:nvCxnSpPr>
        <p:spPr>
          <a:xfrm>
            <a:off x="2106299" y="1864730"/>
            <a:ext cx="566212" cy="1086495"/>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8858316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517"/>
        <p:cNvGrpSpPr/>
        <p:nvPr/>
      </p:nvGrpSpPr>
      <p:grpSpPr>
        <a:xfrm>
          <a:off x="0" y="0"/>
          <a:ext cx="0" cy="0"/>
          <a:chOff x="0" y="0"/>
          <a:chExt cx="0" cy="0"/>
        </a:xfrm>
      </p:grpSpPr>
      <p:sp>
        <p:nvSpPr>
          <p:cNvPr id="1520" name="Shape 1520"/>
          <p:cNvSpPr txBox="1">
            <a:spLocks noGrp="1"/>
          </p:cNvSpPr>
          <p:nvPr>
            <p:ph type="title"/>
          </p:nvPr>
        </p:nvSpPr>
        <p:spPr>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0" i="0" u="none" strike="noStrike" cap="none">
                <a:solidFill>
                  <a:srgbClr val="29756E"/>
                </a:solidFill>
                <a:latin typeface="Helvetica Neue"/>
                <a:ea typeface="Helvetica Neue"/>
                <a:cs typeface="Helvetica Neue"/>
                <a:sym typeface="Helvetica Neue"/>
              </a:rPr>
              <a:t>Organizations</a:t>
            </a:r>
          </a:p>
        </p:txBody>
      </p:sp>
      <p:sp>
        <p:nvSpPr>
          <p:cNvPr id="1518" name="Shape 1518"/>
          <p:cNvSpPr txBox="1">
            <a:spLocks noGrp="1"/>
          </p:cNvSpPr>
          <p:nvPr>
            <p:ph type="sldNum" idx="4294967295"/>
          </p:nvPr>
        </p:nvSpPr>
        <p:spPr>
          <a:xfrm>
            <a:off x="8610600" y="5021263"/>
            <a:ext cx="533400" cy="127000"/>
          </a:xfrm>
          <a:prstGeom prst="rect">
            <a:avLst/>
          </a:prstGeom>
          <a:noFill/>
          <a:ln>
            <a:noFill/>
          </a:ln>
        </p:spPr>
        <p:txBody>
          <a:bodyPr lIns="0" tIns="0" rIns="0" bIns="0" anchor="t" anchorCtr="0">
            <a:noAutofit/>
          </a:bodyPr>
          <a:lstStyle/>
          <a:p>
            <a:pPr algn="r">
              <a:buSzPct val="25000"/>
            </a:pPr>
            <a:fld id="{00000000-1234-1234-1234-123412341234}" type="slidenum">
              <a:rPr lang="en-US" sz="800">
                <a:solidFill>
                  <a:srgbClr val="808080"/>
                </a:solidFill>
                <a:latin typeface="Arial"/>
                <a:ea typeface="Arial"/>
                <a:cs typeface="Arial"/>
                <a:sym typeface="Arial"/>
              </a:rPr>
              <a:pPr algn="r">
                <a:buSzPct val="25000"/>
              </a:pPr>
              <a:t>62</a:t>
            </a:fld>
            <a:endParaRPr lang="en-US" sz="800">
              <a:solidFill>
                <a:srgbClr val="808080"/>
              </a:solidFill>
              <a:latin typeface="Arial"/>
              <a:ea typeface="Arial"/>
              <a:cs typeface="Arial"/>
              <a:sym typeface="Arial"/>
            </a:endParaRPr>
          </a:p>
        </p:txBody>
      </p:sp>
      <p:pic>
        <p:nvPicPr>
          <p:cNvPr id="1525" name="Shape 1525"/>
          <p:cNvPicPr preferRelativeResize="0"/>
          <p:nvPr/>
        </p:nvPicPr>
        <p:blipFill rotWithShape="1">
          <a:blip r:embed="rId3">
            <a:alphaModFix/>
          </a:blip>
          <a:srcRect/>
          <a:stretch/>
        </p:blipFill>
        <p:spPr>
          <a:xfrm>
            <a:off x="5091366" y="1063781"/>
            <a:ext cx="3620802" cy="2883047"/>
          </a:xfrm>
          <a:prstGeom prst="rect">
            <a:avLst/>
          </a:prstGeom>
          <a:noFill/>
          <a:ln>
            <a:noFill/>
          </a:ln>
        </p:spPr>
      </p:pic>
      <p:sp>
        <p:nvSpPr>
          <p:cNvPr id="10" name="Shape 1102"/>
          <p:cNvSpPr txBox="1"/>
          <p:nvPr/>
        </p:nvSpPr>
        <p:spPr>
          <a:xfrm>
            <a:off x="121849" y="993467"/>
            <a:ext cx="4815933" cy="3559456"/>
          </a:xfrm>
          <a:prstGeom prst="rect">
            <a:avLst/>
          </a:prstGeom>
          <a:noFill/>
          <a:ln>
            <a:noFill/>
          </a:ln>
        </p:spPr>
        <p:txBody>
          <a:bodyPr lIns="91425" tIns="45700" rIns="91425" bIns="45700" anchor="t" anchorCtr="0">
            <a:noAutofit/>
          </a:bodyPr>
          <a:lstStyle/>
          <a:p>
            <a:pPr marL="285750" indent="-285750">
              <a:spcBef>
                <a:spcPts val="1200"/>
              </a:spcBef>
              <a:buFont typeface="Arial"/>
              <a:buChar char="•"/>
            </a:pPr>
            <a:r>
              <a:rPr lang="en-US" dirty="0" smtClean="0">
                <a:solidFill>
                  <a:prstClr val="white"/>
                </a:solidFill>
                <a:latin typeface="Open Sans"/>
                <a:ea typeface="Open Sans"/>
                <a:cs typeface="Open Sans"/>
                <a:sym typeface="Open Sans"/>
              </a:rPr>
              <a:t>Top-most administrative unit</a:t>
            </a:r>
          </a:p>
          <a:p>
            <a:pPr marL="285750" indent="-285750">
              <a:spcBef>
                <a:spcPts val="1200"/>
              </a:spcBef>
              <a:buFont typeface="Arial"/>
              <a:buChar char="•"/>
            </a:pPr>
            <a:r>
              <a:rPr lang="en-US" dirty="0" smtClean="0">
                <a:solidFill>
                  <a:prstClr val="white"/>
                </a:solidFill>
                <a:latin typeface="Open Sans"/>
                <a:ea typeface="Open Sans"/>
                <a:cs typeface="Open Sans"/>
                <a:sym typeface="Open Sans"/>
              </a:rPr>
              <a:t>Logical division division within a Pivotal Cloud Foundry Install / Foundation</a:t>
            </a:r>
          </a:p>
          <a:p>
            <a:pPr marL="742950" lvl="1" indent="-285750">
              <a:spcBef>
                <a:spcPts val="1200"/>
              </a:spcBef>
              <a:buFont typeface="Arial"/>
              <a:buChar char="•"/>
            </a:pPr>
            <a:r>
              <a:rPr lang="en-US" dirty="0" smtClean="0">
                <a:solidFill>
                  <a:prstClr val="white"/>
                </a:solidFill>
                <a:latin typeface="Open Sans"/>
                <a:ea typeface="Open Sans"/>
                <a:cs typeface="Open Sans"/>
                <a:sym typeface="Open Sans"/>
              </a:rPr>
              <a:t>Typically a company, department, application suite or large project</a:t>
            </a:r>
          </a:p>
          <a:p>
            <a:pPr marL="285750" indent="-285750">
              <a:spcBef>
                <a:spcPts val="1200"/>
              </a:spcBef>
              <a:buFont typeface="Arial"/>
              <a:buChar char="•"/>
            </a:pPr>
            <a:r>
              <a:rPr lang="en-US" dirty="0" smtClean="0">
                <a:solidFill>
                  <a:prstClr val="white"/>
                </a:solidFill>
                <a:latin typeface="Open Sans"/>
                <a:ea typeface="Open Sans"/>
                <a:cs typeface="Open Sans"/>
                <a:sym typeface="Open Sans"/>
              </a:rPr>
              <a:t>Each organization has its own users and assigned quota</a:t>
            </a:r>
          </a:p>
          <a:p>
            <a:pPr marL="285750" indent="-285750">
              <a:spcBef>
                <a:spcPts val="1200"/>
              </a:spcBef>
              <a:buFont typeface="Arial"/>
              <a:buChar char="•"/>
            </a:pPr>
            <a:r>
              <a:rPr lang="en-US" dirty="0" smtClean="0">
                <a:solidFill>
                  <a:prstClr val="white"/>
                </a:solidFill>
                <a:latin typeface="Open Sans"/>
                <a:ea typeface="Open Sans"/>
                <a:cs typeface="Open Sans"/>
                <a:sym typeface="Open Sans"/>
              </a:rPr>
              <a:t>User permissions / Roles are specified per space within an organization</a:t>
            </a:r>
          </a:p>
          <a:p>
            <a:pPr marL="285750" indent="-285750">
              <a:spcBef>
                <a:spcPts val="1200"/>
              </a:spcBef>
              <a:buFont typeface="Arial"/>
              <a:buChar char="•"/>
            </a:pPr>
            <a:r>
              <a:rPr lang="en-US" dirty="0" smtClean="0">
                <a:solidFill>
                  <a:prstClr val="white"/>
                </a:solidFill>
                <a:latin typeface="Open Sans"/>
                <a:ea typeface="Open Sans"/>
                <a:cs typeface="Open Sans"/>
                <a:sym typeface="Open Sans"/>
              </a:rPr>
              <a:t>Sub-divided into spaces</a:t>
            </a:r>
          </a:p>
          <a:p>
            <a:pPr>
              <a:spcBef>
                <a:spcPts val="1200"/>
              </a:spcBef>
            </a:pPr>
            <a:endParaRPr lang="en-US" dirty="0">
              <a:solidFill>
                <a:prstClr val="white"/>
              </a:solidFill>
              <a:latin typeface="Open Sans"/>
              <a:ea typeface="Open Sans"/>
              <a:cs typeface="Open Sans"/>
              <a:sym typeface="Open Sans"/>
            </a:endParaRPr>
          </a:p>
        </p:txBody>
      </p:sp>
    </p:spTree>
    <p:extLst>
      <p:ext uri="{BB962C8B-B14F-4D97-AF65-F5344CB8AC3E}">
        <p14:creationId xmlns:p14="http://schemas.microsoft.com/office/powerpoint/2010/main" val="1670275533"/>
      </p:ext>
    </p:extLst>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529"/>
        <p:cNvGrpSpPr/>
        <p:nvPr/>
      </p:nvGrpSpPr>
      <p:grpSpPr>
        <a:xfrm>
          <a:off x="0" y="0"/>
          <a:ext cx="0" cy="0"/>
          <a:chOff x="0" y="0"/>
          <a:chExt cx="0" cy="0"/>
        </a:xfrm>
      </p:grpSpPr>
      <p:pic>
        <p:nvPicPr>
          <p:cNvPr id="1535" name="Shape 1535"/>
          <p:cNvPicPr preferRelativeResize="0"/>
          <p:nvPr/>
        </p:nvPicPr>
        <p:blipFill rotWithShape="1">
          <a:blip r:embed="rId3">
            <a:alphaModFix/>
          </a:blip>
          <a:srcRect/>
          <a:stretch/>
        </p:blipFill>
        <p:spPr>
          <a:xfrm>
            <a:off x="5129772" y="1250171"/>
            <a:ext cx="3294329" cy="2613235"/>
          </a:xfrm>
          <a:prstGeom prst="rect">
            <a:avLst/>
          </a:prstGeom>
          <a:noFill/>
          <a:ln>
            <a:noFill/>
          </a:ln>
        </p:spPr>
      </p:pic>
      <p:sp>
        <p:nvSpPr>
          <p:cNvPr id="1532" name="Shape 1532"/>
          <p:cNvSpPr txBox="1">
            <a:spLocks noGrp="1"/>
          </p:cNvSpPr>
          <p:nvPr>
            <p:ph type="title"/>
          </p:nvPr>
        </p:nvSpPr>
        <p:spPr>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0" i="0" u="none" strike="noStrike" cap="none">
                <a:solidFill>
                  <a:srgbClr val="29756E"/>
                </a:solidFill>
                <a:latin typeface="Helvetica Neue"/>
                <a:ea typeface="Helvetica Neue"/>
                <a:cs typeface="Helvetica Neue"/>
                <a:sym typeface="Helvetica Neue"/>
              </a:rPr>
              <a:t>Quotas and Plans</a:t>
            </a:r>
          </a:p>
        </p:txBody>
      </p:sp>
      <p:sp>
        <p:nvSpPr>
          <p:cNvPr id="1530" name="Shape 1530"/>
          <p:cNvSpPr txBox="1">
            <a:spLocks noGrp="1"/>
          </p:cNvSpPr>
          <p:nvPr>
            <p:ph type="sldNum" idx="4294967295"/>
          </p:nvPr>
        </p:nvSpPr>
        <p:spPr>
          <a:xfrm>
            <a:off x="8610600" y="5021263"/>
            <a:ext cx="533400" cy="127000"/>
          </a:xfrm>
          <a:prstGeom prst="rect">
            <a:avLst/>
          </a:prstGeom>
          <a:noFill/>
          <a:ln>
            <a:noFill/>
          </a:ln>
        </p:spPr>
        <p:txBody>
          <a:bodyPr lIns="0" tIns="0" rIns="0" bIns="0" anchor="t" anchorCtr="0">
            <a:noAutofit/>
          </a:bodyPr>
          <a:lstStyle/>
          <a:p>
            <a:pPr algn="r">
              <a:buSzPct val="25000"/>
            </a:pPr>
            <a:fld id="{00000000-1234-1234-1234-123412341234}" type="slidenum">
              <a:rPr lang="en-US" sz="800">
                <a:solidFill>
                  <a:srgbClr val="808080"/>
                </a:solidFill>
                <a:latin typeface="Arial"/>
                <a:ea typeface="Arial"/>
                <a:cs typeface="Arial"/>
                <a:sym typeface="Arial"/>
              </a:rPr>
              <a:pPr algn="r">
                <a:buSzPct val="25000"/>
              </a:pPr>
              <a:t>63</a:t>
            </a:fld>
            <a:endParaRPr lang="en-US" sz="800">
              <a:solidFill>
                <a:srgbClr val="808080"/>
              </a:solidFill>
              <a:latin typeface="Arial"/>
              <a:ea typeface="Arial"/>
              <a:cs typeface="Arial"/>
              <a:sym typeface="Arial"/>
            </a:endParaRPr>
          </a:p>
        </p:txBody>
      </p:sp>
      <p:sp>
        <p:nvSpPr>
          <p:cNvPr id="9" name="Shape 1102"/>
          <p:cNvSpPr txBox="1"/>
          <p:nvPr/>
        </p:nvSpPr>
        <p:spPr>
          <a:xfrm>
            <a:off x="121849" y="993467"/>
            <a:ext cx="4815933" cy="3559456"/>
          </a:xfrm>
          <a:prstGeom prst="rect">
            <a:avLst/>
          </a:prstGeom>
          <a:noFill/>
          <a:ln>
            <a:noFill/>
          </a:ln>
        </p:spPr>
        <p:txBody>
          <a:bodyPr lIns="91425" tIns="45700" rIns="91425" bIns="45700" anchor="t" anchorCtr="0">
            <a:noAutofit/>
          </a:bodyPr>
          <a:lstStyle/>
          <a:p>
            <a:pPr marL="285750" indent="-285750">
              <a:spcBef>
                <a:spcPts val="1200"/>
              </a:spcBef>
              <a:buFont typeface="Arial"/>
              <a:buChar char="•"/>
            </a:pPr>
            <a:r>
              <a:rPr lang="en-US" dirty="0" smtClean="0">
                <a:solidFill>
                  <a:prstClr val="white"/>
                </a:solidFill>
                <a:latin typeface="Open Sans"/>
                <a:ea typeface="Open Sans"/>
                <a:cs typeface="Open Sans"/>
                <a:sym typeface="Open Sans"/>
              </a:rPr>
              <a:t>Different quota limits (e.g. small, enterprise, default, runaway) can be assigned per Organization</a:t>
            </a:r>
            <a:endParaRPr lang="en-US" dirty="0">
              <a:solidFill>
                <a:prstClr val="white"/>
              </a:solidFill>
              <a:latin typeface="Open Sans"/>
              <a:ea typeface="Open Sans"/>
              <a:cs typeface="Open Sans"/>
              <a:sym typeface="Open Sans"/>
            </a:endParaRPr>
          </a:p>
          <a:p>
            <a:pPr marL="285750" indent="-285750">
              <a:spcBef>
                <a:spcPts val="1200"/>
              </a:spcBef>
              <a:buFont typeface="Arial"/>
              <a:buChar char="•"/>
            </a:pPr>
            <a:r>
              <a:rPr lang="en-US" dirty="0" smtClean="0">
                <a:solidFill>
                  <a:prstClr val="white"/>
                </a:solidFill>
                <a:latin typeface="Open Sans"/>
                <a:ea typeface="Open Sans"/>
                <a:cs typeface="Open Sans"/>
                <a:sym typeface="Open Sans"/>
              </a:rPr>
              <a:t>Quotas defines</a:t>
            </a:r>
          </a:p>
          <a:p>
            <a:pPr marL="742950" lvl="1" indent="-285750">
              <a:spcBef>
                <a:spcPts val="1200"/>
              </a:spcBef>
              <a:buFont typeface="Arial"/>
              <a:buChar char="•"/>
            </a:pPr>
            <a:r>
              <a:rPr lang="en-US" dirty="0" smtClean="0">
                <a:solidFill>
                  <a:prstClr val="white"/>
                </a:solidFill>
                <a:latin typeface="Open Sans"/>
                <a:ea typeface="Open Sans"/>
                <a:cs typeface="Open Sans"/>
                <a:sym typeface="Open Sans"/>
              </a:rPr>
              <a:t>Total Memory</a:t>
            </a:r>
          </a:p>
          <a:p>
            <a:pPr marL="742950" lvl="1" indent="-285750">
              <a:spcBef>
                <a:spcPts val="1200"/>
              </a:spcBef>
              <a:buFont typeface="Arial"/>
              <a:buChar char="•"/>
            </a:pPr>
            <a:r>
              <a:rPr lang="en-US" dirty="0" smtClean="0">
                <a:solidFill>
                  <a:prstClr val="white"/>
                </a:solidFill>
                <a:latin typeface="Open Sans"/>
                <a:ea typeface="Open Sans"/>
                <a:cs typeface="Open Sans"/>
                <a:sym typeface="Open Sans"/>
              </a:rPr>
              <a:t>Total # of services</a:t>
            </a:r>
          </a:p>
          <a:p>
            <a:pPr marL="742950" lvl="1" indent="-285750">
              <a:spcBef>
                <a:spcPts val="1200"/>
              </a:spcBef>
              <a:buFont typeface="Arial"/>
              <a:buChar char="•"/>
            </a:pPr>
            <a:r>
              <a:rPr lang="en-US" dirty="0" smtClean="0">
                <a:solidFill>
                  <a:prstClr val="white"/>
                </a:solidFill>
                <a:latin typeface="Open Sans"/>
                <a:ea typeface="Open Sans"/>
                <a:cs typeface="Open Sans"/>
                <a:sym typeface="Open Sans"/>
              </a:rPr>
              <a:t>Total # of Routes</a:t>
            </a:r>
          </a:p>
          <a:p>
            <a:pPr marL="285750" indent="-285750">
              <a:spcBef>
                <a:spcPts val="1200"/>
              </a:spcBef>
              <a:buFont typeface="Arial"/>
              <a:buChar char="•"/>
            </a:pPr>
            <a:r>
              <a:rPr lang="en-US" dirty="0" smtClean="0">
                <a:solidFill>
                  <a:prstClr val="white"/>
                </a:solidFill>
                <a:latin typeface="Open Sans"/>
                <a:ea typeface="Open Sans"/>
                <a:cs typeface="Open Sans"/>
                <a:sym typeface="Open Sans"/>
              </a:rPr>
              <a:t>Sub-divided into spaces</a:t>
            </a:r>
          </a:p>
          <a:p>
            <a:pPr>
              <a:spcBef>
                <a:spcPts val="1200"/>
              </a:spcBef>
            </a:pPr>
            <a:endParaRPr lang="en-US" dirty="0">
              <a:solidFill>
                <a:prstClr val="white"/>
              </a:solidFill>
              <a:latin typeface="Open Sans"/>
              <a:ea typeface="Open Sans"/>
              <a:cs typeface="Open Sans"/>
              <a:sym typeface="Open Sans"/>
            </a:endParaRPr>
          </a:p>
        </p:txBody>
      </p:sp>
    </p:spTree>
    <p:extLst>
      <p:ext uri="{BB962C8B-B14F-4D97-AF65-F5344CB8AC3E}">
        <p14:creationId xmlns:p14="http://schemas.microsoft.com/office/powerpoint/2010/main" val="1647924297"/>
      </p:ext>
    </p:extLst>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539"/>
        <p:cNvGrpSpPr/>
        <p:nvPr/>
      </p:nvGrpSpPr>
      <p:grpSpPr>
        <a:xfrm>
          <a:off x="0" y="0"/>
          <a:ext cx="0" cy="0"/>
          <a:chOff x="0" y="0"/>
          <a:chExt cx="0" cy="0"/>
        </a:xfrm>
      </p:grpSpPr>
      <p:sp>
        <p:nvSpPr>
          <p:cNvPr id="1542" name="Shape 1542"/>
          <p:cNvSpPr txBox="1">
            <a:spLocks noGrp="1"/>
          </p:cNvSpPr>
          <p:nvPr>
            <p:ph type="title"/>
          </p:nvPr>
        </p:nvSpPr>
        <p:spPr>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0" i="0" u="none" strike="noStrike" cap="none">
                <a:solidFill>
                  <a:srgbClr val="29756E"/>
                </a:solidFill>
                <a:latin typeface="Helvetica Neue"/>
                <a:ea typeface="Helvetica Neue"/>
                <a:cs typeface="Helvetica Neue"/>
                <a:sym typeface="Helvetica Neue"/>
              </a:rPr>
              <a:t>Spaces</a:t>
            </a:r>
          </a:p>
        </p:txBody>
      </p:sp>
      <p:sp>
        <p:nvSpPr>
          <p:cNvPr id="1540" name="Shape 1540"/>
          <p:cNvSpPr txBox="1">
            <a:spLocks noGrp="1"/>
          </p:cNvSpPr>
          <p:nvPr>
            <p:ph type="sldNum" idx="4294967295"/>
          </p:nvPr>
        </p:nvSpPr>
        <p:spPr>
          <a:xfrm>
            <a:off x="8610600" y="5021263"/>
            <a:ext cx="533400" cy="127000"/>
          </a:xfrm>
          <a:prstGeom prst="rect">
            <a:avLst/>
          </a:prstGeom>
          <a:noFill/>
          <a:ln>
            <a:noFill/>
          </a:ln>
        </p:spPr>
        <p:txBody>
          <a:bodyPr lIns="0" tIns="0" rIns="0" bIns="0" anchor="t" anchorCtr="0">
            <a:noAutofit/>
          </a:bodyPr>
          <a:lstStyle/>
          <a:p>
            <a:pPr algn="r">
              <a:buSzPct val="25000"/>
            </a:pPr>
            <a:fld id="{00000000-1234-1234-1234-123412341234}" type="slidenum">
              <a:rPr lang="en-US" sz="800">
                <a:solidFill>
                  <a:srgbClr val="808080"/>
                </a:solidFill>
                <a:latin typeface="Arial"/>
                <a:ea typeface="Arial"/>
                <a:cs typeface="Arial"/>
                <a:sym typeface="Arial"/>
              </a:rPr>
              <a:pPr algn="r">
                <a:buSzPct val="25000"/>
              </a:pPr>
              <a:t>64</a:t>
            </a:fld>
            <a:endParaRPr lang="en-US" sz="800">
              <a:solidFill>
                <a:srgbClr val="808080"/>
              </a:solidFill>
              <a:latin typeface="Arial"/>
              <a:ea typeface="Arial"/>
              <a:cs typeface="Arial"/>
              <a:sym typeface="Arial"/>
            </a:endParaRPr>
          </a:p>
        </p:txBody>
      </p:sp>
      <p:pic>
        <p:nvPicPr>
          <p:cNvPr id="1546" name="Shape 1546"/>
          <p:cNvPicPr preferRelativeResize="0"/>
          <p:nvPr/>
        </p:nvPicPr>
        <p:blipFill rotWithShape="1">
          <a:blip r:embed="rId3">
            <a:alphaModFix/>
          </a:blip>
          <a:srcRect/>
          <a:stretch/>
        </p:blipFill>
        <p:spPr>
          <a:xfrm>
            <a:off x="5615778" y="1215090"/>
            <a:ext cx="2994822" cy="3235545"/>
          </a:xfrm>
          <a:prstGeom prst="rect">
            <a:avLst/>
          </a:prstGeom>
          <a:noFill/>
          <a:ln>
            <a:noFill/>
          </a:ln>
        </p:spPr>
      </p:pic>
      <p:sp>
        <p:nvSpPr>
          <p:cNvPr id="10" name="Shape 1102"/>
          <p:cNvSpPr txBox="1"/>
          <p:nvPr/>
        </p:nvSpPr>
        <p:spPr>
          <a:xfrm>
            <a:off x="121849" y="1376633"/>
            <a:ext cx="4815933" cy="3176290"/>
          </a:xfrm>
          <a:prstGeom prst="rect">
            <a:avLst/>
          </a:prstGeom>
          <a:noFill/>
          <a:ln>
            <a:noFill/>
          </a:ln>
        </p:spPr>
        <p:txBody>
          <a:bodyPr lIns="91425" tIns="45700" rIns="91425" bIns="45700" anchor="t" anchorCtr="0">
            <a:noAutofit/>
          </a:bodyPr>
          <a:lstStyle/>
          <a:p>
            <a:pPr marL="285750" indent="-285750">
              <a:spcBef>
                <a:spcPts val="1200"/>
              </a:spcBef>
              <a:buFont typeface="Arial"/>
              <a:buChar char="•"/>
            </a:pPr>
            <a:r>
              <a:rPr lang="en-US" dirty="0" smtClean="0">
                <a:solidFill>
                  <a:prstClr val="white"/>
                </a:solidFill>
                <a:latin typeface="Open Sans"/>
                <a:ea typeface="Open Sans"/>
                <a:cs typeface="Open Sans"/>
                <a:sym typeface="Open Sans"/>
              </a:rPr>
              <a:t>Logical sub-division within an organization</a:t>
            </a:r>
          </a:p>
          <a:p>
            <a:pPr marL="285750" indent="-285750">
              <a:spcBef>
                <a:spcPts val="1200"/>
              </a:spcBef>
              <a:buFont typeface="Arial"/>
              <a:buChar char="•"/>
            </a:pPr>
            <a:r>
              <a:rPr lang="en-US" dirty="0" smtClean="0">
                <a:solidFill>
                  <a:prstClr val="white"/>
                </a:solidFill>
                <a:latin typeface="Open Sans"/>
                <a:ea typeface="Open Sans"/>
                <a:cs typeface="Open Sans"/>
                <a:sym typeface="Open Sans"/>
              </a:rPr>
              <a:t>Users authorized at an organization level can have different roles per space</a:t>
            </a:r>
          </a:p>
          <a:p>
            <a:pPr marL="285750" indent="-285750">
              <a:spcBef>
                <a:spcPts val="1200"/>
              </a:spcBef>
              <a:buFont typeface="Arial"/>
              <a:buChar char="•"/>
            </a:pPr>
            <a:r>
              <a:rPr lang="en-US" dirty="0" smtClean="0">
                <a:solidFill>
                  <a:prstClr val="white"/>
                </a:solidFill>
                <a:latin typeface="Open Sans"/>
                <a:ea typeface="Open Sans"/>
                <a:cs typeface="Open Sans"/>
                <a:sym typeface="Open Sans"/>
              </a:rPr>
              <a:t>Services and Applications are created / target per Space</a:t>
            </a:r>
          </a:p>
          <a:p>
            <a:pPr marL="285750" indent="-285750">
              <a:spcBef>
                <a:spcPts val="1200"/>
              </a:spcBef>
              <a:buFont typeface="Arial"/>
              <a:buChar char="•"/>
            </a:pPr>
            <a:r>
              <a:rPr lang="en-US" dirty="0" smtClean="0">
                <a:solidFill>
                  <a:prstClr val="white"/>
                </a:solidFill>
                <a:latin typeface="Open Sans"/>
                <a:ea typeface="Open Sans"/>
                <a:cs typeface="Open Sans"/>
                <a:sym typeface="Open Sans"/>
              </a:rPr>
              <a:t>Same service name can have different meaning per space</a:t>
            </a:r>
          </a:p>
          <a:p>
            <a:pPr>
              <a:spcBef>
                <a:spcPts val="1200"/>
              </a:spcBef>
            </a:pPr>
            <a:endParaRPr lang="en-US" dirty="0">
              <a:solidFill>
                <a:prstClr val="white"/>
              </a:solidFill>
              <a:latin typeface="Open Sans"/>
              <a:ea typeface="Open Sans"/>
              <a:cs typeface="Open Sans"/>
              <a:sym typeface="Open Sans"/>
            </a:endParaRPr>
          </a:p>
        </p:txBody>
      </p:sp>
    </p:spTree>
    <p:extLst>
      <p:ext uri="{BB962C8B-B14F-4D97-AF65-F5344CB8AC3E}">
        <p14:creationId xmlns:p14="http://schemas.microsoft.com/office/powerpoint/2010/main" val="599934964"/>
      </p:ext>
    </p:extLst>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539"/>
        <p:cNvGrpSpPr/>
        <p:nvPr/>
      </p:nvGrpSpPr>
      <p:grpSpPr>
        <a:xfrm>
          <a:off x="0" y="0"/>
          <a:ext cx="0" cy="0"/>
          <a:chOff x="0" y="0"/>
          <a:chExt cx="0" cy="0"/>
        </a:xfrm>
      </p:grpSpPr>
      <p:sp>
        <p:nvSpPr>
          <p:cNvPr id="1542" name="Shape 1542"/>
          <p:cNvSpPr txBox="1">
            <a:spLocks noGrp="1"/>
          </p:cNvSpPr>
          <p:nvPr>
            <p:ph type="title"/>
          </p:nvPr>
        </p:nvSpPr>
        <p:spPr>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0" i="0" u="none" strike="noStrike" cap="none" dirty="0" smtClean="0">
                <a:solidFill>
                  <a:srgbClr val="29756E"/>
                </a:solidFill>
                <a:latin typeface="Helvetica Neue"/>
                <a:ea typeface="Helvetica Neue"/>
                <a:cs typeface="Helvetica Neue"/>
                <a:sym typeface="Helvetica Neue"/>
              </a:rPr>
              <a:t>Users and Roles</a:t>
            </a:r>
            <a:endParaRPr lang="en-US" sz="3200" b="0" i="0" u="none" strike="noStrike" cap="none" dirty="0">
              <a:solidFill>
                <a:srgbClr val="29756E"/>
              </a:solidFill>
              <a:latin typeface="Helvetica Neue"/>
              <a:ea typeface="Helvetica Neue"/>
              <a:cs typeface="Helvetica Neue"/>
              <a:sym typeface="Helvetica Neue"/>
            </a:endParaRPr>
          </a:p>
        </p:txBody>
      </p:sp>
      <p:sp>
        <p:nvSpPr>
          <p:cNvPr id="1540" name="Shape 1540"/>
          <p:cNvSpPr txBox="1">
            <a:spLocks noGrp="1"/>
          </p:cNvSpPr>
          <p:nvPr>
            <p:ph type="sldNum" idx="4294967295"/>
          </p:nvPr>
        </p:nvSpPr>
        <p:spPr>
          <a:xfrm>
            <a:off x="8610600" y="5021263"/>
            <a:ext cx="533400" cy="127000"/>
          </a:xfrm>
          <a:prstGeom prst="rect">
            <a:avLst/>
          </a:prstGeom>
          <a:noFill/>
          <a:ln>
            <a:noFill/>
          </a:ln>
        </p:spPr>
        <p:txBody>
          <a:bodyPr lIns="0" tIns="0" rIns="0" bIns="0" anchor="t" anchorCtr="0">
            <a:noAutofit/>
          </a:bodyPr>
          <a:lstStyle/>
          <a:p>
            <a:pPr algn="r">
              <a:buSzPct val="25000"/>
            </a:pPr>
            <a:fld id="{00000000-1234-1234-1234-123412341234}" type="slidenum">
              <a:rPr lang="en-US" sz="800">
                <a:solidFill>
                  <a:srgbClr val="808080"/>
                </a:solidFill>
                <a:latin typeface="Arial"/>
                <a:ea typeface="Arial"/>
                <a:cs typeface="Arial"/>
                <a:sym typeface="Arial"/>
              </a:rPr>
              <a:pPr algn="r">
                <a:buSzPct val="25000"/>
              </a:pPr>
              <a:t>65</a:t>
            </a:fld>
            <a:endParaRPr lang="en-US" sz="800">
              <a:solidFill>
                <a:srgbClr val="808080"/>
              </a:solidFill>
              <a:latin typeface="Arial"/>
              <a:ea typeface="Arial"/>
              <a:cs typeface="Arial"/>
              <a:sym typeface="Arial"/>
            </a:endParaRPr>
          </a:p>
        </p:txBody>
      </p:sp>
      <p:sp>
        <p:nvSpPr>
          <p:cNvPr id="10" name="Shape 1102"/>
          <p:cNvSpPr txBox="1"/>
          <p:nvPr/>
        </p:nvSpPr>
        <p:spPr>
          <a:xfrm>
            <a:off x="121849" y="1376633"/>
            <a:ext cx="7943476" cy="3176290"/>
          </a:xfrm>
          <a:prstGeom prst="rect">
            <a:avLst/>
          </a:prstGeom>
          <a:noFill/>
          <a:ln>
            <a:noFill/>
          </a:ln>
        </p:spPr>
        <p:txBody>
          <a:bodyPr lIns="91425" tIns="45700" rIns="91425" bIns="45700" anchor="t" anchorCtr="0">
            <a:noAutofit/>
          </a:bodyPr>
          <a:lstStyle/>
          <a:p>
            <a:pPr marL="285750" indent="-285750">
              <a:spcBef>
                <a:spcPts val="1200"/>
              </a:spcBef>
              <a:buFont typeface="Arial"/>
              <a:buChar char="•"/>
            </a:pPr>
            <a:r>
              <a:rPr lang="en-US" dirty="0" smtClean="0">
                <a:solidFill>
                  <a:prstClr val="white"/>
                </a:solidFill>
                <a:latin typeface="Open Sans"/>
                <a:ea typeface="Open Sans"/>
                <a:cs typeface="Open Sans"/>
                <a:sym typeface="Open Sans"/>
              </a:rPr>
              <a:t>Users are members of an organization</a:t>
            </a:r>
          </a:p>
          <a:p>
            <a:pPr marL="742950" lvl="1" indent="-285750">
              <a:spcBef>
                <a:spcPts val="1200"/>
              </a:spcBef>
              <a:buFont typeface="Arial"/>
              <a:buChar char="•"/>
            </a:pPr>
            <a:r>
              <a:rPr lang="en-US" dirty="0" smtClean="0">
                <a:solidFill>
                  <a:prstClr val="white"/>
                </a:solidFill>
                <a:latin typeface="Open Sans"/>
                <a:ea typeface="Open Sans"/>
                <a:cs typeface="Open Sans"/>
                <a:sym typeface="Open Sans"/>
              </a:rPr>
              <a:t>Usually they are operators or developers (not application end users)</a:t>
            </a:r>
          </a:p>
          <a:p>
            <a:pPr marL="742950" lvl="1" indent="-285750">
              <a:spcBef>
                <a:spcPts val="1200"/>
              </a:spcBef>
              <a:buFont typeface="Arial"/>
              <a:buChar char="•"/>
            </a:pPr>
            <a:r>
              <a:rPr lang="en-US" dirty="0" smtClean="0">
                <a:solidFill>
                  <a:prstClr val="white"/>
                </a:solidFill>
                <a:latin typeface="Open Sans"/>
                <a:ea typeface="Open Sans"/>
                <a:cs typeface="Open Sans"/>
                <a:sym typeface="Open Sans"/>
              </a:rPr>
              <a:t>Users are sent an email invite and asked to create an account</a:t>
            </a:r>
          </a:p>
          <a:p>
            <a:pPr marL="285750" indent="-285750">
              <a:spcBef>
                <a:spcPts val="1200"/>
              </a:spcBef>
              <a:buFont typeface="Arial"/>
              <a:buChar char="•"/>
            </a:pPr>
            <a:r>
              <a:rPr lang="en-US" dirty="0" smtClean="0">
                <a:solidFill>
                  <a:prstClr val="white"/>
                </a:solidFill>
                <a:latin typeface="Open Sans"/>
                <a:ea typeface="Open Sans"/>
                <a:cs typeface="Open Sans"/>
                <a:sym typeface="Open Sans"/>
              </a:rPr>
              <a:t>Users have specific organization and space roles</a:t>
            </a:r>
          </a:p>
          <a:p>
            <a:pPr marL="742950" lvl="1" indent="-285750">
              <a:spcBef>
                <a:spcPts val="1200"/>
              </a:spcBef>
              <a:buFont typeface="Arial"/>
              <a:buChar char="•"/>
            </a:pPr>
            <a:r>
              <a:rPr lang="en-US" dirty="0" smtClean="0">
                <a:solidFill>
                  <a:prstClr val="white"/>
                </a:solidFill>
                <a:latin typeface="Open Sans"/>
                <a:ea typeface="Open Sans"/>
                <a:cs typeface="Open Sans"/>
                <a:sym typeface="Open Sans"/>
              </a:rPr>
              <a:t>Organization roles grant permissions in an organization</a:t>
            </a:r>
          </a:p>
          <a:p>
            <a:pPr marL="742950" lvl="1" indent="-285750">
              <a:spcBef>
                <a:spcPts val="1200"/>
              </a:spcBef>
              <a:buFont typeface="Arial"/>
              <a:buChar char="•"/>
            </a:pPr>
            <a:r>
              <a:rPr lang="en-US" dirty="0" smtClean="0">
                <a:solidFill>
                  <a:prstClr val="white"/>
                </a:solidFill>
                <a:latin typeface="Open Sans"/>
                <a:ea typeface="Open Sans"/>
                <a:cs typeface="Open Sans"/>
                <a:sym typeface="Open Sans"/>
              </a:rPr>
              <a:t>Space roles grant permissions in a particular space</a:t>
            </a:r>
          </a:p>
          <a:p>
            <a:pPr marL="742950" lvl="1" indent="-285750">
              <a:spcBef>
                <a:spcPts val="1200"/>
              </a:spcBef>
              <a:buFont typeface="Arial"/>
              <a:buChar char="•"/>
            </a:pPr>
            <a:r>
              <a:rPr lang="en-US" dirty="0" smtClean="0">
                <a:solidFill>
                  <a:prstClr val="white"/>
                </a:solidFill>
                <a:latin typeface="Open Sans"/>
                <a:ea typeface="Open Sans"/>
                <a:cs typeface="Open Sans"/>
                <a:sym typeface="Open Sans"/>
              </a:rPr>
              <a:t>A combination defines the user’s overall permissions</a:t>
            </a:r>
          </a:p>
          <a:p>
            <a:pPr>
              <a:spcBef>
                <a:spcPts val="1200"/>
              </a:spcBef>
            </a:pPr>
            <a:endParaRPr lang="en-US" dirty="0">
              <a:solidFill>
                <a:prstClr val="white"/>
              </a:solidFill>
              <a:latin typeface="Open Sans"/>
              <a:ea typeface="Open Sans"/>
              <a:cs typeface="Open Sans"/>
              <a:sym typeface="Open Sans"/>
            </a:endParaRPr>
          </a:p>
        </p:txBody>
      </p:sp>
      <p:pic>
        <p:nvPicPr>
          <p:cNvPr id="2" name="Picture 1" descr="Screen Shot 2016-01-20 at 10.51.3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73818" y="407953"/>
            <a:ext cx="1736781" cy="1151349"/>
          </a:xfrm>
          <a:prstGeom prst="rect">
            <a:avLst/>
          </a:prstGeom>
        </p:spPr>
      </p:pic>
    </p:spTree>
    <p:extLst>
      <p:ext uri="{BB962C8B-B14F-4D97-AF65-F5344CB8AC3E}">
        <p14:creationId xmlns:p14="http://schemas.microsoft.com/office/powerpoint/2010/main" val="2729767532"/>
      </p:ext>
    </p:extLst>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Stocksy_txp157cab05rEJ000_Medium_423382.jpg"/>
          <p:cNvPicPr>
            <a:picLocks noChangeAspect="1"/>
          </p:cNvPicPr>
          <p:nvPr/>
        </p:nvPicPr>
        <p:blipFill>
          <a:blip r:embed="rId3"/>
          <a:srcRect t="15584"/>
          <a:stretch>
            <a:fillRect/>
          </a:stretch>
        </p:blipFill>
        <p:spPr>
          <a:xfrm>
            <a:off x="0" y="0"/>
            <a:ext cx="9144000" cy="5143500"/>
          </a:xfrm>
          <a:prstGeom prst="rect">
            <a:avLst/>
          </a:prstGeom>
        </p:spPr>
      </p:pic>
      <p:sp>
        <p:nvSpPr>
          <p:cNvPr id="20" name="Rectangle 19"/>
          <p:cNvSpPr/>
          <p:nvPr/>
        </p:nvSpPr>
        <p:spPr>
          <a:xfrm>
            <a:off x="0" y="0"/>
            <a:ext cx="9144000" cy="5143500"/>
          </a:xfrm>
          <a:prstGeom prst="rect">
            <a:avLst/>
          </a:prstGeom>
          <a:gradFill flip="none" rotWithShape="1">
            <a:gsLst>
              <a:gs pos="8000">
                <a:srgbClr val="000000">
                  <a:alpha val="0"/>
                </a:srgbClr>
              </a:gs>
              <a:gs pos="54000">
                <a:srgbClr val="000000">
                  <a:alpha val="86000"/>
                </a:srgbClr>
              </a:gs>
              <a:gs pos="83000">
                <a:srgbClr val="000000">
                  <a:alpha val="89000"/>
                </a:srgbClr>
              </a:gs>
            </a:gsLst>
            <a:lin ang="16500000" scaled="0"/>
            <a:tileRect/>
          </a:gradFill>
          <a:ln w="44450" cap="flat" cmpd="sng" algn="ctr">
            <a:noFill/>
            <a:prstDash val="solid"/>
            <a:round/>
            <a:headEnd type="none" w="med" len="med"/>
            <a:tailEnd type="none" w="med" len="med"/>
          </a:ln>
          <a:effectLst/>
        </p:spPr>
        <p:txBody>
          <a:bodyPr lIns="68579" tIns="34289" rIns="68579" bIns="34289" rtlCol="0" anchor="ctr"/>
          <a:lstStyle/>
          <a:p>
            <a:pPr algn="ctr">
              <a:defRPr/>
            </a:pPr>
            <a:endParaRPr lang="en-US" kern="0">
              <a:solidFill>
                <a:srgbClr val="FFFFFF"/>
              </a:solidFill>
              <a:latin typeface="News Gothic MT"/>
            </a:endParaRPr>
          </a:p>
        </p:txBody>
      </p:sp>
      <p:cxnSp>
        <p:nvCxnSpPr>
          <p:cNvPr id="40" name="Straight Connector 39"/>
          <p:cNvCxnSpPr/>
          <p:nvPr/>
        </p:nvCxnSpPr>
        <p:spPr>
          <a:xfrm>
            <a:off x="596900" y="2111130"/>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596900" y="3428754"/>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8" name="Shape 1014"/>
          <p:cNvSpPr txBox="1">
            <a:spLocks/>
          </p:cNvSpPr>
          <p:nvPr/>
        </p:nvSpPr>
        <p:spPr>
          <a:xfrm>
            <a:off x="1820794" y="1336859"/>
            <a:ext cx="5209487" cy="460500"/>
          </a:xfrm>
          <a:prstGeom prst="rect">
            <a:avLst/>
          </a:prstGeom>
          <a:noFill/>
          <a:ln>
            <a:noFill/>
          </a:ln>
        </p:spPr>
        <p:txBody>
          <a:bodyPr lIns="0" tIns="0" rIns="0" bIns="0" anchor="t" anchorCtr="0">
            <a:noAutofit/>
          </a:bodyPr>
          <a:lstStyle/>
          <a:p>
            <a:pPr algn="dist">
              <a:lnSpc>
                <a:spcPct val="90000"/>
              </a:lnSpc>
              <a:buSzPct val="25000"/>
              <a:defRPr/>
            </a:pPr>
            <a:endParaRPr lang="en" sz="4500" b="1" kern="0" cap="all" dirty="0">
              <a:solidFill>
                <a:srgbClr val="008881"/>
              </a:solidFill>
              <a:latin typeface="News Gothic MT"/>
              <a:ea typeface="Arial"/>
              <a:cs typeface="Arial"/>
              <a:sym typeface="Arial"/>
            </a:endParaRPr>
          </a:p>
        </p:txBody>
      </p:sp>
      <p:sp>
        <p:nvSpPr>
          <p:cNvPr id="10" name="Shape 1163"/>
          <p:cNvSpPr txBox="1">
            <a:spLocks/>
          </p:cNvSpPr>
          <p:nvPr/>
        </p:nvSpPr>
        <p:spPr bwMode="gray">
          <a:xfrm>
            <a:off x="205956" y="2553542"/>
            <a:ext cx="8410499" cy="460500"/>
          </a:xfrm>
          <a:prstGeom prst="rect">
            <a:avLst/>
          </a:prstGeom>
          <a:noFill/>
          <a:ln>
            <a:noFill/>
          </a:ln>
        </p:spPr>
        <p:txBody>
          <a:bodyPr lIns="0" tIns="0" rIns="0" bIns="0" anchor="t" anchorCtr="0">
            <a:noAutofit/>
          </a:bodyPr>
          <a:lstStyle>
            <a:defPPr marR="0" algn="l" rtl="0">
              <a:lnSpc>
                <a:spcPct val="100000"/>
              </a:lnSpc>
              <a:spcBef>
                <a:spcPts val="0"/>
              </a:spcBef>
              <a:spcAft>
                <a:spcPts val="0"/>
              </a:spcAft>
            </a:defPPr>
            <a:lvl1pPr marR="0" algn="l" rtl="0">
              <a:lnSpc>
                <a:spcPct val="90000"/>
              </a:lnSpc>
              <a:spcBef>
                <a:spcPts val="0"/>
              </a:spcBef>
              <a:spcAft>
                <a:spcPts val="0"/>
              </a:spcAft>
              <a:buNone/>
              <a:defRPr sz="3200" b="0" i="0" u="none" strike="noStrike" cap="none" baseline="0">
                <a:solidFill>
                  <a:schemeClr val="tx2"/>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stStyle>
          <a:p>
            <a:pPr algn="ctr">
              <a:buSzPct val="25000"/>
            </a:pPr>
            <a:r>
              <a:rPr lang="en-US" b="1" cap="all" dirty="0" smtClean="0">
                <a:solidFill>
                  <a:srgbClr val="138A7E"/>
                </a:solidFill>
              </a:rPr>
              <a:t>Auto scaling</a:t>
            </a:r>
            <a:endParaRPr lang="en" sz="2100" b="1" cap="all" dirty="0">
              <a:solidFill>
                <a:srgbClr val="138A7E"/>
              </a:solidFill>
            </a:endParaRPr>
          </a:p>
        </p:txBody>
      </p:sp>
    </p:spTree>
    <p:extLst>
      <p:ext uri="{BB962C8B-B14F-4D97-AF65-F5344CB8AC3E}">
        <p14:creationId xmlns:p14="http://schemas.microsoft.com/office/powerpoint/2010/main" val="158608987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Available via the Marketplace</a:t>
            </a:r>
            <a:endParaRPr lang="en-US" dirty="0"/>
          </a:p>
        </p:txBody>
      </p:sp>
      <p:pic>
        <p:nvPicPr>
          <p:cNvPr id="4" name="Picture 3" descr="marketplac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7844" y="1312551"/>
            <a:ext cx="6888312" cy="2743200"/>
          </a:xfrm>
          <a:prstGeom prst="rect">
            <a:avLst/>
          </a:prstGeom>
        </p:spPr>
      </p:pic>
    </p:spTree>
    <p:extLst>
      <p:ext uri="{BB962C8B-B14F-4D97-AF65-F5344CB8AC3E}">
        <p14:creationId xmlns:p14="http://schemas.microsoft.com/office/powerpoint/2010/main" val="4230652074"/>
      </p:ext>
    </p:extLst>
  </p:cSld>
  <p:clrMapOvr>
    <a:masterClrMapping/>
  </p:clrMapOvr>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Service Management Dashboard</a:t>
            </a:r>
            <a:endParaRPr lang="en-US" dirty="0"/>
          </a:p>
        </p:txBody>
      </p:sp>
      <p:pic>
        <p:nvPicPr>
          <p:cNvPr id="4" name="Content Placeholder 3" descr="dashboard.png"/>
          <p:cNvPicPr>
            <a:picLocks noGrp="1" noChangeAspect="1"/>
          </p:cNvPicPr>
          <p:nvPr>
            <p:ph sz="quarter" idx="10"/>
          </p:nvPr>
        </p:nvPicPr>
        <p:blipFill rotWithShape="1">
          <a:blip r:embed="rId2">
            <a:extLst>
              <a:ext uri="{28A0092B-C50C-407E-A947-70E740481C1C}">
                <a14:useLocalDpi xmlns:a14="http://schemas.microsoft.com/office/drawing/2010/main" val="0"/>
              </a:ext>
            </a:extLst>
          </a:blip>
          <a:srcRect t="8793" b="1496"/>
          <a:stretch/>
        </p:blipFill>
        <p:spPr>
          <a:xfrm>
            <a:off x="457200" y="1072461"/>
            <a:ext cx="8229600" cy="3355848"/>
          </a:xfrm>
        </p:spPr>
      </p:pic>
    </p:spTree>
    <p:extLst>
      <p:ext uri="{BB962C8B-B14F-4D97-AF65-F5344CB8AC3E}">
        <p14:creationId xmlns:p14="http://schemas.microsoft.com/office/powerpoint/2010/main" val="3748363739"/>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01"/>
        <p:cNvGrpSpPr/>
        <p:nvPr/>
      </p:nvGrpSpPr>
      <p:grpSpPr>
        <a:xfrm>
          <a:off x="0" y="0"/>
          <a:ext cx="0" cy="0"/>
          <a:chOff x="0" y="0"/>
          <a:chExt cx="0" cy="0"/>
        </a:xfrm>
      </p:grpSpPr>
      <p:sp>
        <p:nvSpPr>
          <p:cNvPr id="1102" name="Shape 1102"/>
          <p:cNvSpPr txBox="1"/>
          <p:nvPr/>
        </p:nvSpPr>
        <p:spPr>
          <a:xfrm>
            <a:off x="121849" y="3735917"/>
            <a:ext cx="8863401" cy="1145646"/>
          </a:xfrm>
          <a:prstGeom prst="rect">
            <a:avLst/>
          </a:prstGeom>
          <a:noFill/>
          <a:ln>
            <a:noFill/>
          </a:ln>
        </p:spPr>
        <p:txBody>
          <a:bodyPr lIns="91425" tIns="45700" rIns="91425" bIns="45700" anchor="t" anchorCtr="0">
            <a:noAutofit/>
          </a:bodyPr>
          <a:lstStyle/>
          <a:p>
            <a:pPr marL="285750" marR="0" lvl="0" indent="-285750" algn="l" rtl="0">
              <a:lnSpc>
                <a:spcPct val="100000"/>
              </a:lnSpc>
              <a:spcBef>
                <a:spcPts val="1200"/>
              </a:spcBef>
              <a:spcAft>
                <a:spcPts val="0"/>
              </a:spcAft>
              <a:buFont typeface="Arial"/>
              <a:buChar char="•"/>
            </a:pPr>
            <a:r>
              <a:rPr lang="en-US" dirty="0" smtClean="0">
                <a:solidFill>
                  <a:schemeClr val="bg1"/>
                </a:solidFill>
                <a:latin typeface="Open Sans"/>
                <a:ea typeface="Open Sans"/>
                <a:cs typeface="Open Sans"/>
                <a:sym typeface="Open Sans"/>
              </a:rPr>
              <a:t>Drill into a space to see all application and services instances</a:t>
            </a:r>
          </a:p>
          <a:p>
            <a:pPr marL="285750" marR="0" lvl="0" indent="-285750" algn="l" rtl="0">
              <a:lnSpc>
                <a:spcPct val="100000"/>
              </a:lnSpc>
              <a:spcBef>
                <a:spcPts val="1200"/>
              </a:spcBef>
              <a:spcAft>
                <a:spcPts val="0"/>
              </a:spcAft>
              <a:buFont typeface="Arial"/>
              <a:buChar char="•"/>
            </a:pPr>
            <a:r>
              <a:rPr lang="en-US" dirty="0" smtClean="0">
                <a:solidFill>
                  <a:schemeClr val="bg1"/>
                </a:solidFill>
                <a:latin typeface="Open Sans"/>
                <a:ea typeface="Open Sans"/>
                <a:cs typeface="Open Sans"/>
                <a:sym typeface="Open Sans"/>
              </a:rPr>
              <a:t>Then drill into an application to see configuration, status, event, logging, routes, environment variables and service instances bound to the application</a:t>
            </a:r>
            <a:endParaRPr lang="en-US" dirty="0">
              <a:solidFill>
                <a:schemeClr val="bg1"/>
              </a:solidFill>
              <a:latin typeface="Open Sans"/>
              <a:ea typeface="Open Sans"/>
              <a:cs typeface="Open Sans"/>
              <a:sym typeface="Open Sans"/>
            </a:endParaRPr>
          </a:p>
        </p:txBody>
      </p:sp>
      <p:sp>
        <p:nvSpPr>
          <p:cNvPr id="2" name="Title 1"/>
          <p:cNvSpPr>
            <a:spLocks noGrp="1"/>
          </p:cNvSpPr>
          <p:nvPr>
            <p:ph type="title"/>
          </p:nvPr>
        </p:nvSpPr>
        <p:spPr/>
        <p:txBody>
          <a:bodyPr/>
          <a:lstStyle/>
          <a:p>
            <a:pPr algn="ctr"/>
            <a:r>
              <a:rPr lang="en-US" dirty="0" smtClean="0">
                <a:solidFill>
                  <a:srgbClr val="008881"/>
                </a:solidFill>
              </a:rPr>
              <a:t>Pivotal Apps Mgr. – App View </a:t>
            </a:r>
            <a:endParaRPr lang="en-US" dirty="0">
              <a:solidFill>
                <a:srgbClr val="008881"/>
              </a:solidFill>
            </a:endParaRPr>
          </a:p>
        </p:txBody>
      </p:sp>
      <p:pic>
        <p:nvPicPr>
          <p:cNvPr id="3" name="Picture 2" descr="Screen Shot 2015-12-22 at 6.03.30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9342" y="1154852"/>
            <a:ext cx="3178596" cy="2358413"/>
          </a:xfrm>
          <a:prstGeom prst="rect">
            <a:avLst/>
          </a:prstGeom>
        </p:spPr>
      </p:pic>
      <p:pic>
        <p:nvPicPr>
          <p:cNvPr id="4" name="Picture 3" descr="Screen Shot 2015-12-22 at 6.04.23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39673" y="1238252"/>
            <a:ext cx="3515787" cy="2206623"/>
          </a:xfrm>
          <a:prstGeom prst="rect">
            <a:avLst/>
          </a:prstGeom>
        </p:spPr>
      </p:pic>
      <p:cxnSp>
        <p:nvCxnSpPr>
          <p:cNvPr id="7" name="Straight Arrow Connector 6"/>
          <p:cNvCxnSpPr>
            <a:stCxn id="3" idx="3"/>
            <a:endCxn id="4" idx="1"/>
          </p:cNvCxnSpPr>
          <p:nvPr/>
        </p:nvCxnSpPr>
        <p:spPr>
          <a:xfrm>
            <a:off x="3817938" y="2334059"/>
            <a:ext cx="1521735" cy="750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38139077"/>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01"/>
        <p:cNvGrpSpPr/>
        <p:nvPr/>
      </p:nvGrpSpPr>
      <p:grpSpPr>
        <a:xfrm>
          <a:off x="0" y="0"/>
          <a:ext cx="0" cy="0"/>
          <a:chOff x="0" y="0"/>
          <a:chExt cx="0" cy="0"/>
        </a:xfrm>
      </p:grpSpPr>
      <p:sp>
        <p:nvSpPr>
          <p:cNvPr id="1102" name="Shape 1102"/>
          <p:cNvSpPr txBox="1"/>
          <p:nvPr/>
        </p:nvSpPr>
        <p:spPr>
          <a:xfrm>
            <a:off x="271854" y="1418167"/>
            <a:ext cx="4141396" cy="3134756"/>
          </a:xfrm>
          <a:prstGeom prst="rect">
            <a:avLst/>
          </a:prstGeom>
          <a:noFill/>
          <a:ln>
            <a:noFill/>
          </a:ln>
        </p:spPr>
        <p:txBody>
          <a:bodyPr lIns="91425" tIns="45700" rIns="91425" bIns="45700" anchor="t" anchorCtr="0">
            <a:noAutofit/>
          </a:bodyPr>
          <a:lstStyle/>
          <a:p>
            <a:pPr marL="285750" marR="0" lvl="0" indent="-285750" algn="l" rtl="0">
              <a:lnSpc>
                <a:spcPct val="100000"/>
              </a:lnSpc>
              <a:spcBef>
                <a:spcPts val="1200"/>
              </a:spcBef>
              <a:spcAft>
                <a:spcPts val="0"/>
              </a:spcAft>
              <a:buFont typeface="Arial"/>
              <a:buChar char="•"/>
            </a:pPr>
            <a:r>
              <a:rPr lang="en-US" dirty="0" smtClean="0">
                <a:solidFill>
                  <a:schemeClr val="bg1"/>
                </a:solidFill>
                <a:latin typeface="Open Sans"/>
                <a:ea typeface="Open Sans"/>
                <a:cs typeface="Open Sans"/>
                <a:sym typeface="Open Sans"/>
              </a:rPr>
              <a:t>Service is an external application dependency or components such as:</a:t>
            </a:r>
          </a:p>
          <a:p>
            <a:pPr marL="742950" lvl="1" indent="-285750">
              <a:spcBef>
                <a:spcPts val="1200"/>
              </a:spcBef>
              <a:buFont typeface="Arial"/>
              <a:buChar char="•"/>
            </a:pPr>
            <a:r>
              <a:rPr lang="en-US" dirty="0" smtClean="0">
                <a:solidFill>
                  <a:schemeClr val="bg1"/>
                </a:solidFill>
                <a:latin typeface="Open Sans"/>
                <a:ea typeface="Open Sans"/>
                <a:cs typeface="Open Sans"/>
                <a:sym typeface="Open Sans"/>
              </a:rPr>
              <a:t>Database or Message Queue</a:t>
            </a:r>
          </a:p>
          <a:p>
            <a:pPr marL="285750" marR="0" lvl="0" indent="-285750" algn="l" rtl="0">
              <a:lnSpc>
                <a:spcPct val="100000"/>
              </a:lnSpc>
              <a:spcBef>
                <a:spcPts val="1200"/>
              </a:spcBef>
              <a:spcAft>
                <a:spcPts val="0"/>
              </a:spcAft>
              <a:buFont typeface="Arial"/>
              <a:buChar char="•"/>
            </a:pPr>
            <a:r>
              <a:rPr lang="en-US" dirty="0" smtClean="0">
                <a:solidFill>
                  <a:schemeClr val="bg1"/>
                </a:solidFill>
                <a:latin typeface="Open Sans"/>
                <a:ea typeface="Open Sans"/>
                <a:cs typeface="Open Sans"/>
                <a:sym typeface="Open Sans"/>
              </a:rPr>
              <a:t>Quickly access platform services via marketplace</a:t>
            </a:r>
          </a:p>
          <a:p>
            <a:pPr marL="285750" marR="0" lvl="0" indent="-285750" algn="l" rtl="0">
              <a:lnSpc>
                <a:spcPct val="100000"/>
              </a:lnSpc>
              <a:spcBef>
                <a:spcPts val="1200"/>
              </a:spcBef>
              <a:spcAft>
                <a:spcPts val="0"/>
              </a:spcAft>
              <a:buFont typeface="Arial"/>
              <a:buChar char="•"/>
            </a:pPr>
            <a:r>
              <a:rPr lang="en-US" dirty="0" smtClean="0">
                <a:solidFill>
                  <a:schemeClr val="bg1"/>
                </a:solidFill>
                <a:latin typeface="Open Sans"/>
                <a:ea typeface="Open Sans"/>
                <a:cs typeface="Open Sans"/>
                <a:sym typeface="Open Sans"/>
              </a:rPr>
              <a:t>Create services instances based on service plans</a:t>
            </a:r>
          </a:p>
          <a:p>
            <a:pPr marL="285750" marR="0" lvl="0" indent="-285750" algn="l" rtl="0">
              <a:lnSpc>
                <a:spcPct val="100000"/>
              </a:lnSpc>
              <a:spcBef>
                <a:spcPts val="1200"/>
              </a:spcBef>
              <a:spcAft>
                <a:spcPts val="0"/>
              </a:spcAft>
              <a:buFont typeface="Arial"/>
              <a:buChar char="•"/>
            </a:pPr>
            <a:r>
              <a:rPr lang="en-US" dirty="0" smtClean="0">
                <a:solidFill>
                  <a:schemeClr val="bg1"/>
                </a:solidFill>
                <a:latin typeface="Open Sans"/>
                <a:ea typeface="Open Sans"/>
                <a:cs typeface="Open Sans"/>
                <a:sym typeface="Open Sans"/>
              </a:rPr>
              <a:t>Bind Services to Applications</a:t>
            </a:r>
          </a:p>
          <a:p>
            <a:pPr marR="0" lvl="0" algn="l" rtl="0">
              <a:lnSpc>
                <a:spcPct val="100000"/>
              </a:lnSpc>
              <a:spcBef>
                <a:spcPts val="1200"/>
              </a:spcBef>
              <a:spcAft>
                <a:spcPts val="0"/>
              </a:spcAft>
            </a:pPr>
            <a:endParaRPr lang="en-US" dirty="0" smtClean="0">
              <a:solidFill>
                <a:schemeClr val="bg1"/>
              </a:solidFill>
              <a:latin typeface="Open Sans"/>
              <a:ea typeface="Open Sans"/>
              <a:cs typeface="Open Sans"/>
              <a:sym typeface="Open Sans"/>
            </a:endParaRPr>
          </a:p>
        </p:txBody>
      </p:sp>
      <p:sp>
        <p:nvSpPr>
          <p:cNvPr id="2" name="Title 1"/>
          <p:cNvSpPr>
            <a:spLocks noGrp="1"/>
          </p:cNvSpPr>
          <p:nvPr>
            <p:ph type="title"/>
          </p:nvPr>
        </p:nvSpPr>
        <p:spPr>
          <a:xfrm>
            <a:off x="1007705" y="407953"/>
            <a:ext cx="7613404" cy="585514"/>
          </a:xfrm>
        </p:spPr>
        <p:txBody>
          <a:bodyPr/>
          <a:lstStyle/>
          <a:p>
            <a:r>
              <a:rPr lang="en-US" dirty="0" smtClean="0">
                <a:solidFill>
                  <a:srgbClr val="008881"/>
                </a:solidFill>
              </a:rPr>
              <a:t>Services Marketplace</a:t>
            </a:r>
            <a:endParaRPr lang="en-US" dirty="0">
              <a:solidFill>
                <a:srgbClr val="008881"/>
              </a:solidFill>
            </a:endParaRPr>
          </a:p>
        </p:txBody>
      </p:sp>
      <p:cxnSp>
        <p:nvCxnSpPr>
          <p:cNvPr id="4" name="Elbow Connector 3"/>
          <p:cNvCxnSpPr/>
          <p:nvPr/>
        </p:nvCxnSpPr>
        <p:spPr>
          <a:xfrm rot="16200000" flipH="1">
            <a:off x="5190991" y="2907243"/>
            <a:ext cx="1566331" cy="857249"/>
          </a:xfrm>
          <a:prstGeom prst="bentConnector3">
            <a:avLst>
              <a:gd name="adj1" fmla="val 100676"/>
            </a:avLst>
          </a:prstGeom>
          <a:ln>
            <a:tailEnd type="arrow"/>
          </a:ln>
        </p:spPr>
        <p:style>
          <a:lnRef idx="2">
            <a:schemeClr val="accent1"/>
          </a:lnRef>
          <a:fillRef idx="0">
            <a:schemeClr val="accent1"/>
          </a:fillRef>
          <a:effectRef idx="1">
            <a:schemeClr val="accent1"/>
          </a:effectRef>
          <a:fontRef idx="minor">
            <a:schemeClr val="tx1"/>
          </a:fontRef>
        </p:style>
      </p:cxnSp>
      <p:pic>
        <p:nvPicPr>
          <p:cNvPr id="6" name="Shape 2317"/>
          <p:cNvPicPr preferRelativeResize="0">
            <a:picLocks/>
          </p:cNvPicPr>
          <p:nvPr/>
        </p:nvPicPr>
        <p:blipFill rotWithShape="1">
          <a:blip r:embed="rId3">
            <a:alphaModFix/>
          </a:blip>
          <a:srcRect l="-14462" r="-14462"/>
          <a:stretch/>
        </p:blipFill>
        <p:spPr>
          <a:xfrm>
            <a:off x="4075407" y="1418167"/>
            <a:ext cx="4655706" cy="2351617"/>
          </a:xfrm>
          <a:prstGeom prst="rect">
            <a:avLst/>
          </a:prstGeom>
          <a:noFill/>
          <a:ln>
            <a:noFill/>
          </a:ln>
        </p:spPr>
      </p:pic>
      <p:pic>
        <p:nvPicPr>
          <p:cNvPr id="7" name="Shape 2318"/>
          <p:cNvPicPr preferRelativeResize="0"/>
          <p:nvPr/>
        </p:nvPicPr>
        <p:blipFill rotWithShape="1">
          <a:blip r:embed="rId4">
            <a:alphaModFix/>
          </a:blip>
          <a:srcRect/>
          <a:stretch/>
        </p:blipFill>
        <p:spPr>
          <a:xfrm>
            <a:off x="6402780" y="2661180"/>
            <a:ext cx="2479284" cy="2006071"/>
          </a:xfrm>
          <a:prstGeom prst="rect">
            <a:avLst/>
          </a:prstGeom>
          <a:noFill/>
          <a:ln>
            <a:noFill/>
          </a:ln>
        </p:spPr>
      </p:pic>
    </p:spTree>
    <p:extLst>
      <p:ext uri="{BB962C8B-B14F-4D97-AF65-F5344CB8AC3E}">
        <p14:creationId xmlns:p14="http://schemas.microsoft.com/office/powerpoint/2010/main" val="116002979"/>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01"/>
        <p:cNvGrpSpPr/>
        <p:nvPr/>
      </p:nvGrpSpPr>
      <p:grpSpPr>
        <a:xfrm>
          <a:off x="0" y="0"/>
          <a:ext cx="0" cy="0"/>
          <a:chOff x="0" y="0"/>
          <a:chExt cx="0" cy="0"/>
        </a:xfrm>
      </p:grpSpPr>
      <p:sp>
        <p:nvSpPr>
          <p:cNvPr id="1102" name="Shape 1102"/>
          <p:cNvSpPr txBox="1"/>
          <p:nvPr/>
        </p:nvSpPr>
        <p:spPr>
          <a:xfrm>
            <a:off x="121849" y="1545167"/>
            <a:ext cx="3856179" cy="3007756"/>
          </a:xfrm>
          <a:prstGeom prst="rect">
            <a:avLst/>
          </a:prstGeom>
          <a:noFill/>
          <a:ln>
            <a:noFill/>
          </a:ln>
        </p:spPr>
        <p:txBody>
          <a:bodyPr lIns="91425" tIns="45700" rIns="91425" bIns="45700" anchor="t" anchorCtr="0">
            <a:noAutofit/>
          </a:bodyPr>
          <a:lstStyle/>
          <a:p>
            <a:pPr marL="285750" indent="-285750">
              <a:buFont typeface="Arial"/>
              <a:buChar char="•"/>
            </a:pPr>
            <a:r>
              <a:rPr lang="en-US" dirty="0">
                <a:solidFill>
                  <a:srgbClr val="FFFFFF"/>
                </a:solidFill>
              </a:rPr>
              <a:t>Command line utility providing easy access to the Pivotal CF commands.</a:t>
            </a:r>
          </a:p>
          <a:p>
            <a:pPr marL="285750" indent="-285750">
              <a:buFont typeface="Arial"/>
              <a:buChar char="•"/>
            </a:pPr>
            <a:r>
              <a:rPr lang="en-US" dirty="0">
                <a:solidFill>
                  <a:srgbClr val="FFFFFF"/>
                </a:solidFill>
              </a:rPr>
              <a:t>Scriptable</a:t>
            </a:r>
          </a:p>
          <a:p>
            <a:pPr marL="285750" indent="-285750">
              <a:buFont typeface="Arial"/>
              <a:buChar char="•"/>
            </a:pPr>
            <a:r>
              <a:rPr lang="en-US" dirty="0">
                <a:solidFill>
                  <a:srgbClr val="FFFFFF"/>
                </a:solidFill>
              </a:rPr>
              <a:t>Fully documented (</a:t>
            </a:r>
            <a:r>
              <a:rPr lang="en-US" dirty="0" err="1">
                <a:solidFill>
                  <a:srgbClr val="FFFFFF"/>
                </a:solidFill>
              </a:rPr>
              <a:t>cf</a:t>
            </a:r>
            <a:r>
              <a:rPr lang="en-US" dirty="0">
                <a:solidFill>
                  <a:srgbClr val="FFFFFF"/>
                </a:solidFill>
              </a:rPr>
              <a:t> –help)</a:t>
            </a:r>
          </a:p>
        </p:txBody>
      </p:sp>
      <p:sp>
        <p:nvSpPr>
          <p:cNvPr id="2" name="Title 1"/>
          <p:cNvSpPr>
            <a:spLocks noGrp="1"/>
          </p:cNvSpPr>
          <p:nvPr>
            <p:ph type="title"/>
          </p:nvPr>
        </p:nvSpPr>
        <p:spPr>
          <a:xfrm>
            <a:off x="476250" y="407953"/>
            <a:ext cx="9524999" cy="585514"/>
          </a:xfrm>
        </p:spPr>
        <p:txBody>
          <a:bodyPr/>
          <a:lstStyle/>
          <a:p>
            <a:pPr algn="ctr"/>
            <a:r>
              <a:rPr lang="en-US" dirty="0" smtClean="0">
                <a:solidFill>
                  <a:srgbClr val="008881"/>
                </a:solidFill>
              </a:rPr>
              <a:t>CLI – Command Line Interface</a:t>
            </a:r>
            <a:endParaRPr lang="en-US" dirty="0">
              <a:solidFill>
                <a:srgbClr val="008881"/>
              </a:solidFill>
            </a:endParaRPr>
          </a:p>
        </p:txBody>
      </p:sp>
      <p:pic>
        <p:nvPicPr>
          <p:cNvPr id="3" name="Picture 2" descr="Screen Shot 2016-01-05 at 12.14.59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27375" y="1482330"/>
            <a:ext cx="4735462" cy="2668983"/>
          </a:xfrm>
          <a:prstGeom prst="rect">
            <a:avLst/>
          </a:prstGeom>
        </p:spPr>
      </p:pic>
    </p:spTree>
    <p:extLst>
      <p:ext uri="{BB962C8B-B14F-4D97-AF65-F5344CB8AC3E}">
        <p14:creationId xmlns:p14="http://schemas.microsoft.com/office/powerpoint/2010/main" val="332170461"/>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Custom 1">
      <a:dk1>
        <a:srgbClr val="262626"/>
      </a:dk1>
      <a:lt1>
        <a:sysClr val="window" lastClr="FFFFFF"/>
      </a:lt1>
      <a:dk2>
        <a:srgbClr val="1B2831"/>
      </a:dk2>
      <a:lt2>
        <a:srgbClr val="F5F5F5"/>
      </a:lt2>
      <a:accent1>
        <a:srgbClr val="138A7E"/>
      </a:accent1>
      <a:accent2>
        <a:srgbClr val="0C5B50"/>
      </a:accent2>
      <a:accent3>
        <a:srgbClr val="8198A4"/>
      </a:accent3>
      <a:accent4>
        <a:srgbClr val="1A6FB7"/>
      </a:accent4>
      <a:accent5>
        <a:srgbClr val="E8E8E8"/>
      </a:accent5>
      <a:accent6>
        <a:srgbClr val="6D3F76"/>
      </a:accent6>
      <a:hlink>
        <a:srgbClr val="138A7E"/>
      </a:hlink>
      <a:folHlink>
        <a:srgbClr val="878787"/>
      </a:folHlink>
    </a:clrScheme>
    <a:fontScheme name="Breeze">
      <a:majorFont>
        <a:latin typeface="News Gothic MT"/>
        <a:ea typeface=""/>
        <a:cs typeface=""/>
        <a:font script="Jpan" typeface="ＭＳ Ｐゴシック"/>
        <a:font script="Hans" typeface="宋体"/>
        <a:font script="Hant" typeface="新細明體"/>
      </a:majorFont>
      <a:minorFont>
        <a:latin typeface="News Gothic MT"/>
        <a:ea typeface=""/>
        <a:cs typeface=""/>
        <a:font script="Jpan" typeface="ＭＳ Ｐゴシック"/>
        <a:font script="Hans" typeface="宋体"/>
        <a:font script="Hant" typeface="新細明體"/>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8881"/>
        </a:solidFill>
        <a:ln w="6350">
          <a:solidFill>
            <a:schemeClr val="bg1"/>
          </a:solid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1_Office Theme">
  <a:themeElements>
    <a:clrScheme name="Custom 1">
      <a:dk1>
        <a:srgbClr val="262626"/>
      </a:dk1>
      <a:lt1>
        <a:sysClr val="window" lastClr="FFFFFF"/>
      </a:lt1>
      <a:dk2>
        <a:srgbClr val="1B2831"/>
      </a:dk2>
      <a:lt2>
        <a:srgbClr val="F5F5F5"/>
      </a:lt2>
      <a:accent1>
        <a:srgbClr val="138A7E"/>
      </a:accent1>
      <a:accent2>
        <a:srgbClr val="0C5B50"/>
      </a:accent2>
      <a:accent3>
        <a:srgbClr val="8198A4"/>
      </a:accent3>
      <a:accent4>
        <a:srgbClr val="1A6FB7"/>
      </a:accent4>
      <a:accent5>
        <a:srgbClr val="E8E8E8"/>
      </a:accent5>
      <a:accent6>
        <a:srgbClr val="6D3F76"/>
      </a:accent6>
      <a:hlink>
        <a:srgbClr val="138A7E"/>
      </a:hlink>
      <a:folHlink>
        <a:srgbClr val="878787"/>
      </a:folHlink>
    </a:clrScheme>
    <a:fontScheme name="Breeze">
      <a:majorFont>
        <a:latin typeface="News Gothic MT"/>
        <a:ea typeface=""/>
        <a:cs typeface=""/>
        <a:font script="Jpan" typeface="ＭＳ Ｐゴシック"/>
        <a:font script="Hans" typeface="宋体"/>
        <a:font script="Hant" typeface="新細明體"/>
      </a:majorFont>
      <a:minorFont>
        <a:latin typeface="News Gothic MT"/>
        <a:ea typeface=""/>
        <a:cs typeface=""/>
        <a:font script="Jpan" typeface="ＭＳ Ｐゴシック"/>
        <a:font script="Hans" typeface="宋体"/>
        <a:font script="Hant" typeface="新細明體"/>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8881"/>
        </a:solidFill>
        <a:ln w="6350">
          <a:solidFill>
            <a:schemeClr val="bg1"/>
          </a:solid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2_Office Theme">
  <a:themeElements>
    <a:clrScheme name="Custom 1">
      <a:dk1>
        <a:srgbClr val="262626"/>
      </a:dk1>
      <a:lt1>
        <a:sysClr val="window" lastClr="FFFFFF"/>
      </a:lt1>
      <a:dk2>
        <a:srgbClr val="1B2831"/>
      </a:dk2>
      <a:lt2>
        <a:srgbClr val="F5F5F5"/>
      </a:lt2>
      <a:accent1>
        <a:srgbClr val="138A7E"/>
      </a:accent1>
      <a:accent2>
        <a:srgbClr val="0C5B50"/>
      </a:accent2>
      <a:accent3>
        <a:srgbClr val="8198A4"/>
      </a:accent3>
      <a:accent4>
        <a:srgbClr val="1A6FB7"/>
      </a:accent4>
      <a:accent5>
        <a:srgbClr val="E8E8E8"/>
      </a:accent5>
      <a:accent6>
        <a:srgbClr val="6D3F76"/>
      </a:accent6>
      <a:hlink>
        <a:srgbClr val="138A7E"/>
      </a:hlink>
      <a:folHlink>
        <a:srgbClr val="878787"/>
      </a:folHlink>
    </a:clrScheme>
    <a:fontScheme name="Breeze">
      <a:majorFont>
        <a:latin typeface="News Gothic MT"/>
        <a:ea typeface=""/>
        <a:cs typeface=""/>
        <a:font script="Jpan" typeface="ＭＳ Ｐゴシック"/>
        <a:font script="Hans" typeface="宋体"/>
        <a:font script="Hant" typeface="新細明體"/>
      </a:majorFont>
      <a:minorFont>
        <a:latin typeface="News Gothic MT"/>
        <a:ea typeface=""/>
        <a:cs typeface=""/>
        <a:font script="Jpan" typeface="ＭＳ Ｐゴシック"/>
        <a:font script="Hans" typeface="宋体"/>
        <a:font script="Hant" typeface="新細明體"/>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8881"/>
        </a:solidFill>
        <a:ln w="6350">
          <a:solidFill>
            <a:schemeClr val="bg1"/>
          </a:solid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DE64AEEDD9B7A4D93545ACBE97D4615" ma:contentTypeVersion="2" ma:contentTypeDescription="Create a new document." ma:contentTypeScope="" ma:versionID="f49002b78e3a4a71b814eef46a983816">
  <xsd:schema xmlns:xsd="http://www.w3.org/2001/XMLSchema" xmlns:xs="http://www.w3.org/2001/XMLSchema" xmlns:p="http://schemas.microsoft.com/office/2006/metadata/properties" xmlns:ns2="http://schemas.microsoft.com/sharepoint/v3/fields" targetNamespace="http://schemas.microsoft.com/office/2006/metadata/properties" ma:root="true" ma:fieldsID="38f6db2dd0d9a0cf6a8dc37be32b365b" ns2:_="">
    <xsd:import namespace="http://schemas.microsoft.com/sharepoint/v3/fields"/>
    <xsd:element name="properties">
      <xsd:complexType>
        <xsd:sequence>
          <xsd:element name="documentManagement">
            <xsd:complexType>
              <xsd:all>
                <xsd:element ref="ns2:_Status" minOccurs="0"/>
                <xsd:element ref="ns2: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8" nillable="true" ma:displayName="Status" ma:default="Not Started" ma:internalName="_Status">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element name="_Version" ma:index="9"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ma:displayName="Status"/>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Status xmlns="http://schemas.microsoft.com/sharepoint/v3/fields">Not Started</_Status>
  </documentManagement>
</p:properties>
</file>

<file path=customXml/itemProps1.xml><?xml version="1.0" encoding="utf-8"?>
<ds:datastoreItem xmlns:ds="http://schemas.openxmlformats.org/officeDocument/2006/customXml" ds:itemID="{E4214858-785C-42F7-BE66-6D0E79395F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7D2A1B0-FF3E-4009-940D-AED0EB70AA20}">
  <ds:schemaRefs>
    <ds:schemaRef ds:uri="http://schemas.microsoft.com/sharepoint/v3/contenttype/forms"/>
  </ds:schemaRefs>
</ds:datastoreItem>
</file>

<file path=customXml/itemProps3.xml><?xml version="1.0" encoding="utf-8"?>
<ds:datastoreItem xmlns:ds="http://schemas.openxmlformats.org/officeDocument/2006/customXml" ds:itemID="{7B6F2769-7194-4217-93D3-3AF3A4742282}">
  <ds:schemaRefs>
    <ds:schemaRef ds:uri="http://schemas.microsoft.com/office/infopath/2007/PartnerControls"/>
    <ds:schemaRef ds:uri="http://purl.org/dc/elements/1.1/"/>
    <ds:schemaRef ds:uri="http://schemas.openxmlformats.org/package/2006/metadata/core-properties"/>
    <ds:schemaRef ds:uri="http://purl.org/dc/dcmitype/"/>
    <ds:schemaRef ds:uri="http://schemas.microsoft.com/office/2006/documentManagement/types"/>
    <ds:schemaRef ds:uri="http://purl.org/dc/terms/"/>
    <ds:schemaRef ds:uri="http://schemas.microsoft.com/sharepoint/v3/fields"/>
    <ds:schemaRef ds:uri="http://schemas.microsoft.com/office/2006/metadata/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13119</TotalTime>
  <Words>4699</Words>
  <Application>Microsoft Macintosh PowerPoint</Application>
  <PresentationFormat>On-screen Show (16:9)</PresentationFormat>
  <Paragraphs>767</Paragraphs>
  <Slides>68</Slides>
  <Notes>66</Notes>
  <HiddenSlides>0</HiddenSlides>
  <MMClips>0</MMClips>
  <ScaleCrop>false</ScaleCrop>
  <HeadingPairs>
    <vt:vector size="4" baseType="variant">
      <vt:variant>
        <vt:lpstr>Theme</vt:lpstr>
      </vt:variant>
      <vt:variant>
        <vt:i4>3</vt:i4>
      </vt:variant>
      <vt:variant>
        <vt:lpstr>Slide Titles</vt:lpstr>
      </vt:variant>
      <vt:variant>
        <vt:i4>68</vt:i4>
      </vt:variant>
    </vt:vector>
  </HeadingPairs>
  <TitlesOfParts>
    <vt:vector size="71" baseType="lpstr">
      <vt:lpstr>Office Theme</vt:lpstr>
      <vt:lpstr>1_Office Theme</vt:lpstr>
      <vt:lpstr>2_Office Theme</vt:lpstr>
      <vt:lpstr>PowerPoint Presentation</vt:lpstr>
      <vt:lpstr>PowerPoint Presentation</vt:lpstr>
      <vt:lpstr>Operations - Pivotal Ops Manager</vt:lpstr>
      <vt:lpstr>Elastic Runtime Tile</vt:lpstr>
      <vt:lpstr>Platform Runtime – Application Centric</vt:lpstr>
      <vt:lpstr>Platform Runtime - Apps Manager</vt:lpstr>
      <vt:lpstr>Pivotal Apps Mgr. – App View </vt:lpstr>
      <vt:lpstr>Services Marketplace</vt:lpstr>
      <vt:lpstr>CLI – Command Line Interface</vt:lpstr>
      <vt:lpstr>PowerPoint Presentation</vt:lpstr>
      <vt:lpstr>Elastic Runtime Architecture</vt:lpstr>
      <vt:lpstr>Deploying an Application</vt:lpstr>
      <vt:lpstr>Staging an Application</vt:lpstr>
      <vt:lpstr>Demo Spring Travel</vt:lpstr>
      <vt:lpstr>Pivotal Cloud Foundry Architecture</vt:lpstr>
      <vt:lpstr>PowerPoint Presentation</vt:lpstr>
      <vt:lpstr>Topics</vt:lpstr>
      <vt:lpstr>Developer Haiku using Cloud Foundry</vt:lpstr>
      <vt:lpstr>Why Buildpacks?</vt:lpstr>
      <vt:lpstr>Ingredients of a Buildpack Container</vt:lpstr>
      <vt:lpstr>Bring your Container(BYC) vs Buildpacks</vt:lpstr>
      <vt:lpstr>Day 2 Operations with Buildpacks</vt:lpstr>
      <vt:lpstr>What is in a Buildpack?</vt:lpstr>
      <vt:lpstr>PowerPoint Presentation</vt:lpstr>
      <vt:lpstr>What is a Service?</vt:lpstr>
      <vt:lpstr>2 types of Services</vt:lpstr>
      <vt:lpstr>User-Provided Service</vt:lpstr>
      <vt:lpstr>Managed Services</vt:lpstr>
      <vt:lpstr>Service Creation &amp; Binding</vt:lpstr>
      <vt:lpstr>Example: Service Creation &amp; Binding</vt:lpstr>
      <vt:lpstr>Example: Service Creation &amp; Binding</vt:lpstr>
      <vt:lpstr>Example: Service Creation &amp; Binding</vt:lpstr>
      <vt:lpstr>Example: Service Creation &amp; Binding</vt:lpstr>
      <vt:lpstr>Example: Service Creation &amp; Binding</vt:lpstr>
      <vt:lpstr>PowerPoint Presentation</vt:lpstr>
      <vt:lpstr>Getting your application to scale</vt:lpstr>
      <vt:lpstr>The App-Container Approach - Scaling</vt:lpstr>
      <vt:lpstr>PowerPoint Presentation</vt:lpstr>
      <vt:lpstr>Manifest Files</vt:lpstr>
      <vt:lpstr>Cloud Controller API</vt:lpstr>
      <vt:lpstr>CLI – Command Line Interface</vt:lpstr>
      <vt:lpstr>PowerPoint Presentation</vt:lpstr>
      <vt:lpstr>Log Streaming and Aggregation</vt:lpstr>
      <vt:lpstr>Loggregator Components</vt:lpstr>
      <vt:lpstr>PowerPoint Presentation</vt:lpstr>
      <vt:lpstr>Domains</vt:lpstr>
      <vt:lpstr>PowerPoint Presentation</vt:lpstr>
      <vt:lpstr>Routes</vt:lpstr>
      <vt:lpstr>     Demo Scale</vt:lpstr>
      <vt:lpstr>PowerPoint Presentation</vt:lpstr>
      <vt:lpstr>Health</vt:lpstr>
      <vt:lpstr>Events</vt:lpstr>
      <vt:lpstr>Logs</vt:lpstr>
      <vt:lpstr>Files</vt:lpstr>
      <vt:lpstr>Diego for PCF SSH access to containers</vt:lpstr>
      <vt:lpstr>PowerPoint Presentation</vt:lpstr>
      <vt:lpstr>Blue-Green Deployments</vt:lpstr>
      <vt:lpstr>Blue-Green Deployments using Routes</vt:lpstr>
      <vt:lpstr>Slowly Turning on Traffic using Instances</vt:lpstr>
      <vt:lpstr>PowerPoint Presentation</vt:lpstr>
      <vt:lpstr>Orgs, Spaces, Users and Quotas</vt:lpstr>
      <vt:lpstr>Organizations</vt:lpstr>
      <vt:lpstr>Quotas and Plans</vt:lpstr>
      <vt:lpstr>Spaces</vt:lpstr>
      <vt:lpstr>Users and Roles</vt:lpstr>
      <vt:lpstr>PowerPoint Presentation</vt:lpstr>
      <vt:lpstr>Available via the Marketplace</vt:lpstr>
      <vt:lpstr>Service Management Dashboard</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FileNewTemplate</dc:title>
  <dc:creator>Diana</dc:creator>
  <cp:lastModifiedBy>Erwan Bornier</cp:lastModifiedBy>
  <cp:revision>348</cp:revision>
  <dcterms:created xsi:type="dcterms:W3CDTF">2010-04-12T23:12:02Z</dcterms:created>
  <dcterms:modified xsi:type="dcterms:W3CDTF">2016-04-07T07:07:36Z</dcterms:modified>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ies>
</file>